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3" r:id="rId2"/>
    <p:sldId id="257" r:id="rId3"/>
    <p:sldId id="260" r:id="rId4"/>
    <p:sldId id="259" r:id="rId5"/>
    <p:sldId id="262" r:id="rId6"/>
    <p:sldId id="261" r:id="rId7"/>
    <p:sldId id="258" r:id="rId8"/>
  </p:sldIdLst>
  <p:sldSz cx="27432000" cy="16459200"/>
  <p:notesSz cx="6715125" cy="9239250"/>
  <p:defaultTextStyle>
    <a:defPPr>
      <a:defRPr lang="en-US"/>
    </a:defPPr>
    <a:lvl1pPr algn="ctr" rtl="0" fontAlgn="base">
      <a:spcBef>
        <a:spcPct val="0"/>
      </a:spcBef>
      <a:spcAft>
        <a:spcPct val="0"/>
      </a:spcAft>
      <a:defRPr sz="4900" kern="1200">
        <a:solidFill>
          <a:schemeClr val="tx1"/>
        </a:solidFill>
        <a:latin typeface="Arial" charset="0"/>
        <a:ea typeface="+mn-ea"/>
        <a:cs typeface="+mn-cs"/>
      </a:defRPr>
    </a:lvl1pPr>
    <a:lvl2pPr marL="457200" algn="ctr" rtl="0" fontAlgn="base">
      <a:spcBef>
        <a:spcPct val="0"/>
      </a:spcBef>
      <a:spcAft>
        <a:spcPct val="0"/>
      </a:spcAft>
      <a:defRPr sz="4900" kern="1200">
        <a:solidFill>
          <a:schemeClr val="tx1"/>
        </a:solidFill>
        <a:latin typeface="Arial" charset="0"/>
        <a:ea typeface="+mn-ea"/>
        <a:cs typeface="+mn-cs"/>
      </a:defRPr>
    </a:lvl2pPr>
    <a:lvl3pPr marL="914400" algn="ctr" rtl="0" fontAlgn="base">
      <a:spcBef>
        <a:spcPct val="0"/>
      </a:spcBef>
      <a:spcAft>
        <a:spcPct val="0"/>
      </a:spcAft>
      <a:defRPr sz="4900" kern="1200">
        <a:solidFill>
          <a:schemeClr val="tx1"/>
        </a:solidFill>
        <a:latin typeface="Arial" charset="0"/>
        <a:ea typeface="+mn-ea"/>
        <a:cs typeface="+mn-cs"/>
      </a:defRPr>
    </a:lvl3pPr>
    <a:lvl4pPr marL="1371600" algn="ctr" rtl="0" fontAlgn="base">
      <a:spcBef>
        <a:spcPct val="0"/>
      </a:spcBef>
      <a:spcAft>
        <a:spcPct val="0"/>
      </a:spcAft>
      <a:defRPr sz="4900" kern="1200">
        <a:solidFill>
          <a:schemeClr val="tx1"/>
        </a:solidFill>
        <a:latin typeface="Arial" charset="0"/>
        <a:ea typeface="+mn-ea"/>
        <a:cs typeface="+mn-cs"/>
      </a:defRPr>
    </a:lvl4pPr>
    <a:lvl5pPr marL="1828800" algn="ctr" rtl="0" fontAlgn="base">
      <a:spcBef>
        <a:spcPct val="0"/>
      </a:spcBef>
      <a:spcAft>
        <a:spcPct val="0"/>
      </a:spcAft>
      <a:defRPr sz="4900" kern="1200">
        <a:solidFill>
          <a:schemeClr val="tx1"/>
        </a:solidFill>
        <a:latin typeface="Arial" charset="0"/>
        <a:ea typeface="+mn-ea"/>
        <a:cs typeface="+mn-cs"/>
      </a:defRPr>
    </a:lvl5pPr>
    <a:lvl6pPr marL="2286000" algn="l" defTabSz="914400" rtl="0" eaLnBrk="1" latinLnBrk="0" hangingPunct="1">
      <a:defRPr sz="4900" kern="1200">
        <a:solidFill>
          <a:schemeClr val="tx1"/>
        </a:solidFill>
        <a:latin typeface="Arial" charset="0"/>
        <a:ea typeface="+mn-ea"/>
        <a:cs typeface="+mn-cs"/>
      </a:defRPr>
    </a:lvl6pPr>
    <a:lvl7pPr marL="2743200" algn="l" defTabSz="914400" rtl="0" eaLnBrk="1" latinLnBrk="0" hangingPunct="1">
      <a:defRPr sz="4900" kern="1200">
        <a:solidFill>
          <a:schemeClr val="tx1"/>
        </a:solidFill>
        <a:latin typeface="Arial" charset="0"/>
        <a:ea typeface="+mn-ea"/>
        <a:cs typeface="+mn-cs"/>
      </a:defRPr>
    </a:lvl7pPr>
    <a:lvl8pPr marL="3200400" algn="l" defTabSz="914400" rtl="0" eaLnBrk="1" latinLnBrk="0" hangingPunct="1">
      <a:defRPr sz="4900" kern="1200">
        <a:solidFill>
          <a:schemeClr val="tx1"/>
        </a:solidFill>
        <a:latin typeface="Arial" charset="0"/>
        <a:ea typeface="+mn-ea"/>
        <a:cs typeface="+mn-cs"/>
      </a:defRPr>
    </a:lvl8pPr>
    <a:lvl9pPr marL="3657600" algn="l" defTabSz="914400" rtl="0" eaLnBrk="1" latinLnBrk="0" hangingPunct="1">
      <a:defRPr sz="49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640"/>
    <a:srgbClr val="08581D"/>
    <a:srgbClr val="075816"/>
    <a:srgbClr val="D4FFC7"/>
    <a:srgbClr val="EAEAEA"/>
    <a:srgbClr val="C0C0C0"/>
    <a:srgbClr val="0046D2"/>
    <a:srgbClr val="FF0000"/>
    <a:srgbClr val="698ED9"/>
    <a:srgbClr val="A7C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4660" autoAdjust="0"/>
  </p:normalViewPr>
  <p:slideViewPr>
    <p:cSldViewPr snapToGrid="0">
      <p:cViewPr>
        <p:scale>
          <a:sx n="81" d="100"/>
          <a:sy n="81" d="100"/>
        </p:scale>
        <p:origin x="-368" y="-432"/>
      </p:cViewPr>
      <p:guideLst>
        <p:guide orient="horz" pos="5216"/>
        <p:guide orient="horz" pos="10098"/>
        <p:guide pos="86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471488" y="692150"/>
            <a:ext cx="5773737"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B341125-7FD1-4FFC-BA04-8606EAC93EEB}" type="slidenum">
              <a:rPr lang="en-US"/>
              <a:pPr/>
              <a:t>‹#›</a:t>
            </a:fld>
            <a:endParaRPr lang="en-US"/>
          </a:p>
        </p:txBody>
      </p:sp>
    </p:spTree>
    <p:extLst>
      <p:ext uri="{BB962C8B-B14F-4D97-AF65-F5344CB8AC3E}">
        <p14:creationId xmlns:p14="http://schemas.microsoft.com/office/powerpoint/2010/main" val="162363855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2</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3</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4</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5</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6</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7</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2508250" rtl="0" eaLnBrk="1" fontAlgn="base" hangingPunct="1">
        <a:spcBef>
          <a:spcPct val="0"/>
        </a:spcBef>
        <a:spcAft>
          <a:spcPct val="0"/>
        </a:spcAft>
        <a:defRPr sz="12100">
          <a:solidFill>
            <a:schemeClr val="tx2"/>
          </a:solidFill>
          <a:latin typeface="+mj-lt"/>
          <a:ea typeface="+mj-ea"/>
          <a:cs typeface="+mj-cs"/>
        </a:defRPr>
      </a:lvl1pPr>
      <a:lvl2pPr algn="ctr" defTabSz="2508250" rtl="0" eaLnBrk="1" fontAlgn="base" hangingPunct="1">
        <a:spcBef>
          <a:spcPct val="0"/>
        </a:spcBef>
        <a:spcAft>
          <a:spcPct val="0"/>
        </a:spcAft>
        <a:defRPr sz="12100">
          <a:solidFill>
            <a:schemeClr val="tx2"/>
          </a:solidFill>
          <a:latin typeface="Arial" charset="0"/>
        </a:defRPr>
      </a:lvl2pPr>
      <a:lvl3pPr algn="ctr" defTabSz="2508250" rtl="0" eaLnBrk="1" fontAlgn="base" hangingPunct="1">
        <a:spcBef>
          <a:spcPct val="0"/>
        </a:spcBef>
        <a:spcAft>
          <a:spcPct val="0"/>
        </a:spcAft>
        <a:defRPr sz="12100">
          <a:solidFill>
            <a:schemeClr val="tx2"/>
          </a:solidFill>
          <a:latin typeface="Arial" charset="0"/>
        </a:defRPr>
      </a:lvl3pPr>
      <a:lvl4pPr algn="ctr" defTabSz="2508250" rtl="0" eaLnBrk="1" fontAlgn="base" hangingPunct="1">
        <a:spcBef>
          <a:spcPct val="0"/>
        </a:spcBef>
        <a:spcAft>
          <a:spcPct val="0"/>
        </a:spcAft>
        <a:defRPr sz="12100">
          <a:solidFill>
            <a:schemeClr val="tx2"/>
          </a:solidFill>
          <a:latin typeface="Arial" charset="0"/>
        </a:defRPr>
      </a:lvl4pPr>
      <a:lvl5pPr algn="ctr" defTabSz="2508250" rtl="0" eaLnBrk="1" fontAlgn="base" hangingPunct="1">
        <a:spcBef>
          <a:spcPct val="0"/>
        </a:spcBef>
        <a:spcAft>
          <a:spcPct val="0"/>
        </a:spcAft>
        <a:defRPr sz="12100">
          <a:solidFill>
            <a:schemeClr val="tx2"/>
          </a:solidFill>
          <a:latin typeface="Arial" charset="0"/>
        </a:defRPr>
      </a:lvl5pPr>
      <a:lvl6pPr marL="457200" algn="ctr" defTabSz="2508250" rtl="0" eaLnBrk="1" fontAlgn="base" hangingPunct="1">
        <a:spcBef>
          <a:spcPct val="0"/>
        </a:spcBef>
        <a:spcAft>
          <a:spcPct val="0"/>
        </a:spcAft>
        <a:defRPr sz="12100">
          <a:solidFill>
            <a:schemeClr val="tx2"/>
          </a:solidFill>
          <a:latin typeface="Arial" charset="0"/>
        </a:defRPr>
      </a:lvl6pPr>
      <a:lvl7pPr marL="914400" algn="ctr" defTabSz="2508250" rtl="0" eaLnBrk="1" fontAlgn="base" hangingPunct="1">
        <a:spcBef>
          <a:spcPct val="0"/>
        </a:spcBef>
        <a:spcAft>
          <a:spcPct val="0"/>
        </a:spcAft>
        <a:defRPr sz="12100">
          <a:solidFill>
            <a:schemeClr val="tx2"/>
          </a:solidFill>
          <a:latin typeface="Arial" charset="0"/>
        </a:defRPr>
      </a:lvl7pPr>
      <a:lvl8pPr marL="1371600" algn="ctr" defTabSz="2508250" rtl="0" eaLnBrk="1" fontAlgn="base" hangingPunct="1">
        <a:spcBef>
          <a:spcPct val="0"/>
        </a:spcBef>
        <a:spcAft>
          <a:spcPct val="0"/>
        </a:spcAft>
        <a:defRPr sz="12100">
          <a:solidFill>
            <a:schemeClr val="tx2"/>
          </a:solidFill>
          <a:latin typeface="Arial" charset="0"/>
        </a:defRPr>
      </a:lvl8pPr>
      <a:lvl9pPr marL="1828800" algn="ctr" defTabSz="2508250" rtl="0" eaLnBrk="1" fontAlgn="base" hangingPunct="1">
        <a:spcBef>
          <a:spcPct val="0"/>
        </a:spcBef>
        <a:spcAft>
          <a:spcPct val="0"/>
        </a:spcAft>
        <a:defRPr sz="12100">
          <a:solidFill>
            <a:schemeClr val="tx2"/>
          </a:solidFill>
          <a:latin typeface="Arial" charset="0"/>
        </a:defRPr>
      </a:lvl9pPr>
    </p:titleStyle>
    <p:bodyStyle>
      <a:lvl1pPr marL="941388" indent="-941388" algn="l" defTabSz="2508250" rtl="0" eaLnBrk="1" fontAlgn="base" hangingPunct="1">
        <a:spcBef>
          <a:spcPct val="20000"/>
        </a:spcBef>
        <a:spcAft>
          <a:spcPct val="0"/>
        </a:spcAft>
        <a:buChar char="•"/>
        <a:defRPr sz="8800">
          <a:solidFill>
            <a:schemeClr val="tx1"/>
          </a:solidFill>
          <a:latin typeface="+mn-lt"/>
          <a:ea typeface="+mn-ea"/>
          <a:cs typeface="+mn-cs"/>
        </a:defRPr>
      </a:lvl1pPr>
      <a:lvl2pPr marL="2036763" indent="-782638" algn="l" defTabSz="2508250" rtl="0" eaLnBrk="1" fontAlgn="base" hangingPunct="1">
        <a:spcBef>
          <a:spcPct val="20000"/>
        </a:spcBef>
        <a:spcAft>
          <a:spcPct val="0"/>
        </a:spcAft>
        <a:buChar char="–"/>
        <a:defRPr sz="7700">
          <a:solidFill>
            <a:schemeClr val="tx1"/>
          </a:solidFill>
          <a:latin typeface="+mn-lt"/>
        </a:defRPr>
      </a:lvl2pPr>
      <a:lvl3pPr marL="3135313" indent="-627063" algn="l" defTabSz="2508250" rtl="0" eaLnBrk="1" fontAlgn="base" hangingPunct="1">
        <a:spcBef>
          <a:spcPct val="20000"/>
        </a:spcBef>
        <a:spcAft>
          <a:spcPct val="0"/>
        </a:spcAft>
        <a:buChar char="•"/>
        <a:defRPr sz="6600">
          <a:solidFill>
            <a:schemeClr val="tx1"/>
          </a:solidFill>
          <a:latin typeface="+mn-lt"/>
        </a:defRPr>
      </a:lvl3pPr>
      <a:lvl4pPr marL="4387850" indent="-625475" algn="l" defTabSz="2508250" rtl="0" eaLnBrk="1" fontAlgn="base" hangingPunct="1">
        <a:spcBef>
          <a:spcPct val="20000"/>
        </a:spcBef>
        <a:spcAft>
          <a:spcPct val="0"/>
        </a:spcAft>
        <a:buChar char="–"/>
        <a:defRPr sz="5500">
          <a:solidFill>
            <a:schemeClr val="tx1"/>
          </a:solidFill>
          <a:latin typeface="+mn-lt"/>
        </a:defRPr>
      </a:lvl4pPr>
      <a:lvl5pPr marL="5643563" indent="-627063" algn="l" defTabSz="2508250" rtl="0" eaLnBrk="1" fontAlgn="base" hangingPunct="1">
        <a:spcBef>
          <a:spcPct val="20000"/>
        </a:spcBef>
        <a:spcAft>
          <a:spcPct val="0"/>
        </a:spcAft>
        <a:buChar char="»"/>
        <a:defRPr sz="5500">
          <a:solidFill>
            <a:schemeClr val="tx1"/>
          </a:solidFill>
          <a:latin typeface="+mn-lt"/>
        </a:defRPr>
      </a:lvl5pPr>
      <a:lvl6pPr marL="6100763" indent="-627063" algn="l" defTabSz="2508250" rtl="0" eaLnBrk="1" fontAlgn="base" hangingPunct="1">
        <a:spcBef>
          <a:spcPct val="20000"/>
        </a:spcBef>
        <a:spcAft>
          <a:spcPct val="0"/>
        </a:spcAft>
        <a:buChar char="»"/>
        <a:defRPr sz="5500">
          <a:solidFill>
            <a:schemeClr val="tx1"/>
          </a:solidFill>
          <a:latin typeface="+mn-lt"/>
        </a:defRPr>
      </a:lvl6pPr>
      <a:lvl7pPr marL="6557963" indent="-627063" algn="l" defTabSz="2508250" rtl="0" eaLnBrk="1" fontAlgn="base" hangingPunct="1">
        <a:spcBef>
          <a:spcPct val="20000"/>
        </a:spcBef>
        <a:spcAft>
          <a:spcPct val="0"/>
        </a:spcAft>
        <a:buChar char="»"/>
        <a:defRPr sz="5500">
          <a:solidFill>
            <a:schemeClr val="tx1"/>
          </a:solidFill>
          <a:latin typeface="+mn-lt"/>
        </a:defRPr>
      </a:lvl7pPr>
      <a:lvl8pPr marL="7015163" indent="-627063" algn="l" defTabSz="2508250" rtl="0" eaLnBrk="1" fontAlgn="base" hangingPunct="1">
        <a:spcBef>
          <a:spcPct val="20000"/>
        </a:spcBef>
        <a:spcAft>
          <a:spcPct val="0"/>
        </a:spcAft>
        <a:buChar char="»"/>
        <a:defRPr sz="5500">
          <a:solidFill>
            <a:schemeClr val="tx1"/>
          </a:solidFill>
          <a:latin typeface="+mn-lt"/>
        </a:defRPr>
      </a:lvl8pPr>
      <a:lvl9pPr marL="7472363" indent="-627063" algn="l" defTabSz="2508250" rtl="0" eaLnBrk="1" fontAlgn="base" hangingPunct="1">
        <a:spcBef>
          <a:spcPct val="20000"/>
        </a:spcBef>
        <a:spcAft>
          <a:spcPct val="0"/>
        </a:spcAft>
        <a:buChar char="»"/>
        <a:defRPr sz="5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5640">
            <a:alpha val="10000"/>
          </a:srgbClr>
        </a:solidFill>
        <a:effectLst/>
      </p:bgPr>
    </p:bg>
    <p:spTree>
      <p:nvGrpSpPr>
        <p:cNvPr id="1" name=""/>
        <p:cNvGrpSpPr/>
        <p:nvPr/>
      </p:nvGrpSpPr>
      <p:grpSpPr>
        <a:xfrm>
          <a:off x="0" y="0"/>
          <a:ext cx="0" cy="0"/>
          <a:chOff x="0" y="0"/>
          <a:chExt cx="0" cy="0"/>
        </a:xfrm>
      </p:grpSpPr>
      <p:sp>
        <p:nvSpPr>
          <p:cNvPr id="5" name="Rectangle 4"/>
          <p:cNvSpPr/>
          <p:nvPr/>
        </p:nvSpPr>
        <p:spPr bwMode="auto">
          <a:xfrm>
            <a:off x="20774395" y="0"/>
            <a:ext cx="6099048" cy="2649777"/>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smtClean="0">
              <a:ln>
                <a:noFill/>
              </a:ln>
              <a:solidFill>
                <a:schemeClr val="tx1"/>
              </a:solidFill>
              <a:effectLst/>
              <a:latin typeface="Arial" charset="0"/>
            </a:endParaRPr>
          </a:p>
        </p:txBody>
      </p:sp>
      <p:sp>
        <p:nvSpPr>
          <p:cNvPr id="29" name="Rectangle 29"/>
          <p:cNvSpPr>
            <a:spLocks noChangeArrowheads="1"/>
          </p:cNvSpPr>
          <p:nvPr/>
        </p:nvSpPr>
        <p:spPr bwMode="auto">
          <a:xfrm>
            <a:off x="615739" y="3044080"/>
            <a:ext cx="6077685" cy="721647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6249"/>
                </a:solidFill>
              </a:rPr>
              <a:t>Introduction</a:t>
            </a:r>
          </a:p>
          <a:p>
            <a:pPr algn="l"/>
            <a:r>
              <a:rPr lang="en-US" sz="1800" b="1" dirty="0"/>
              <a:t> </a:t>
            </a:r>
            <a:endParaRPr lang="en-US" sz="1800" dirty="0"/>
          </a:p>
          <a:p>
            <a:pPr algn="l"/>
            <a:r>
              <a:rPr lang="en-US" sz="1800" dirty="0"/>
              <a:t>This editable template is in the most common poster size </a:t>
            </a:r>
            <a:r>
              <a:rPr lang="en-US" sz="1800" dirty="0" smtClean="0"/>
              <a:t>(60” x 36</a:t>
            </a:r>
            <a:r>
              <a:rPr lang="ja-JP" altLang="en-US" sz="1800" dirty="0" smtClean="0"/>
              <a:t>”</a:t>
            </a:r>
            <a:r>
              <a:rPr lang="en-US" altLang="ja-JP" sz="1800" dirty="0" smtClean="0"/>
              <a:t> or a 5:3 ratio</a:t>
            </a:r>
            <a:r>
              <a:rPr lang="en-US" sz="1800" dirty="0" smtClean="0"/>
              <a:t>) </a:t>
            </a:r>
            <a:r>
              <a:rPr lang="en-US" sz="1800" dirty="0"/>
              <a:t>and orientation (horizontal); check with the conference organizers for specific conference requirements regarding exact poster dimensions. </a:t>
            </a:r>
          </a:p>
          <a:p>
            <a:pPr algn="l"/>
            <a:r>
              <a:rPr lang="en-US" sz="1800" dirty="0"/>
              <a:t> </a:t>
            </a:r>
          </a:p>
          <a:p>
            <a:pPr algn="l"/>
            <a:r>
              <a:rPr lang="en-US" sz="1800" b="1" dirty="0"/>
              <a:t>Writing </a:t>
            </a:r>
            <a:r>
              <a:rPr lang="en-US" sz="1800" b="1" dirty="0" smtClean="0"/>
              <a:t>Style</a:t>
            </a:r>
            <a:endParaRPr lang="en-US" sz="1800" dirty="0" smtClean="0"/>
          </a:p>
          <a:p>
            <a:pPr algn="l"/>
            <a:r>
              <a:rPr lang="en-US" sz="1800" dirty="0" smtClean="0"/>
              <a:t>The writing style for scientific posters should match the guidelines for your particular research discipline. Check the UTHSC Editorial Style Guide located in the resources section of the website </a:t>
            </a:r>
            <a:r>
              <a:rPr lang="en-US" sz="1800" dirty="0" err="1" smtClean="0"/>
              <a:t>brand.uthsc.edu</a:t>
            </a:r>
            <a:r>
              <a:rPr lang="en-US" sz="1800" dirty="0" smtClean="0"/>
              <a:t> for general guidance with academic titles, names of campus buildings, the correct way to refer to the campus, etc.</a:t>
            </a:r>
          </a:p>
          <a:p>
            <a:pPr algn="l"/>
            <a:r>
              <a:rPr lang="en-US" sz="1800" dirty="0" smtClean="0"/>
              <a:t> </a:t>
            </a:r>
          </a:p>
          <a:p>
            <a:pPr algn="l"/>
            <a:r>
              <a:rPr lang="en-US" sz="1800" b="1" dirty="0" smtClean="0"/>
              <a:t>Campus Guidelines</a:t>
            </a:r>
            <a:endParaRPr lang="en-US" sz="1800" dirty="0" smtClean="0"/>
          </a:p>
          <a:p>
            <a:pPr algn="l"/>
            <a:r>
              <a:rPr lang="en-US" sz="1800" dirty="0" smtClean="0"/>
              <a:t>Authors should be aware of and follow the guidelines of the Institutional Review Board and copyrighted information.</a:t>
            </a:r>
          </a:p>
          <a:p>
            <a:pPr algn="l"/>
            <a:endParaRPr lang="en-US" sz="2800" dirty="0"/>
          </a:p>
          <a:p>
            <a:pPr algn="l"/>
            <a:endParaRPr lang="en-US" sz="2800" dirty="0" smtClean="0"/>
          </a:p>
          <a:p>
            <a:pPr algn="l"/>
            <a:endParaRPr lang="en-US" sz="2800" dirty="0"/>
          </a:p>
          <a:p>
            <a:pPr algn="l"/>
            <a:endParaRPr lang="en-US" sz="2800" dirty="0" smtClean="0"/>
          </a:p>
          <a:p>
            <a:pPr algn="l"/>
            <a:endParaRPr lang="en-US" sz="2800" dirty="0" smtClean="0"/>
          </a:p>
          <a:p>
            <a:pPr algn="l"/>
            <a:endParaRPr lang="en-US" sz="2800" dirty="0"/>
          </a:p>
        </p:txBody>
      </p:sp>
      <p:sp>
        <p:nvSpPr>
          <p:cNvPr id="30" name="Rectangle 5"/>
          <p:cNvSpPr>
            <a:spLocks noChangeArrowheads="1"/>
          </p:cNvSpPr>
          <p:nvPr/>
        </p:nvSpPr>
        <p:spPr bwMode="auto">
          <a:xfrm>
            <a:off x="1034800" y="1472865"/>
            <a:ext cx="25892650" cy="1077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243" tIns="45614" rIns="91243" bIns="45614">
            <a:spAutoFit/>
          </a:bodyPr>
          <a:lstStyle/>
          <a:p>
            <a:pPr algn="l">
              <a:spcBef>
                <a:spcPct val="50000"/>
              </a:spcBef>
            </a:pPr>
            <a:r>
              <a:rPr lang="en-US" sz="3600" b="1" dirty="0"/>
              <a:t>Presenter name, Associates and Collaborators</a:t>
            </a:r>
            <a:r>
              <a:rPr lang="en-US" sz="4800" b="1" dirty="0"/>
              <a:t/>
            </a:r>
            <a:br>
              <a:rPr lang="en-US" sz="4800" b="1" dirty="0"/>
            </a:br>
            <a:r>
              <a:rPr lang="en-US" sz="2400" b="1" dirty="0">
                <a:solidFill>
                  <a:srgbClr val="000000"/>
                </a:solidFill>
              </a:rPr>
              <a:t>Department of XXXXXXXXXXXXXXXX, College of XXXXXXXXXXXXXXXXXX, </a:t>
            </a:r>
            <a:r>
              <a:rPr lang="en-US" sz="2400" b="1" dirty="0" smtClean="0">
                <a:solidFill>
                  <a:srgbClr val="000000"/>
                </a:solidFill>
              </a:rPr>
              <a:t>The University of Tennessee Health Science C</a:t>
            </a:r>
            <a:r>
              <a:rPr lang="en-US" sz="2800" b="1" dirty="0" smtClean="0">
                <a:solidFill>
                  <a:srgbClr val="000000"/>
                </a:solidFill>
              </a:rPr>
              <a:t>enter</a:t>
            </a:r>
            <a:endParaRPr lang="en-US" sz="2800" b="1" dirty="0">
              <a:solidFill>
                <a:srgbClr val="000000"/>
              </a:solidFill>
            </a:endParaRPr>
          </a:p>
        </p:txBody>
      </p:sp>
      <p:sp>
        <p:nvSpPr>
          <p:cNvPr id="31" name="TextBox 93"/>
          <p:cNvSpPr txBox="1">
            <a:spLocks noChangeArrowheads="1"/>
          </p:cNvSpPr>
          <p:nvPr/>
        </p:nvSpPr>
        <p:spPr bwMode="auto">
          <a:xfrm>
            <a:off x="1003441" y="470949"/>
            <a:ext cx="25869473"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6600" dirty="0">
                <a:latin typeface="Minion Pro SmBd"/>
                <a:cs typeface="Minion Pro SmBd"/>
              </a:rPr>
              <a:t>Template for a </a:t>
            </a:r>
            <a:r>
              <a:rPr lang="en-US" sz="6600" dirty="0" smtClean="0">
                <a:latin typeface="Minion Pro SmBd"/>
                <a:cs typeface="Minion Pro SmBd"/>
              </a:rPr>
              <a:t>60”x 36” poster – Title </a:t>
            </a:r>
            <a:r>
              <a:rPr lang="en-US" sz="6600" dirty="0" smtClean="0">
                <a:solidFill>
                  <a:srgbClr val="000000"/>
                </a:solidFill>
                <a:latin typeface="Minion Pro SmBd"/>
                <a:cs typeface="Minion Pro SmBd"/>
              </a:rPr>
              <a:t>goes here</a:t>
            </a:r>
            <a:endParaRPr lang="en-US" sz="6600" dirty="0">
              <a:solidFill>
                <a:srgbClr val="000000"/>
              </a:solidFill>
              <a:latin typeface="Minion Pro SmBd"/>
              <a:cs typeface="Minion Pro SmBd"/>
            </a:endParaRPr>
          </a:p>
        </p:txBody>
      </p:sp>
      <p:sp>
        <p:nvSpPr>
          <p:cNvPr id="32" name="Rectangle 33"/>
          <p:cNvSpPr>
            <a:spLocks noChangeArrowheads="1"/>
          </p:cNvSpPr>
          <p:nvPr/>
        </p:nvSpPr>
        <p:spPr bwMode="auto">
          <a:xfrm>
            <a:off x="647097" y="10787263"/>
            <a:ext cx="6085182" cy="5060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r>
              <a:rPr lang="en-US" sz="2800" b="1" dirty="0" smtClean="0">
                <a:solidFill>
                  <a:srgbClr val="006249"/>
                </a:solidFill>
              </a:rPr>
              <a:t>How </a:t>
            </a:r>
            <a:r>
              <a:rPr lang="en-US" sz="2800" b="1" dirty="0">
                <a:solidFill>
                  <a:srgbClr val="006249"/>
                </a:solidFill>
              </a:rPr>
              <a:t>to use this template</a:t>
            </a:r>
            <a:endParaRPr lang="en-US" sz="2800" dirty="0">
              <a:solidFill>
                <a:srgbClr val="006249"/>
              </a:solidFill>
            </a:endParaRPr>
          </a:p>
          <a:p>
            <a:pPr algn="l"/>
            <a:r>
              <a:rPr lang="en-US" sz="1800" dirty="0"/>
              <a:t>Highlight this text and replace it with new text from a Microsoft Word document or other text-editing program. The text size for body copy and headings and the typeface has been set for you. If you choose to change typefaces, use common ones such as </a:t>
            </a:r>
            <a:r>
              <a:rPr lang="en-US" sz="1800" dirty="0" smtClean="0"/>
              <a:t>Minion </a:t>
            </a:r>
            <a:r>
              <a:rPr lang="en-US" sz="1800" dirty="0"/>
              <a:t>or Helvetica and keep the body text between </a:t>
            </a:r>
            <a:r>
              <a:rPr lang="en-US" sz="1800" dirty="0" smtClean="0"/>
              <a:t>24 and </a:t>
            </a:r>
            <a:r>
              <a:rPr lang="en-US" sz="1800" dirty="0"/>
              <a:t>32 points.</a:t>
            </a:r>
          </a:p>
          <a:p>
            <a:pPr algn="l"/>
            <a:endParaRPr lang="en-US" sz="1800" dirty="0"/>
          </a:p>
          <a:p>
            <a:pPr algn="l"/>
            <a:r>
              <a:rPr lang="en-US" sz="1800" dirty="0"/>
              <a:t>The text boxes and photo boxes may be resized, eliminated, or added as necessary. The references to the department, college and university, including the </a:t>
            </a:r>
            <a:r>
              <a:rPr lang="en-US" sz="1800" dirty="0" smtClean="0"/>
              <a:t>UTHSC logo</a:t>
            </a:r>
            <a:r>
              <a:rPr lang="en-US" sz="1800" dirty="0"/>
              <a:t>, </a:t>
            </a:r>
            <a:r>
              <a:rPr lang="en-US" sz="1800" dirty="0" smtClean="0"/>
              <a:t>must </a:t>
            </a:r>
            <a:r>
              <a:rPr lang="en-US" sz="1800" dirty="0"/>
              <a:t>remain.</a:t>
            </a:r>
          </a:p>
          <a:p>
            <a:r>
              <a:rPr lang="en-US" sz="2800" dirty="0"/>
              <a:t> </a:t>
            </a:r>
          </a:p>
        </p:txBody>
      </p:sp>
      <p:sp>
        <p:nvSpPr>
          <p:cNvPr id="33" name="Rectangle 32"/>
          <p:cNvSpPr>
            <a:spLocks noChangeArrowheads="1"/>
          </p:cNvSpPr>
          <p:nvPr/>
        </p:nvSpPr>
        <p:spPr bwMode="auto">
          <a:xfrm>
            <a:off x="7331696" y="3044080"/>
            <a:ext cx="6079517" cy="12807552"/>
          </a:xfrm>
          <a:prstGeom prst="rect">
            <a:avLst/>
          </a:prstGeom>
          <a:solidFill>
            <a:schemeClr val="bg1"/>
          </a:solidFill>
          <a:ln w="9525">
            <a:noFill/>
            <a:miter lim="800000"/>
            <a:headEnd/>
            <a:tailEnd/>
          </a:ln>
        </p:spPr>
        <p:txBody>
          <a:bodyPr lIns="360000" tIns="360000" rIns="360000" bIns="360000"/>
          <a:lstStyle/>
          <a:p>
            <a:pPr marL="381000" indent="-381000" algn="l">
              <a:spcBef>
                <a:spcPct val="50000"/>
              </a:spcBef>
            </a:pPr>
            <a:r>
              <a:rPr lang="en-GB" sz="2800" b="1" dirty="0">
                <a:solidFill>
                  <a:srgbClr val="006249"/>
                </a:solidFill>
              </a:rPr>
              <a:t>Method</a:t>
            </a:r>
          </a:p>
          <a:p>
            <a:pPr marL="381000" indent="-381000" algn="l"/>
            <a:endParaRPr lang="en-US" sz="2800" b="1" dirty="0" smtClean="0"/>
          </a:p>
          <a:p>
            <a:pPr marL="381000" indent="-381000" algn="l"/>
            <a:r>
              <a:rPr lang="en-US" sz="1800" b="1" dirty="0" smtClean="0"/>
              <a:t>Text</a:t>
            </a:r>
            <a:endParaRPr lang="en-US" sz="1800" dirty="0"/>
          </a:p>
          <a:p>
            <a:pPr marL="381000" indent="-381000" algn="l"/>
            <a:r>
              <a:rPr lang="en-US" sz="1800" dirty="0"/>
              <a:t>Be sure to spell check all text and have trusted colleagues proofread the </a:t>
            </a:r>
            <a:r>
              <a:rPr lang="en-US" sz="1800" dirty="0" smtClean="0"/>
              <a:t>poster.</a:t>
            </a:r>
          </a:p>
          <a:p>
            <a:pPr marL="381000" indent="-381000" algn="l"/>
            <a:endParaRPr lang="en-US" sz="1800" dirty="0"/>
          </a:p>
          <a:p>
            <a:pPr marL="381000" indent="-381000" algn="l"/>
            <a:r>
              <a:rPr lang="en-US" sz="1800" dirty="0" smtClean="0"/>
              <a:t> Tips:</a:t>
            </a:r>
          </a:p>
          <a:p>
            <a:pPr marL="381000" indent="-381000" algn="l"/>
            <a:r>
              <a:rPr lang="en-US" sz="1800" dirty="0" smtClean="0"/>
              <a:t>• Use the active tense</a:t>
            </a:r>
          </a:p>
          <a:p>
            <a:pPr marL="381000" indent="-381000" algn="l"/>
            <a:r>
              <a:rPr lang="en-US" sz="1800" dirty="0" smtClean="0"/>
              <a:t>• </a:t>
            </a:r>
            <a:r>
              <a:rPr lang="en-US" sz="1800" dirty="0"/>
              <a:t>Simplify text by using bullet points</a:t>
            </a:r>
          </a:p>
          <a:p>
            <a:pPr marL="381000" indent="-381000" algn="l"/>
            <a:r>
              <a:rPr lang="en-US" sz="1800" dirty="0"/>
              <a:t>• Use colored graphs and charts</a:t>
            </a:r>
          </a:p>
          <a:p>
            <a:pPr marL="381000" indent="-381000" algn="l"/>
            <a:r>
              <a:rPr lang="en-US" sz="1800" dirty="0"/>
              <a:t>• Use bold to provide emphasis; avoid capitals </a:t>
            </a:r>
            <a:br>
              <a:rPr lang="en-US" sz="1800" dirty="0"/>
            </a:br>
            <a:r>
              <a:rPr lang="en-US" sz="1800" dirty="0"/>
              <a:t>  and underlining</a:t>
            </a:r>
          </a:p>
          <a:p>
            <a:pPr marL="381000" indent="-381000" algn="l"/>
            <a:r>
              <a:rPr lang="en-US" sz="1800" dirty="0"/>
              <a:t>• Avoid long numerical tables</a:t>
            </a:r>
          </a:p>
          <a:p>
            <a:pPr marL="381000" indent="-381000" algn="l"/>
            <a:r>
              <a:rPr lang="en-US" sz="1800" dirty="0"/>
              <a:t> </a:t>
            </a:r>
          </a:p>
          <a:p>
            <a:pPr marL="381000" indent="-381000" algn="l"/>
            <a:r>
              <a:rPr lang="en-US" sz="1800" dirty="0"/>
              <a:t>Authors </a:t>
            </a:r>
            <a:r>
              <a:rPr lang="en-US" sz="1800" dirty="0" smtClean="0"/>
              <a:t>may need </a:t>
            </a:r>
            <a:r>
              <a:rPr lang="en-US" sz="1800" dirty="0"/>
              <a:t>re-write their paper so that it is suitable for the brevity of the poster format. </a:t>
            </a:r>
            <a:endParaRPr lang="en-US" sz="1800" dirty="0" smtClean="0"/>
          </a:p>
          <a:p>
            <a:pPr marL="381000" indent="-381000" algn="l"/>
            <a:endParaRPr lang="en-US" sz="1800" dirty="0"/>
          </a:p>
          <a:p>
            <a:pPr marL="381000" indent="-381000" algn="l"/>
            <a:r>
              <a:rPr lang="en-US" sz="1800" dirty="0" smtClean="0"/>
              <a:t>Respect </a:t>
            </a:r>
            <a:r>
              <a:rPr lang="en-US" sz="1800" dirty="0"/>
              <a:t>your audience–as a general rule, less is more. Use a generous amount of white space to separate elements and avoid data overkill. Refer to Web sites or other sources to provide a more in-depth understanding of the research.</a:t>
            </a:r>
          </a:p>
        </p:txBody>
      </p:sp>
      <p:sp>
        <p:nvSpPr>
          <p:cNvPr id="34" name="Rectangle 21"/>
          <p:cNvSpPr>
            <a:spLocks noChangeArrowheads="1"/>
          </p:cNvSpPr>
          <p:nvPr/>
        </p:nvSpPr>
        <p:spPr bwMode="auto">
          <a:xfrm>
            <a:off x="7644260" y="11969088"/>
            <a:ext cx="5399088" cy="3504681"/>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35" name="Text Box 22"/>
          <p:cNvSpPr txBox="1">
            <a:spLocks noChangeArrowheads="1"/>
          </p:cNvSpPr>
          <p:nvPr/>
        </p:nvSpPr>
        <p:spPr bwMode="auto">
          <a:xfrm>
            <a:off x="7645792" y="11154542"/>
            <a:ext cx="5402094" cy="794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a:t>
            </a:r>
            <a:r>
              <a:rPr lang="en-AU" sz="1400" i="1" dirty="0" smtClean="0"/>
              <a:t>Minion, 16 </a:t>
            </a:r>
            <a:r>
              <a:rPr lang="en-AU" sz="1400" i="1" dirty="0"/>
              <a:t>to 24 size, italic style. </a:t>
            </a:r>
          </a:p>
        </p:txBody>
      </p:sp>
      <p:sp>
        <p:nvSpPr>
          <p:cNvPr id="36" name="Rectangle 31"/>
          <p:cNvSpPr>
            <a:spLocks noChangeArrowheads="1"/>
          </p:cNvSpPr>
          <p:nvPr/>
        </p:nvSpPr>
        <p:spPr bwMode="auto">
          <a:xfrm>
            <a:off x="14049485" y="3044080"/>
            <a:ext cx="6076683" cy="1279187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6249"/>
                </a:solidFill>
              </a:rPr>
              <a:t>Results</a:t>
            </a:r>
          </a:p>
          <a:p>
            <a:pPr algn="l"/>
            <a:endParaRPr lang="en-US" sz="2800" dirty="0"/>
          </a:p>
          <a:p>
            <a:pPr algn="l"/>
            <a:r>
              <a:rPr lang="en-US" sz="1800" b="1" dirty="0"/>
              <a:t>Images</a:t>
            </a:r>
            <a:endParaRPr lang="en-US" sz="1800" dirty="0"/>
          </a:p>
          <a:p>
            <a:pPr algn="l"/>
            <a:r>
              <a:rPr lang="en-US" sz="1800" dirty="0"/>
              <a:t>TIFFs are the preferred file format for images appearing in printed posters. Avoid the use of low-resolution </a:t>
            </a:r>
            <a:r>
              <a:rPr lang="en-US" sz="1800" dirty="0" err="1"/>
              <a:t>jpgs</a:t>
            </a:r>
            <a:r>
              <a:rPr lang="en-US" sz="1800" dirty="0"/>
              <a:t>, especially those downloaded from the Internet, as they will reproduce poorly.</a:t>
            </a:r>
          </a:p>
          <a:p>
            <a:pPr algn="l"/>
            <a:r>
              <a:rPr lang="en-US" sz="1800" dirty="0"/>
              <a:t> </a:t>
            </a:r>
          </a:p>
          <a:p>
            <a:pPr algn="l"/>
            <a:r>
              <a:rPr lang="en-US" sz="1800" dirty="0"/>
              <a:t>In order to insert an image, use the menu toolbar at the top of your screen. </a:t>
            </a:r>
          </a:p>
          <a:p>
            <a:pPr algn="l"/>
            <a:endParaRPr lang="en-US" sz="1800" dirty="0"/>
          </a:p>
          <a:p>
            <a:pPr algn="l"/>
            <a:r>
              <a:rPr lang="en-US" sz="1800" dirty="0"/>
              <a:t>Select:</a:t>
            </a:r>
          </a:p>
          <a:p>
            <a:pPr algn="l"/>
            <a:r>
              <a:rPr lang="en-US" sz="1800" dirty="0"/>
              <a:t>1  Insert</a:t>
            </a:r>
          </a:p>
          <a:p>
            <a:pPr algn="l"/>
            <a:r>
              <a:rPr lang="en-US" sz="1800" dirty="0"/>
              <a:t>2  Picture</a:t>
            </a:r>
          </a:p>
          <a:p>
            <a:pPr algn="l"/>
            <a:r>
              <a:rPr lang="en-US" sz="1800" dirty="0"/>
              <a:t>3  From file </a:t>
            </a:r>
          </a:p>
          <a:p>
            <a:pPr algn="l"/>
            <a:r>
              <a:rPr lang="en-US" sz="1800" dirty="0"/>
              <a:t>4  Find and select the correct file on your computer</a:t>
            </a:r>
          </a:p>
          <a:p>
            <a:pPr algn="l"/>
            <a:r>
              <a:rPr lang="en-US" sz="1800" dirty="0"/>
              <a:t>5  Press OK</a:t>
            </a:r>
          </a:p>
          <a:p>
            <a:pPr algn="l"/>
            <a:r>
              <a:rPr lang="en-US" sz="1800" dirty="0"/>
              <a:t> </a:t>
            </a:r>
          </a:p>
          <a:p>
            <a:pPr>
              <a:spcBef>
                <a:spcPct val="50000"/>
              </a:spcBef>
            </a:pPr>
            <a:endParaRPr lang="en-US" sz="4000" b="1" dirty="0">
              <a:solidFill>
                <a:srgbClr val="CC3300"/>
              </a:solidFill>
            </a:endParaRPr>
          </a:p>
        </p:txBody>
      </p:sp>
      <p:sp>
        <p:nvSpPr>
          <p:cNvPr id="37" name="Rectangle 36"/>
          <p:cNvSpPr>
            <a:spLocks noChangeArrowheads="1"/>
          </p:cNvSpPr>
          <p:nvPr/>
        </p:nvSpPr>
        <p:spPr bwMode="auto">
          <a:xfrm>
            <a:off x="14480216" y="10163734"/>
            <a:ext cx="2858336" cy="5333774"/>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38" name="Rectangle 35"/>
          <p:cNvSpPr>
            <a:spLocks noChangeArrowheads="1"/>
          </p:cNvSpPr>
          <p:nvPr/>
        </p:nvSpPr>
        <p:spPr bwMode="auto">
          <a:xfrm>
            <a:off x="20795798" y="7008585"/>
            <a:ext cx="6080281" cy="884304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6249"/>
                </a:solidFill>
              </a:rPr>
              <a:t>Acknowledgments</a:t>
            </a:r>
          </a:p>
          <a:p>
            <a:pPr algn="l"/>
            <a:endParaRPr lang="en-US" sz="1800" dirty="0"/>
          </a:p>
          <a:p>
            <a:pPr algn="l"/>
            <a:r>
              <a:rPr lang="en-US" sz="1800" dirty="0"/>
              <a:t>Check to make sure </a:t>
            </a:r>
            <a:r>
              <a:rPr lang="en-US" sz="1800" dirty="0" smtClean="0"/>
              <a:t>you</a:t>
            </a:r>
            <a:r>
              <a:rPr lang="en-US" sz="1800" dirty="0"/>
              <a:t> </a:t>
            </a:r>
            <a:r>
              <a:rPr lang="en-US" sz="1800" dirty="0" smtClean="0"/>
              <a:t>have </a:t>
            </a:r>
            <a:r>
              <a:rPr lang="en-US" sz="1800" dirty="0"/>
              <a:t>acknowledged partner and funding agencies, either with text or </a:t>
            </a:r>
            <a:r>
              <a:rPr lang="en-US" sz="1800" dirty="0" smtClean="0"/>
              <a:t>by showing </a:t>
            </a:r>
            <a:r>
              <a:rPr lang="en-US" sz="1800" dirty="0"/>
              <a:t>their logos</a:t>
            </a:r>
            <a:r>
              <a:rPr lang="en-US" sz="1800" dirty="0" smtClean="0"/>
              <a:t>.</a:t>
            </a:r>
            <a:endParaRPr lang="en-US" sz="1800" dirty="0"/>
          </a:p>
          <a:p>
            <a:pPr algn="l">
              <a:spcBef>
                <a:spcPct val="50000"/>
              </a:spcBef>
            </a:pPr>
            <a:r>
              <a:rPr lang="en-US" sz="1800" b="1" dirty="0"/>
              <a:t>Printing and Laminating</a:t>
            </a:r>
            <a:endParaRPr lang="en-AU" sz="1800" dirty="0"/>
          </a:p>
          <a:p>
            <a:pPr algn="l"/>
            <a:r>
              <a:rPr lang="en-US" sz="1800" dirty="0"/>
              <a:t>UTHSC Printing and Copy Center can print and laminate posters in the dimensions of this template and provide a mailing tube for transportation. Contact the center at (901) 448-5553 for the current pricing for this service.</a:t>
            </a:r>
          </a:p>
          <a:p>
            <a:pPr algn="l"/>
            <a:r>
              <a:rPr lang="en-US" sz="1800" dirty="0"/>
              <a:t> </a:t>
            </a:r>
            <a:endParaRPr lang="en-US" sz="1800" b="1" dirty="0"/>
          </a:p>
          <a:p>
            <a:pPr algn="l"/>
            <a:r>
              <a:rPr lang="en-US" sz="1800" b="1" dirty="0"/>
              <a:t>Resolving Printing Problems</a:t>
            </a:r>
          </a:p>
          <a:p>
            <a:pPr algn="l"/>
            <a:r>
              <a:rPr lang="en-US" sz="18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800" dirty="0"/>
          </a:p>
        </p:txBody>
      </p:sp>
      <p:sp>
        <p:nvSpPr>
          <p:cNvPr id="39" name="Rectangle 34"/>
          <p:cNvSpPr>
            <a:spLocks noChangeArrowheads="1"/>
          </p:cNvSpPr>
          <p:nvPr/>
        </p:nvSpPr>
        <p:spPr bwMode="auto">
          <a:xfrm>
            <a:off x="20764440" y="3044079"/>
            <a:ext cx="6083758" cy="347845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6249"/>
                </a:solidFill>
              </a:rPr>
              <a:t>Conclusions</a:t>
            </a:r>
          </a:p>
          <a:p>
            <a:pPr algn="l"/>
            <a:endParaRPr lang="en-US" sz="2800" dirty="0" smtClean="0"/>
          </a:p>
          <a:p>
            <a:pPr algn="l"/>
            <a:r>
              <a:rPr lang="en-US" sz="1800" dirty="0" smtClean="0"/>
              <a:t>The UTHSC Communications and Marketing Department  </a:t>
            </a:r>
            <a:r>
              <a:rPr lang="en-US" sz="1800" dirty="0"/>
              <a:t>created this template with scientific </a:t>
            </a:r>
            <a:r>
              <a:rPr lang="en-US" sz="1800" dirty="0" smtClean="0"/>
              <a:t>research </a:t>
            </a:r>
            <a:r>
              <a:rPr lang="en-US" sz="1800" dirty="0"/>
              <a:t>in </a:t>
            </a:r>
            <a:r>
              <a:rPr lang="en-US" sz="1800" dirty="0" smtClean="0"/>
              <a:t>mind. We </a:t>
            </a:r>
            <a:r>
              <a:rPr lang="en-US" sz="1800" dirty="0"/>
              <a:t>encourage any comments or suggestions so that we can continue to update and improve this template. </a:t>
            </a:r>
            <a:r>
              <a:rPr lang="en-US" sz="1800" dirty="0" smtClean="0"/>
              <a:t>Please email your comments to </a:t>
            </a:r>
            <a:r>
              <a:rPr lang="en-US" sz="1800" dirty="0" err="1" smtClean="0"/>
              <a:t>communications@uthsc.edu</a:t>
            </a:r>
            <a:endParaRPr lang="en-US" sz="1800" dirty="0"/>
          </a:p>
        </p:txBody>
      </p:sp>
      <p:sp>
        <p:nvSpPr>
          <p:cNvPr id="40" name="Rectangle 39"/>
          <p:cNvSpPr>
            <a:spLocks noChangeArrowheads="1"/>
          </p:cNvSpPr>
          <p:nvPr/>
        </p:nvSpPr>
        <p:spPr bwMode="auto">
          <a:xfrm>
            <a:off x="17522374" y="10168889"/>
            <a:ext cx="2282596" cy="2273291"/>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43" name="Text Box 22"/>
          <p:cNvSpPr txBox="1">
            <a:spLocks noChangeArrowheads="1"/>
          </p:cNvSpPr>
          <p:nvPr/>
        </p:nvSpPr>
        <p:spPr bwMode="auto">
          <a:xfrm>
            <a:off x="17526841" y="12458310"/>
            <a:ext cx="2231092" cy="1225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a:t>
            </a:r>
            <a:r>
              <a:rPr lang="en-AU" sz="1400" i="1" dirty="0" smtClean="0"/>
              <a:t>Minion, 16 </a:t>
            </a:r>
            <a:r>
              <a:rPr lang="en-AU" sz="1400" i="1" dirty="0"/>
              <a:t>to 24 size, italic style. </a:t>
            </a:r>
          </a:p>
        </p:txBody>
      </p:sp>
      <p:pic>
        <p:nvPicPr>
          <p:cNvPr id="44" name="Picture 43" descr="UTHSC CAMPUS LOGO STACKED.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805749" y="738611"/>
            <a:ext cx="6067692" cy="1884032"/>
          </a:xfrm>
          <a:prstGeom prst="rect">
            <a:avLst/>
          </a:prstGeom>
        </p:spPr>
      </p:pic>
    </p:spTree>
    <p:extLst>
      <p:ext uri="{BB962C8B-B14F-4D97-AF65-F5344CB8AC3E}">
        <p14:creationId xmlns:p14="http://schemas.microsoft.com/office/powerpoint/2010/main" val="148735768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005640"/>
        </a:solidFill>
        <a:effectLst/>
      </p:bgPr>
    </p:bg>
    <p:spTree>
      <p:nvGrpSpPr>
        <p:cNvPr id="1" name=""/>
        <p:cNvGrpSpPr/>
        <p:nvPr/>
      </p:nvGrpSpPr>
      <p:grpSpPr>
        <a:xfrm>
          <a:off x="0" y="0"/>
          <a:ext cx="0" cy="0"/>
          <a:chOff x="0" y="0"/>
          <a:chExt cx="0" cy="0"/>
        </a:xfrm>
      </p:grpSpPr>
      <p:sp>
        <p:nvSpPr>
          <p:cNvPr id="5" name="Rectangle 4"/>
          <p:cNvSpPr/>
          <p:nvPr/>
        </p:nvSpPr>
        <p:spPr bwMode="auto">
          <a:xfrm>
            <a:off x="20758714" y="1"/>
            <a:ext cx="6099049" cy="2743854"/>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smtClean="0">
              <a:ln>
                <a:noFill/>
              </a:ln>
              <a:solidFill>
                <a:schemeClr val="tx1"/>
              </a:solidFill>
              <a:effectLst/>
              <a:latin typeface="Arial" charset="0"/>
            </a:endParaRPr>
          </a:p>
        </p:txBody>
      </p:sp>
      <p:sp>
        <p:nvSpPr>
          <p:cNvPr id="29" name="Rectangle 29"/>
          <p:cNvSpPr>
            <a:spLocks noChangeArrowheads="1"/>
          </p:cNvSpPr>
          <p:nvPr/>
        </p:nvSpPr>
        <p:spPr bwMode="auto">
          <a:xfrm>
            <a:off x="615739" y="3367864"/>
            <a:ext cx="6077685" cy="657727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6249"/>
                </a:solidFill>
              </a:rPr>
              <a:t>Introduction</a:t>
            </a:r>
          </a:p>
          <a:p>
            <a:pPr algn="l"/>
            <a:r>
              <a:rPr lang="en-US" sz="1800" b="1" dirty="0"/>
              <a:t> </a:t>
            </a:r>
            <a:endParaRPr lang="en-US" sz="1800" dirty="0"/>
          </a:p>
          <a:p>
            <a:pPr algn="l"/>
            <a:r>
              <a:rPr lang="en-US" sz="1800" dirty="0"/>
              <a:t>This editable template is in the most common poster size </a:t>
            </a:r>
            <a:r>
              <a:rPr lang="en-US" sz="1800" dirty="0" smtClean="0"/>
              <a:t>(60” x 36</a:t>
            </a:r>
            <a:r>
              <a:rPr lang="ja-JP" altLang="en-US" sz="1800" dirty="0" smtClean="0"/>
              <a:t>”</a:t>
            </a:r>
            <a:r>
              <a:rPr lang="en-US" altLang="ja-JP" sz="1800" dirty="0" smtClean="0"/>
              <a:t> or a 5:3 ratio</a:t>
            </a:r>
            <a:r>
              <a:rPr lang="en-US" sz="1800" dirty="0" smtClean="0"/>
              <a:t>) </a:t>
            </a:r>
            <a:r>
              <a:rPr lang="en-US" sz="1800" dirty="0"/>
              <a:t>and orientation (horizontal); check with the conference organizers for specific conference requirements regarding exact poster dimensions. </a:t>
            </a:r>
          </a:p>
          <a:p>
            <a:pPr algn="l"/>
            <a:r>
              <a:rPr lang="en-US" sz="1800" dirty="0"/>
              <a:t> </a:t>
            </a:r>
          </a:p>
          <a:p>
            <a:pPr algn="l"/>
            <a:r>
              <a:rPr lang="en-US" sz="1800" b="1" dirty="0"/>
              <a:t>Writing </a:t>
            </a:r>
            <a:r>
              <a:rPr lang="en-US" sz="1800" b="1" dirty="0" smtClean="0"/>
              <a:t>Style</a:t>
            </a:r>
            <a:endParaRPr lang="en-US" sz="1800" dirty="0" smtClean="0"/>
          </a:p>
          <a:p>
            <a:pPr algn="l"/>
            <a:r>
              <a:rPr lang="en-US" sz="1800" dirty="0" smtClean="0"/>
              <a:t>The writing style for scientific posters should match the guidelines for your particular research discipline. Check the UTHSC Editorial Style Guide located in the resources section of the website </a:t>
            </a:r>
            <a:r>
              <a:rPr lang="en-US" sz="1800" dirty="0" err="1" smtClean="0"/>
              <a:t>brand.uthsc.edu</a:t>
            </a:r>
            <a:r>
              <a:rPr lang="en-US" sz="1800" dirty="0" smtClean="0"/>
              <a:t> for general guidance with academic titles, names of campus buildings, the correct way to refer to the campus, etc.</a:t>
            </a:r>
          </a:p>
          <a:p>
            <a:pPr algn="l"/>
            <a:r>
              <a:rPr lang="en-US" sz="1800" dirty="0" smtClean="0"/>
              <a:t> </a:t>
            </a:r>
          </a:p>
          <a:p>
            <a:pPr algn="l"/>
            <a:r>
              <a:rPr lang="en-US" sz="1800" b="1" dirty="0" smtClean="0"/>
              <a:t>Campus Guidelines</a:t>
            </a:r>
            <a:endParaRPr lang="en-US" sz="1800" dirty="0" smtClean="0"/>
          </a:p>
          <a:p>
            <a:pPr algn="l"/>
            <a:r>
              <a:rPr lang="en-US" sz="1800" dirty="0" smtClean="0"/>
              <a:t>Authors should be aware of and follow the guidelines of the Institutional Review Board and copyrighted information.</a:t>
            </a:r>
          </a:p>
          <a:p>
            <a:pPr algn="l"/>
            <a:endParaRPr lang="en-US" sz="2800" dirty="0"/>
          </a:p>
          <a:p>
            <a:pPr algn="l"/>
            <a:endParaRPr lang="en-US" sz="2800" dirty="0" smtClean="0"/>
          </a:p>
          <a:p>
            <a:pPr algn="l"/>
            <a:endParaRPr lang="en-US" sz="2800" dirty="0"/>
          </a:p>
          <a:p>
            <a:pPr algn="l"/>
            <a:endParaRPr lang="en-US" sz="2800" dirty="0" smtClean="0"/>
          </a:p>
          <a:p>
            <a:pPr algn="l"/>
            <a:endParaRPr lang="en-US" sz="2800" dirty="0" smtClean="0"/>
          </a:p>
          <a:p>
            <a:pPr algn="l"/>
            <a:endParaRPr lang="en-US" sz="2800" dirty="0"/>
          </a:p>
        </p:txBody>
      </p:sp>
      <p:sp>
        <p:nvSpPr>
          <p:cNvPr id="30" name="Rectangle 5"/>
          <p:cNvSpPr>
            <a:spLocks noChangeArrowheads="1"/>
          </p:cNvSpPr>
          <p:nvPr/>
        </p:nvSpPr>
        <p:spPr bwMode="auto">
          <a:xfrm>
            <a:off x="533777" y="1708051"/>
            <a:ext cx="26283919" cy="1077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243" tIns="45614" rIns="91243" bIns="45614">
            <a:spAutoFit/>
          </a:bodyPr>
          <a:lstStyle/>
          <a:p>
            <a:pPr algn="l">
              <a:spcBef>
                <a:spcPct val="50000"/>
              </a:spcBef>
            </a:pPr>
            <a:r>
              <a:rPr lang="en-US" sz="3600" b="1" dirty="0">
                <a:solidFill>
                  <a:srgbClr val="FFFFFF"/>
                </a:solidFill>
              </a:rPr>
              <a:t>Presenter name, Associates and Collaborators</a:t>
            </a:r>
            <a:r>
              <a:rPr lang="en-US" sz="4800" b="1" dirty="0">
                <a:solidFill>
                  <a:srgbClr val="FFFFFF"/>
                </a:solidFill>
              </a:rPr>
              <a:t/>
            </a:r>
            <a:br>
              <a:rPr lang="en-US" sz="4800" b="1" dirty="0">
                <a:solidFill>
                  <a:srgbClr val="FFFFFF"/>
                </a:solidFill>
              </a:rPr>
            </a:br>
            <a:r>
              <a:rPr lang="en-US" sz="2400" b="1" dirty="0">
                <a:solidFill>
                  <a:srgbClr val="FFFFFF"/>
                </a:solidFill>
              </a:rPr>
              <a:t>Department of XXXXXXXXXXXXXXXX, College of XXXXXXXXXXXXXXXXXX, </a:t>
            </a:r>
            <a:r>
              <a:rPr lang="en-US" sz="2400" b="1" dirty="0" smtClean="0">
                <a:solidFill>
                  <a:srgbClr val="FFFFFF"/>
                </a:solidFill>
              </a:rPr>
              <a:t>The University of Tennessee Health Science C</a:t>
            </a:r>
            <a:r>
              <a:rPr lang="en-US" sz="2800" b="1" dirty="0" smtClean="0">
                <a:solidFill>
                  <a:srgbClr val="FFFFFF"/>
                </a:solidFill>
              </a:rPr>
              <a:t>enter</a:t>
            </a:r>
            <a:endParaRPr lang="en-US" sz="2800" b="1" dirty="0">
              <a:solidFill>
                <a:srgbClr val="FFFFFF"/>
              </a:solidFill>
            </a:endParaRPr>
          </a:p>
        </p:txBody>
      </p:sp>
      <p:sp>
        <p:nvSpPr>
          <p:cNvPr id="31" name="TextBox 93"/>
          <p:cNvSpPr txBox="1">
            <a:spLocks noChangeArrowheads="1"/>
          </p:cNvSpPr>
          <p:nvPr/>
        </p:nvSpPr>
        <p:spPr bwMode="auto">
          <a:xfrm>
            <a:off x="588995" y="470949"/>
            <a:ext cx="26283920"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6600" dirty="0">
                <a:solidFill>
                  <a:schemeClr val="bg1"/>
                </a:solidFill>
                <a:latin typeface="Minion Pro SmBd"/>
                <a:cs typeface="Minion Pro SmBd"/>
              </a:rPr>
              <a:t>Template for a </a:t>
            </a:r>
            <a:r>
              <a:rPr lang="en-US" sz="6600" dirty="0" smtClean="0">
                <a:solidFill>
                  <a:schemeClr val="bg1"/>
                </a:solidFill>
                <a:latin typeface="Minion Pro SmBd"/>
                <a:cs typeface="Minion Pro SmBd"/>
              </a:rPr>
              <a:t>60” x 36” poster – Title goes here</a:t>
            </a:r>
            <a:endParaRPr lang="en-US" sz="6600" dirty="0">
              <a:solidFill>
                <a:schemeClr val="bg1"/>
              </a:solidFill>
              <a:latin typeface="Minion Pro SmBd"/>
              <a:cs typeface="Minion Pro SmBd"/>
            </a:endParaRPr>
          </a:p>
        </p:txBody>
      </p:sp>
      <p:sp>
        <p:nvSpPr>
          <p:cNvPr id="32" name="Rectangle 33"/>
          <p:cNvSpPr>
            <a:spLocks noChangeArrowheads="1"/>
          </p:cNvSpPr>
          <p:nvPr/>
        </p:nvSpPr>
        <p:spPr bwMode="auto">
          <a:xfrm>
            <a:off x="647097" y="10442322"/>
            <a:ext cx="6063424" cy="540539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r>
              <a:rPr lang="en-US" sz="2800" b="1" dirty="0" smtClean="0">
                <a:solidFill>
                  <a:srgbClr val="005640"/>
                </a:solidFill>
              </a:rPr>
              <a:t>How </a:t>
            </a:r>
            <a:r>
              <a:rPr lang="en-US" sz="2800" b="1" dirty="0">
                <a:solidFill>
                  <a:srgbClr val="005640"/>
                </a:solidFill>
              </a:rPr>
              <a:t>to use this template</a:t>
            </a:r>
            <a:endParaRPr lang="en-US" sz="2800" dirty="0">
              <a:solidFill>
                <a:srgbClr val="005640"/>
              </a:solidFill>
            </a:endParaRPr>
          </a:p>
          <a:p>
            <a:pPr algn="l"/>
            <a:r>
              <a:rPr lang="en-US" sz="1800" dirty="0"/>
              <a:t>Highlight this text and replace it with new text from a Microsoft Word document or other text-editing program. The text size for body copy and headings and the typeface has been set for you. If you choose to change typefaces, use common ones such as </a:t>
            </a:r>
            <a:r>
              <a:rPr lang="en-US" sz="1800" dirty="0" smtClean="0"/>
              <a:t>Minion </a:t>
            </a:r>
            <a:r>
              <a:rPr lang="en-US" sz="1800" dirty="0"/>
              <a:t>or Helvetica and keep the body text between </a:t>
            </a:r>
            <a:r>
              <a:rPr lang="en-US" sz="1800" dirty="0" smtClean="0"/>
              <a:t>24 and </a:t>
            </a:r>
            <a:r>
              <a:rPr lang="en-US" sz="1800" dirty="0"/>
              <a:t>32 points.</a:t>
            </a:r>
          </a:p>
          <a:p>
            <a:pPr algn="l"/>
            <a:endParaRPr lang="en-US" sz="1800" dirty="0"/>
          </a:p>
          <a:p>
            <a:pPr algn="l"/>
            <a:r>
              <a:rPr lang="en-US" sz="1800" dirty="0"/>
              <a:t>The text boxes and photo boxes may be resized, eliminated, or added as necessary. The references to the department, college and university, including the </a:t>
            </a:r>
            <a:r>
              <a:rPr lang="en-US" sz="1800" dirty="0" smtClean="0"/>
              <a:t>UTHSC logo</a:t>
            </a:r>
            <a:r>
              <a:rPr lang="en-US" sz="1800" dirty="0"/>
              <a:t>, </a:t>
            </a:r>
            <a:r>
              <a:rPr lang="en-US" sz="1800" dirty="0" smtClean="0"/>
              <a:t>must </a:t>
            </a:r>
            <a:r>
              <a:rPr lang="en-US" sz="1800" dirty="0"/>
              <a:t>remain.</a:t>
            </a:r>
          </a:p>
          <a:p>
            <a:r>
              <a:rPr lang="en-US" sz="2800" dirty="0"/>
              <a:t> </a:t>
            </a:r>
          </a:p>
        </p:txBody>
      </p:sp>
      <p:sp>
        <p:nvSpPr>
          <p:cNvPr id="33" name="Rectangle 32"/>
          <p:cNvSpPr>
            <a:spLocks noChangeArrowheads="1"/>
          </p:cNvSpPr>
          <p:nvPr/>
        </p:nvSpPr>
        <p:spPr bwMode="auto">
          <a:xfrm>
            <a:off x="7331696" y="3367864"/>
            <a:ext cx="6079517" cy="12577843"/>
          </a:xfrm>
          <a:prstGeom prst="rect">
            <a:avLst/>
          </a:prstGeom>
          <a:solidFill>
            <a:schemeClr val="bg1"/>
          </a:solidFill>
          <a:ln w="9525">
            <a:noFill/>
            <a:miter lim="800000"/>
            <a:headEnd/>
            <a:tailEnd/>
          </a:ln>
        </p:spPr>
        <p:txBody>
          <a:bodyPr lIns="360000" tIns="360000" rIns="360000" bIns="360000"/>
          <a:lstStyle/>
          <a:p>
            <a:pPr marL="381000" indent="-381000" algn="l">
              <a:spcBef>
                <a:spcPct val="50000"/>
              </a:spcBef>
            </a:pPr>
            <a:r>
              <a:rPr lang="en-GB" sz="2800" b="1" dirty="0">
                <a:solidFill>
                  <a:srgbClr val="005640"/>
                </a:solidFill>
              </a:rPr>
              <a:t>Method</a:t>
            </a:r>
          </a:p>
          <a:p>
            <a:pPr marL="381000" indent="-381000" algn="l"/>
            <a:endParaRPr lang="en-US" sz="2800" b="1" dirty="0" smtClean="0"/>
          </a:p>
          <a:p>
            <a:pPr marL="381000" indent="-381000" algn="l"/>
            <a:r>
              <a:rPr lang="en-US" sz="1800" b="1" dirty="0" smtClean="0"/>
              <a:t>Text</a:t>
            </a:r>
            <a:endParaRPr lang="en-US" sz="1800" dirty="0"/>
          </a:p>
          <a:p>
            <a:pPr marL="381000" indent="-381000" algn="l"/>
            <a:r>
              <a:rPr lang="en-US" sz="1800" dirty="0"/>
              <a:t>Be sure to spell check all text and have trusted colleagues proofread the </a:t>
            </a:r>
            <a:r>
              <a:rPr lang="en-US" sz="1800" dirty="0" smtClean="0"/>
              <a:t>poster.</a:t>
            </a:r>
          </a:p>
          <a:p>
            <a:pPr marL="381000" indent="-381000" algn="l"/>
            <a:endParaRPr lang="en-US" sz="1800" dirty="0"/>
          </a:p>
          <a:p>
            <a:pPr marL="381000" indent="-381000" algn="l"/>
            <a:r>
              <a:rPr lang="en-US" sz="1800" dirty="0" smtClean="0"/>
              <a:t> Tips:</a:t>
            </a:r>
          </a:p>
          <a:p>
            <a:pPr marL="381000" indent="-381000" algn="l"/>
            <a:r>
              <a:rPr lang="en-US" sz="1800" dirty="0" smtClean="0"/>
              <a:t>• Use the active tense</a:t>
            </a:r>
          </a:p>
          <a:p>
            <a:pPr marL="381000" indent="-381000" algn="l"/>
            <a:r>
              <a:rPr lang="en-US" sz="1800" dirty="0" smtClean="0"/>
              <a:t>• </a:t>
            </a:r>
            <a:r>
              <a:rPr lang="en-US" sz="1800" dirty="0"/>
              <a:t>Simplify text by using bullet points</a:t>
            </a:r>
          </a:p>
          <a:p>
            <a:pPr marL="381000" indent="-381000" algn="l"/>
            <a:r>
              <a:rPr lang="en-US" sz="1800" dirty="0"/>
              <a:t>• Use colored graphs and charts</a:t>
            </a:r>
          </a:p>
          <a:p>
            <a:pPr marL="381000" indent="-381000" algn="l"/>
            <a:r>
              <a:rPr lang="en-US" sz="1800" dirty="0"/>
              <a:t>• Use bold to provide emphasis; avoid capitals </a:t>
            </a:r>
            <a:br>
              <a:rPr lang="en-US" sz="1800" dirty="0"/>
            </a:br>
            <a:r>
              <a:rPr lang="en-US" sz="1800" dirty="0"/>
              <a:t>  and underlining</a:t>
            </a:r>
          </a:p>
          <a:p>
            <a:pPr marL="381000" indent="-381000" algn="l"/>
            <a:r>
              <a:rPr lang="en-US" sz="1800" dirty="0"/>
              <a:t>• Avoid long numerical tables</a:t>
            </a:r>
          </a:p>
          <a:p>
            <a:pPr marL="381000" indent="-381000" algn="l"/>
            <a:r>
              <a:rPr lang="en-US" sz="1800" dirty="0"/>
              <a:t> </a:t>
            </a:r>
          </a:p>
          <a:p>
            <a:pPr marL="381000" indent="-381000" algn="l"/>
            <a:r>
              <a:rPr lang="en-US" sz="1800" dirty="0"/>
              <a:t>Authors </a:t>
            </a:r>
            <a:r>
              <a:rPr lang="en-US" sz="1800" dirty="0" smtClean="0"/>
              <a:t>may need </a:t>
            </a:r>
            <a:r>
              <a:rPr lang="en-US" sz="1800" dirty="0"/>
              <a:t>re-write their paper so that it is suitable for the brevity of the poster format. </a:t>
            </a:r>
            <a:endParaRPr lang="en-US" sz="1800" dirty="0" smtClean="0"/>
          </a:p>
          <a:p>
            <a:pPr marL="381000" indent="-381000" algn="l"/>
            <a:endParaRPr lang="en-US" sz="1800" dirty="0"/>
          </a:p>
          <a:p>
            <a:pPr marL="381000" indent="-381000" algn="l"/>
            <a:r>
              <a:rPr lang="en-US" sz="1800" dirty="0" smtClean="0"/>
              <a:t>Respect </a:t>
            </a:r>
            <a:r>
              <a:rPr lang="en-US" sz="1800" dirty="0"/>
              <a:t>your audience–as a general rule, less is more. Use a generous amount of white space to separate elements and avoid data overkill. Refer to Web sites or other sources to provide a more in-depth understanding of the research.</a:t>
            </a:r>
          </a:p>
        </p:txBody>
      </p:sp>
      <p:sp>
        <p:nvSpPr>
          <p:cNvPr id="34" name="Rectangle 21"/>
          <p:cNvSpPr>
            <a:spLocks noChangeArrowheads="1"/>
          </p:cNvSpPr>
          <p:nvPr/>
        </p:nvSpPr>
        <p:spPr bwMode="auto">
          <a:xfrm>
            <a:off x="7722655" y="11890693"/>
            <a:ext cx="5290739" cy="3504681"/>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35" name="Text Box 22"/>
          <p:cNvSpPr txBox="1">
            <a:spLocks noChangeArrowheads="1"/>
          </p:cNvSpPr>
          <p:nvPr/>
        </p:nvSpPr>
        <p:spPr bwMode="auto">
          <a:xfrm>
            <a:off x="7739866" y="10982073"/>
            <a:ext cx="5402094" cy="794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a:t>
            </a:r>
            <a:r>
              <a:rPr lang="en-AU" sz="1400" i="1" dirty="0" smtClean="0"/>
              <a:t>Minion, 16 </a:t>
            </a:r>
            <a:r>
              <a:rPr lang="en-AU" sz="1400" i="1" dirty="0"/>
              <a:t>to 24 size, italic style. </a:t>
            </a:r>
          </a:p>
        </p:txBody>
      </p:sp>
      <p:sp>
        <p:nvSpPr>
          <p:cNvPr id="36" name="Rectangle 31"/>
          <p:cNvSpPr>
            <a:spLocks noChangeArrowheads="1"/>
          </p:cNvSpPr>
          <p:nvPr/>
        </p:nvSpPr>
        <p:spPr bwMode="auto">
          <a:xfrm>
            <a:off x="14049485" y="3367864"/>
            <a:ext cx="6076683" cy="1257784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Results</a:t>
            </a:r>
          </a:p>
          <a:p>
            <a:pPr algn="l"/>
            <a:endParaRPr lang="en-US" sz="2800" dirty="0"/>
          </a:p>
          <a:p>
            <a:pPr algn="l"/>
            <a:r>
              <a:rPr lang="en-US" sz="1800" b="1" dirty="0"/>
              <a:t>Images</a:t>
            </a:r>
            <a:endParaRPr lang="en-US" sz="1800" dirty="0"/>
          </a:p>
          <a:p>
            <a:pPr algn="l"/>
            <a:r>
              <a:rPr lang="en-US" sz="1800" dirty="0"/>
              <a:t>TIFFs are the preferred file format for images appearing in printed posters. Avoid the use of low-resolution </a:t>
            </a:r>
            <a:r>
              <a:rPr lang="en-US" sz="1800" dirty="0" err="1"/>
              <a:t>jpgs</a:t>
            </a:r>
            <a:r>
              <a:rPr lang="en-US" sz="1800" dirty="0"/>
              <a:t>, especially those downloaded from the Internet, as they will reproduce poorly.</a:t>
            </a:r>
          </a:p>
          <a:p>
            <a:pPr algn="l"/>
            <a:r>
              <a:rPr lang="en-US" sz="1800" dirty="0"/>
              <a:t> </a:t>
            </a:r>
          </a:p>
          <a:p>
            <a:pPr algn="l"/>
            <a:r>
              <a:rPr lang="en-US" sz="1800" dirty="0"/>
              <a:t>In order to insert an image, use the menu toolbar at the top of your screen. </a:t>
            </a:r>
          </a:p>
          <a:p>
            <a:pPr algn="l"/>
            <a:endParaRPr lang="en-US" sz="1800" dirty="0"/>
          </a:p>
          <a:p>
            <a:pPr algn="l"/>
            <a:r>
              <a:rPr lang="en-US" sz="1800" dirty="0"/>
              <a:t>Select:</a:t>
            </a:r>
          </a:p>
          <a:p>
            <a:pPr algn="l"/>
            <a:r>
              <a:rPr lang="en-US" sz="1800" dirty="0"/>
              <a:t>1  Insert</a:t>
            </a:r>
          </a:p>
          <a:p>
            <a:pPr algn="l"/>
            <a:r>
              <a:rPr lang="en-US" sz="1800" dirty="0"/>
              <a:t>2  Picture</a:t>
            </a:r>
          </a:p>
          <a:p>
            <a:pPr algn="l"/>
            <a:r>
              <a:rPr lang="en-US" sz="1800" dirty="0"/>
              <a:t>3  From file </a:t>
            </a:r>
          </a:p>
          <a:p>
            <a:pPr algn="l"/>
            <a:r>
              <a:rPr lang="en-US" sz="1800" dirty="0"/>
              <a:t>4  Find and select the correct file on your computer</a:t>
            </a:r>
          </a:p>
          <a:p>
            <a:pPr algn="l"/>
            <a:r>
              <a:rPr lang="en-US" sz="1800" dirty="0"/>
              <a:t>5  Press OK</a:t>
            </a:r>
          </a:p>
          <a:p>
            <a:pPr algn="l"/>
            <a:r>
              <a:rPr lang="en-US" sz="1800" dirty="0"/>
              <a:t> </a:t>
            </a:r>
          </a:p>
          <a:p>
            <a:pPr>
              <a:spcBef>
                <a:spcPct val="50000"/>
              </a:spcBef>
            </a:pPr>
            <a:endParaRPr lang="en-US" sz="4000" b="1" dirty="0">
              <a:solidFill>
                <a:srgbClr val="CC3300"/>
              </a:solidFill>
            </a:endParaRPr>
          </a:p>
        </p:txBody>
      </p:sp>
      <p:sp>
        <p:nvSpPr>
          <p:cNvPr id="37" name="Rectangle 36"/>
          <p:cNvSpPr>
            <a:spLocks noChangeArrowheads="1"/>
          </p:cNvSpPr>
          <p:nvPr/>
        </p:nvSpPr>
        <p:spPr bwMode="auto">
          <a:xfrm>
            <a:off x="14480216" y="10163734"/>
            <a:ext cx="2858336" cy="5333774"/>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38" name="Rectangle 35"/>
          <p:cNvSpPr>
            <a:spLocks noChangeArrowheads="1"/>
          </p:cNvSpPr>
          <p:nvPr/>
        </p:nvSpPr>
        <p:spPr bwMode="auto">
          <a:xfrm>
            <a:off x="20795798" y="7008585"/>
            <a:ext cx="6080281" cy="893712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185820"/>
                </a:solidFill>
              </a:rPr>
              <a:t>Acknowledgments</a:t>
            </a:r>
            <a:endParaRPr lang="en-GB" sz="2800" b="1" dirty="0">
              <a:solidFill>
                <a:srgbClr val="005640"/>
              </a:solidFill>
            </a:endParaRPr>
          </a:p>
          <a:p>
            <a:pPr algn="l"/>
            <a:endParaRPr lang="en-US" sz="1800" dirty="0"/>
          </a:p>
          <a:p>
            <a:pPr algn="l"/>
            <a:r>
              <a:rPr lang="en-US" sz="1800" dirty="0"/>
              <a:t>Check to make sure </a:t>
            </a:r>
            <a:r>
              <a:rPr lang="en-US" sz="1800" dirty="0" smtClean="0"/>
              <a:t>you</a:t>
            </a:r>
            <a:r>
              <a:rPr lang="en-US" sz="1800" dirty="0"/>
              <a:t> </a:t>
            </a:r>
            <a:r>
              <a:rPr lang="en-US" sz="1800" dirty="0" smtClean="0"/>
              <a:t>have </a:t>
            </a:r>
            <a:r>
              <a:rPr lang="en-US" sz="1800" dirty="0"/>
              <a:t>acknowledged partner and funding agencies, either with text or </a:t>
            </a:r>
            <a:r>
              <a:rPr lang="en-US" sz="1800" dirty="0" smtClean="0"/>
              <a:t>by showing </a:t>
            </a:r>
            <a:r>
              <a:rPr lang="en-US" sz="1800" dirty="0"/>
              <a:t>their logos</a:t>
            </a:r>
            <a:r>
              <a:rPr lang="en-US" sz="1800" dirty="0" smtClean="0"/>
              <a:t>.</a:t>
            </a:r>
            <a:endParaRPr lang="en-US" sz="1800" dirty="0"/>
          </a:p>
          <a:p>
            <a:pPr algn="l">
              <a:spcBef>
                <a:spcPct val="50000"/>
              </a:spcBef>
            </a:pPr>
            <a:r>
              <a:rPr lang="en-US" sz="1800" b="1" dirty="0"/>
              <a:t>Printing and Laminating</a:t>
            </a:r>
            <a:endParaRPr lang="en-AU" sz="1800" dirty="0"/>
          </a:p>
          <a:p>
            <a:pPr algn="l"/>
            <a:r>
              <a:rPr lang="en-US" sz="1800" dirty="0"/>
              <a:t>UTHSC Printing and Copy Center can print and laminate posters in the dimensions of this template and provide a mailing tube for transportation. Contact the center at (901) 448-5553 for the current pricing for this service.</a:t>
            </a:r>
          </a:p>
          <a:p>
            <a:pPr algn="l"/>
            <a:r>
              <a:rPr lang="en-US" sz="1800" dirty="0"/>
              <a:t> </a:t>
            </a:r>
            <a:endParaRPr lang="en-US" sz="1800" b="1" dirty="0"/>
          </a:p>
          <a:p>
            <a:pPr algn="l"/>
            <a:r>
              <a:rPr lang="en-US" sz="1800" b="1" dirty="0"/>
              <a:t>Resolving Printing Problems</a:t>
            </a:r>
          </a:p>
          <a:p>
            <a:pPr algn="l"/>
            <a:r>
              <a:rPr lang="en-US" sz="18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800" dirty="0"/>
          </a:p>
        </p:txBody>
      </p:sp>
      <p:sp>
        <p:nvSpPr>
          <p:cNvPr id="39" name="Rectangle 34"/>
          <p:cNvSpPr>
            <a:spLocks noChangeArrowheads="1"/>
          </p:cNvSpPr>
          <p:nvPr/>
        </p:nvSpPr>
        <p:spPr bwMode="auto">
          <a:xfrm>
            <a:off x="20764440" y="3367865"/>
            <a:ext cx="6083758" cy="317034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Conclusions</a:t>
            </a:r>
          </a:p>
          <a:p>
            <a:pPr algn="l"/>
            <a:endParaRPr lang="en-US" sz="2800" dirty="0" smtClean="0"/>
          </a:p>
          <a:p>
            <a:pPr algn="l"/>
            <a:r>
              <a:rPr lang="en-US" sz="1800" dirty="0" smtClean="0"/>
              <a:t>The UTHSC Communications and Marketing Department  </a:t>
            </a:r>
            <a:r>
              <a:rPr lang="en-US" sz="1800" dirty="0"/>
              <a:t>created this template with scientific </a:t>
            </a:r>
            <a:r>
              <a:rPr lang="en-US" sz="1800" dirty="0" smtClean="0"/>
              <a:t>research </a:t>
            </a:r>
            <a:r>
              <a:rPr lang="en-US" sz="1800" dirty="0"/>
              <a:t>in </a:t>
            </a:r>
            <a:r>
              <a:rPr lang="en-US" sz="1800" dirty="0" smtClean="0"/>
              <a:t>mind. We </a:t>
            </a:r>
            <a:r>
              <a:rPr lang="en-US" sz="1800" dirty="0"/>
              <a:t>encourage any comments or suggestions so that we can continue to update and improve this template. </a:t>
            </a:r>
            <a:r>
              <a:rPr lang="en-US" sz="1800" dirty="0" smtClean="0"/>
              <a:t>Please email your comments to </a:t>
            </a:r>
            <a:r>
              <a:rPr lang="en-US" sz="1800" dirty="0" err="1" smtClean="0"/>
              <a:t>communications@uthsc.edu</a:t>
            </a:r>
            <a:endParaRPr lang="en-US" sz="1800" dirty="0"/>
          </a:p>
        </p:txBody>
      </p:sp>
      <p:sp>
        <p:nvSpPr>
          <p:cNvPr id="40" name="Rectangle 39"/>
          <p:cNvSpPr>
            <a:spLocks noChangeArrowheads="1"/>
          </p:cNvSpPr>
          <p:nvPr/>
        </p:nvSpPr>
        <p:spPr bwMode="auto">
          <a:xfrm>
            <a:off x="17522374" y="10168889"/>
            <a:ext cx="2282596" cy="2273291"/>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43" name="Text Box 22"/>
          <p:cNvSpPr txBox="1">
            <a:spLocks noChangeArrowheads="1"/>
          </p:cNvSpPr>
          <p:nvPr/>
        </p:nvSpPr>
        <p:spPr bwMode="auto">
          <a:xfrm>
            <a:off x="17573878" y="12662137"/>
            <a:ext cx="2231092" cy="1225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a:t>
            </a:r>
            <a:r>
              <a:rPr lang="en-AU" sz="1400" i="1" dirty="0" smtClean="0"/>
              <a:t>Minion, 16 </a:t>
            </a:r>
            <a:r>
              <a:rPr lang="en-AU" sz="1400" i="1" dirty="0"/>
              <a:t>to 24 size, italic style. </a:t>
            </a:r>
          </a:p>
        </p:txBody>
      </p:sp>
      <p:pic>
        <p:nvPicPr>
          <p:cNvPr id="44" name="Picture 43" descr="UTHSC CAMPUS LOGO STACKED.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711679" y="868340"/>
            <a:ext cx="6255837" cy="1942452"/>
          </a:xfrm>
          <a:prstGeom prst="rect">
            <a:avLst/>
          </a:prstGeom>
        </p:spPr>
      </p:pic>
    </p:spTree>
    <p:extLst>
      <p:ext uri="{BB962C8B-B14F-4D97-AF65-F5344CB8AC3E}">
        <p14:creationId xmlns:p14="http://schemas.microsoft.com/office/powerpoint/2010/main" val="237637691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5640">
            <a:alpha val="10000"/>
          </a:srgbClr>
        </a:solidFill>
        <a:effectLst/>
      </p:bgPr>
    </p:bg>
    <p:spTree>
      <p:nvGrpSpPr>
        <p:cNvPr id="1" name=""/>
        <p:cNvGrpSpPr/>
        <p:nvPr/>
      </p:nvGrpSpPr>
      <p:grpSpPr>
        <a:xfrm>
          <a:off x="0" y="0"/>
          <a:ext cx="0" cy="0"/>
          <a:chOff x="0" y="0"/>
          <a:chExt cx="0" cy="0"/>
        </a:xfrm>
      </p:grpSpPr>
      <p:sp>
        <p:nvSpPr>
          <p:cNvPr id="5" name="Rectangle 4"/>
          <p:cNvSpPr/>
          <p:nvPr/>
        </p:nvSpPr>
        <p:spPr bwMode="auto">
          <a:xfrm>
            <a:off x="0" y="266546"/>
            <a:ext cx="27432000" cy="2383231"/>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smtClean="0">
              <a:ln>
                <a:noFill/>
              </a:ln>
              <a:solidFill>
                <a:schemeClr val="tx1"/>
              </a:solidFill>
              <a:effectLst/>
              <a:latin typeface="Arial" charset="0"/>
            </a:endParaRPr>
          </a:p>
        </p:txBody>
      </p:sp>
      <p:sp>
        <p:nvSpPr>
          <p:cNvPr id="29" name="Rectangle 29"/>
          <p:cNvSpPr>
            <a:spLocks noChangeArrowheads="1"/>
          </p:cNvSpPr>
          <p:nvPr/>
        </p:nvSpPr>
        <p:spPr bwMode="auto">
          <a:xfrm>
            <a:off x="615739" y="3044080"/>
            <a:ext cx="6077685" cy="721647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Introduction</a:t>
            </a:r>
          </a:p>
          <a:p>
            <a:pPr algn="l"/>
            <a:r>
              <a:rPr lang="en-US" sz="1800" b="1" dirty="0"/>
              <a:t> </a:t>
            </a:r>
            <a:endParaRPr lang="en-US" sz="1800" dirty="0"/>
          </a:p>
          <a:p>
            <a:pPr algn="l"/>
            <a:r>
              <a:rPr lang="en-US" sz="1800" dirty="0"/>
              <a:t>This editable template is in the most common poster size </a:t>
            </a:r>
            <a:r>
              <a:rPr lang="en-US" sz="1800" dirty="0" smtClean="0"/>
              <a:t>(60” x 36</a:t>
            </a:r>
            <a:r>
              <a:rPr lang="ja-JP" altLang="en-US" sz="1800" dirty="0" smtClean="0"/>
              <a:t>”</a:t>
            </a:r>
            <a:r>
              <a:rPr lang="en-US" altLang="ja-JP" sz="1800" dirty="0" smtClean="0"/>
              <a:t> or a 5:3 ratio</a:t>
            </a:r>
            <a:r>
              <a:rPr lang="en-US" sz="1800" dirty="0" smtClean="0"/>
              <a:t>) </a:t>
            </a:r>
            <a:r>
              <a:rPr lang="en-US" sz="1800" dirty="0"/>
              <a:t>and orientation (horizontal); check with the conference organizers for specific conference requirements regarding exact poster dimensions. </a:t>
            </a:r>
          </a:p>
          <a:p>
            <a:pPr algn="l"/>
            <a:r>
              <a:rPr lang="en-US" sz="1800" dirty="0"/>
              <a:t> </a:t>
            </a:r>
          </a:p>
          <a:p>
            <a:pPr algn="l"/>
            <a:r>
              <a:rPr lang="en-US" sz="1800" b="1" dirty="0"/>
              <a:t>Writing </a:t>
            </a:r>
            <a:r>
              <a:rPr lang="en-US" sz="1800" b="1" dirty="0" smtClean="0"/>
              <a:t>Style</a:t>
            </a:r>
            <a:endParaRPr lang="en-US" sz="1800" dirty="0" smtClean="0"/>
          </a:p>
          <a:p>
            <a:pPr algn="l"/>
            <a:r>
              <a:rPr lang="en-US" sz="1800" dirty="0" smtClean="0"/>
              <a:t>The writing style for scientific posters should match the guidelines for your particular research discipline. Check the UTHSC Editorial Style Guide located in the resources section of the website </a:t>
            </a:r>
            <a:r>
              <a:rPr lang="en-US" sz="1800" dirty="0" err="1" smtClean="0"/>
              <a:t>brand.uthsc.edu</a:t>
            </a:r>
            <a:r>
              <a:rPr lang="en-US" sz="1800" dirty="0" smtClean="0"/>
              <a:t> for general guidance with academic titles, names of campus buildings, the correct way to refer to the campus, etc.</a:t>
            </a:r>
          </a:p>
          <a:p>
            <a:pPr algn="l"/>
            <a:r>
              <a:rPr lang="en-US" sz="1800" dirty="0" smtClean="0"/>
              <a:t> </a:t>
            </a:r>
          </a:p>
          <a:p>
            <a:pPr algn="l"/>
            <a:r>
              <a:rPr lang="en-US" sz="1800" b="1" dirty="0" smtClean="0"/>
              <a:t>Campus Guidelines</a:t>
            </a:r>
            <a:endParaRPr lang="en-US" sz="1800" dirty="0" smtClean="0"/>
          </a:p>
          <a:p>
            <a:pPr algn="l"/>
            <a:r>
              <a:rPr lang="en-US" sz="1800" dirty="0" smtClean="0"/>
              <a:t>Authors should be aware of and follow the guidelines of the Institutional Review Board and copyrighted information.</a:t>
            </a:r>
          </a:p>
          <a:p>
            <a:pPr algn="l"/>
            <a:endParaRPr lang="en-US" sz="2800" dirty="0"/>
          </a:p>
          <a:p>
            <a:pPr algn="l"/>
            <a:endParaRPr lang="en-US" sz="2800" dirty="0" smtClean="0"/>
          </a:p>
          <a:p>
            <a:pPr algn="l"/>
            <a:endParaRPr lang="en-US" sz="2800" dirty="0"/>
          </a:p>
          <a:p>
            <a:pPr algn="l"/>
            <a:endParaRPr lang="en-US" sz="2800" dirty="0" smtClean="0"/>
          </a:p>
          <a:p>
            <a:pPr algn="l"/>
            <a:endParaRPr lang="en-US" sz="2800" dirty="0" smtClean="0"/>
          </a:p>
          <a:p>
            <a:pPr algn="l"/>
            <a:endParaRPr lang="en-US" sz="2800" dirty="0"/>
          </a:p>
        </p:txBody>
      </p:sp>
      <p:sp>
        <p:nvSpPr>
          <p:cNvPr id="30" name="Rectangle 5"/>
          <p:cNvSpPr>
            <a:spLocks noChangeArrowheads="1"/>
          </p:cNvSpPr>
          <p:nvPr/>
        </p:nvSpPr>
        <p:spPr bwMode="auto">
          <a:xfrm>
            <a:off x="643531" y="1472865"/>
            <a:ext cx="26283919" cy="1077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243" tIns="45614" rIns="91243" bIns="45614">
            <a:spAutoFit/>
          </a:bodyPr>
          <a:lstStyle/>
          <a:p>
            <a:pPr algn="l">
              <a:spcBef>
                <a:spcPct val="50000"/>
              </a:spcBef>
            </a:pPr>
            <a:r>
              <a:rPr lang="en-US" sz="3600" b="1" dirty="0"/>
              <a:t>Presenter name, Associates and Collaborators</a:t>
            </a:r>
            <a:r>
              <a:rPr lang="en-US" sz="4800" b="1" dirty="0"/>
              <a:t/>
            </a:r>
            <a:br>
              <a:rPr lang="en-US" sz="4800" b="1" dirty="0"/>
            </a:br>
            <a:r>
              <a:rPr lang="en-US" sz="2400" b="1" dirty="0">
                <a:solidFill>
                  <a:srgbClr val="000000"/>
                </a:solidFill>
              </a:rPr>
              <a:t>Department of XXXXXXXXXXXXXXXX, College of XXXXXXXXXXXXXXXXXX, </a:t>
            </a:r>
            <a:r>
              <a:rPr lang="en-US" sz="2400" b="1" dirty="0" smtClean="0">
                <a:solidFill>
                  <a:srgbClr val="000000"/>
                </a:solidFill>
              </a:rPr>
              <a:t>The University of Tennessee Health Science C</a:t>
            </a:r>
            <a:r>
              <a:rPr lang="en-US" sz="2800" b="1" dirty="0" smtClean="0">
                <a:solidFill>
                  <a:srgbClr val="000000"/>
                </a:solidFill>
              </a:rPr>
              <a:t>enter</a:t>
            </a:r>
            <a:endParaRPr lang="en-US" sz="2800" b="1" dirty="0">
              <a:solidFill>
                <a:srgbClr val="000000"/>
              </a:solidFill>
            </a:endParaRPr>
          </a:p>
        </p:txBody>
      </p:sp>
      <p:sp>
        <p:nvSpPr>
          <p:cNvPr id="31" name="TextBox 93"/>
          <p:cNvSpPr txBox="1">
            <a:spLocks noChangeArrowheads="1"/>
          </p:cNvSpPr>
          <p:nvPr/>
        </p:nvSpPr>
        <p:spPr bwMode="auto">
          <a:xfrm>
            <a:off x="588995" y="470949"/>
            <a:ext cx="26283920"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6600" dirty="0">
                <a:latin typeface="Minion Pro SmBd"/>
                <a:cs typeface="Minion Pro SmBd"/>
              </a:rPr>
              <a:t>Template for a 60</a:t>
            </a:r>
            <a:r>
              <a:rPr lang="en-US" sz="6600" dirty="0" smtClean="0">
                <a:latin typeface="Minion Pro SmBd"/>
                <a:cs typeface="Minion Pro SmBd"/>
              </a:rPr>
              <a:t>” x 36” poster – Title </a:t>
            </a:r>
            <a:r>
              <a:rPr lang="en-US" sz="6600" dirty="0" smtClean="0">
                <a:solidFill>
                  <a:srgbClr val="000000"/>
                </a:solidFill>
                <a:latin typeface="Minion Pro SmBd"/>
                <a:cs typeface="Minion Pro SmBd"/>
              </a:rPr>
              <a:t>goes here</a:t>
            </a:r>
            <a:endParaRPr lang="en-US" sz="6600" dirty="0">
              <a:solidFill>
                <a:srgbClr val="000000"/>
              </a:solidFill>
              <a:latin typeface="Minion Pro SmBd"/>
              <a:cs typeface="Minion Pro SmBd"/>
            </a:endParaRPr>
          </a:p>
        </p:txBody>
      </p:sp>
      <p:sp>
        <p:nvSpPr>
          <p:cNvPr id="32" name="Rectangle 33"/>
          <p:cNvSpPr>
            <a:spLocks noChangeArrowheads="1"/>
          </p:cNvSpPr>
          <p:nvPr/>
        </p:nvSpPr>
        <p:spPr bwMode="auto">
          <a:xfrm>
            <a:off x="647097" y="10442322"/>
            <a:ext cx="6085182" cy="540539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r>
              <a:rPr lang="en-US" sz="2800" b="1" dirty="0" smtClean="0">
                <a:solidFill>
                  <a:srgbClr val="005640"/>
                </a:solidFill>
              </a:rPr>
              <a:t>How </a:t>
            </a:r>
            <a:r>
              <a:rPr lang="en-US" sz="2800" b="1" dirty="0">
                <a:solidFill>
                  <a:srgbClr val="005640"/>
                </a:solidFill>
              </a:rPr>
              <a:t>to use this template</a:t>
            </a:r>
            <a:endParaRPr lang="en-US" sz="2800" dirty="0">
              <a:solidFill>
                <a:srgbClr val="005640"/>
              </a:solidFill>
            </a:endParaRPr>
          </a:p>
          <a:p>
            <a:pPr algn="l"/>
            <a:endParaRPr lang="en-US" sz="1800" dirty="0" smtClean="0"/>
          </a:p>
          <a:p>
            <a:pPr algn="l"/>
            <a:r>
              <a:rPr lang="en-US" sz="1800" dirty="0" smtClean="0"/>
              <a:t>Highlight </a:t>
            </a:r>
            <a:r>
              <a:rPr lang="en-US" sz="1800" dirty="0"/>
              <a:t>this text and replace it with new text from a Microsoft Word document or other text-editing program. The text size for body copy and headings and the typeface has been set for you. If you choose to change typefaces, use common ones such as </a:t>
            </a:r>
            <a:r>
              <a:rPr lang="en-US" sz="1800" dirty="0" smtClean="0"/>
              <a:t>Minion </a:t>
            </a:r>
            <a:r>
              <a:rPr lang="en-US" sz="1800" dirty="0"/>
              <a:t>or Helvetica and keep the body text between </a:t>
            </a:r>
            <a:r>
              <a:rPr lang="en-US" sz="1800" dirty="0" smtClean="0"/>
              <a:t>24 and </a:t>
            </a:r>
            <a:r>
              <a:rPr lang="en-US" sz="1800" dirty="0"/>
              <a:t>32 points.</a:t>
            </a:r>
          </a:p>
          <a:p>
            <a:pPr algn="l"/>
            <a:endParaRPr lang="en-US" sz="1800" dirty="0"/>
          </a:p>
          <a:p>
            <a:pPr algn="l"/>
            <a:r>
              <a:rPr lang="en-US" sz="1800" dirty="0"/>
              <a:t>The text boxes and photo boxes may be resized, eliminated, or added as necessary. The references to the department, college and university, including the </a:t>
            </a:r>
            <a:r>
              <a:rPr lang="en-US" sz="1800" dirty="0" smtClean="0"/>
              <a:t>UTHSC logo</a:t>
            </a:r>
            <a:r>
              <a:rPr lang="en-US" sz="1800" dirty="0"/>
              <a:t>, </a:t>
            </a:r>
            <a:r>
              <a:rPr lang="en-US" sz="1800" dirty="0" smtClean="0"/>
              <a:t>must </a:t>
            </a:r>
            <a:r>
              <a:rPr lang="en-US" sz="1800" dirty="0"/>
              <a:t>remain.</a:t>
            </a:r>
          </a:p>
          <a:p>
            <a:r>
              <a:rPr lang="en-US" sz="2800" dirty="0"/>
              <a:t> </a:t>
            </a:r>
          </a:p>
        </p:txBody>
      </p:sp>
      <p:sp>
        <p:nvSpPr>
          <p:cNvPr id="33" name="Rectangle 32"/>
          <p:cNvSpPr>
            <a:spLocks noChangeArrowheads="1"/>
          </p:cNvSpPr>
          <p:nvPr/>
        </p:nvSpPr>
        <p:spPr bwMode="auto">
          <a:xfrm>
            <a:off x="7331696" y="3044080"/>
            <a:ext cx="6079517" cy="12807552"/>
          </a:xfrm>
          <a:prstGeom prst="rect">
            <a:avLst/>
          </a:prstGeom>
          <a:solidFill>
            <a:schemeClr val="bg1"/>
          </a:solidFill>
          <a:ln w="9525">
            <a:noFill/>
            <a:miter lim="800000"/>
            <a:headEnd/>
            <a:tailEnd/>
          </a:ln>
        </p:spPr>
        <p:txBody>
          <a:bodyPr lIns="360000" tIns="360000" rIns="360000" bIns="360000"/>
          <a:lstStyle/>
          <a:p>
            <a:pPr marL="381000" indent="-381000" algn="l">
              <a:spcBef>
                <a:spcPct val="50000"/>
              </a:spcBef>
            </a:pPr>
            <a:r>
              <a:rPr lang="en-GB" sz="2800" b="1" dirty="0">
                <a:solidFill>
                  <a:srgbClr val="005640"/>
                </a:solidFill>
              </a:rPr>
              <a:t>Method</a:t>
            </a:r>
          </a:p>
          <a:p>
            <a:pPr marL="381000" indent="-381000" algn="l"/>
            <a:endParaRPr lang="en-US" sz="2800" b="1" dirty="0" smtClean="0"/>
          </a:p>
          <a:p>
            <a:pPr marL="381000" indent="-381000" algn="l"/>
            <a:r>
              <a:rPr lang="en-US" sz="1800" b="1" dirty="0" smtClean="0"/>
              <a:t>Text</a:t>
            </a:r>
            <a:endParaRPr lang="en-US" sz="1800" dirty="0"/>
          </a:p>
          <a:p>
            <a:pPr marL="381000" indent="-381000" algn="l"/>
            <a:r>
              <a:rPr lang="en-US" sz="1800" dirty="0"/>
              <a:t>Be sure to spell check all text and have trusted colleagues proofread the </a:t>
            </a:r>
            <a:r>
              <a:rPr lang="en-US" sz="1800" dirty="0" smtClean="0"/>
              <a:t>poster.</a:t>
            </a:r>
          </a:p>
          <a:p>
            <a:pPr marL="381000" indent="-381000" algn="l"/>
            <a:endParaRPr lang="en-US" sz="1800" dirty="0"/>
          </a:p>
          <a:p>
            <a:pPr marL="381000" indent="-381000" algn="l"/>
            <a:r>
              <a:rPr lang="en-US" sz="1800" dirty="0" smtClean="0"/>
              <a:t> Tips:</a:t>
            </a:r>
          </a:p>
          <a:p>
            <a:pPr marL="381000" indent="-381000" algn="l"/>
            <a:r>
              <a:rPr lang="en-US" sz="1800" dirty="0" smtClean="0"/>
              <a:t>• Use the active tense</a:t>
            </a:r>
          </a:p>
          <a:p>
            <a:pPr marL="381000" indent="-381000" algn="l"/>
            <a:r>
              <a:rPr lang="en-US" sz="1800" dirty="0" smtClean="0"/>
              <a:t>• </a:t>
            </a:r>
            <a:r>
              <a:rPr lang="en-US" sz="1800" dirty="0"/>
              <a:t>Simplify text by using bullet points</a:t>
            </a:r>
          </a:p>
          <a:p>
            <a:pPr marL="381000" indent="-381000" algn="l"/>
            <a:r>
              <a:rPr lang="en-US" sz="1800" dirty="0"/>
              <a:t>• Use colored graphs and charts</a:t>
            </a:r>
          </a:p>
          <a:p>
            <a:pPr marL="381000" indent="-381000" algn="l"/>
            <a:r>
              <a:rPr lang="en-US" sz="1800" dirty="0"/>
              <a:t>• Use bold to provide emphasis; avoid capitals </a:t>
            </a:r>
            <a:br>
              <a:rPr lang="en-US" sz="1800" dirty="0"/>
            </a:br>
            <a:r>
              <a:rPr lang="en-US" sz="1800" dirty="0"/>
              <a:t>  and underlining</a:t>
            </a:r>
          </a:p>
          <a:p>
            <a:pPr marL="381000" indent="-381000" algn="l"/>
            <a:r>
              <a:rPr lang="en-US" sz="1800" dirty="0"/>
              <a:t>• Avoid long numerical tables</a:t>
            </a:r>
          </a:p>
          <a:p>
            <a:pPr marL="381000" indent="-381000" algn="l"/>
            <a:r>
              <a:rPr lang="en-US" sz="1800" dirty="0"/>
              <a:t> </a:t>
            </a:r>
          </a:p>
          <a:p>
            <a:pPr marL="381000" indent="-381000" algn="l"/>
            <a:r>
              <a:rPr lang="en-US" sz="1800" dirty="0"/>
              <a:t>Authors </a:t>
            </a:r>
            <a:r>
              <a:rPr lang="en-US" sz="1800" dirty="0" smtClean="0"/>
              <a:t>may need </a:t>
            </a:r>
            <a:r>
              <a:rPr lang="en-US" sz="1800" dirty="0"/>
              <a:t>re-write their paper so that it is suitable for the brevity of the poster format. </a:t>
            </a:r>
            <a:endParaRPr lang="en-US" sz="1800" dirty="0" smtClean="0"/>
          </a:p>
          <a:p>
            <a:pPr marL="381000" indent="-381000" algn="l"/>
            <a:endParaRPr lang="en-US" sz="1800" dirty="0"/>
          </a:p>
          <a:p>
            <a:pPr marL="381000" indent="-381000" algn="l"/>
            <a:r>
              <a:rPr lang="en-US" sz="1800" dirty="0" smtClean="0"/>
              <a:t>Respect </a:t>
            </a:r>
            <a:r>
              <a:rPr lang="en-US" sz="1800" dirty="0"/>
              <a:t>your audience–as a general rule, less is more. Use a generous amount of white space to separate elements and avoid data overkill. Refer to Web sites or other sources to provide a more in-depth understanding of the research.</a:t>
            </a:r>
          </a:p>
        </p:txBody>
      </p:sp>
      <p:sp>
        <p:nvSpPr>
          <p:cNvPr id="34" name="Rectangle 21"/>
          <p:cNvSpPr>
            <a:spLocks noChangeArrowheads="1"/>
          </p:cNvSpPr>
          <p:nvPr/>
        </p:nvSpPr>
        <p:spPr bwMode="auto">
          <a:xfrm>
            <a:off x="7722655" y="11890693"/>
            <a:ext cx="5399088" cy="3504681"/>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35" name="Text Box 22"/>
          <p:cNvSpPr txBox="1">
            <a:spLocks noChangeArrowheads="1"/>
          </p:cNvSpPr>
          <p:nvPr/>
        </p:nvSpPr>
        <p:spPr bwMode="auto">
          <a:xfrm>
            <a:off x="7739866" y="10982073"/>
            <a:ext cx="5402094" cy="794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a:t>
            </a:r>
            <a:r>
              <a:rPr lang="en-AU" sz="1400" i="1" dirty="0" smtClean="0"/>
              <a:t>Minion, 16 </a:t>
            </a:r>
            <a:r>
              <a:rPr lang="en-AU" sz="1400" i="1" dirty="0"/>
              <a:t>to 24 size, italic style. </a:t>
            </a:r>
          </a:p>
        </p:txBody>
      </p:sp>
      <p:sp>
        <p:nvSpPr>
          <p:cNvPr id="36" name="Rectangle 31"/>
          <p:cNvSpPr>
            <a:spLocks noChangeArrowheads="1"/>
          </p:cNvSpPr>
          <p:nvPr/>
        </p:nvSpPr>
        <p:spPr bwMode="auto">
          <a:xfrm>
            <a:off x="14049485" y="3044080"/>
            <a:ext cx="6076683" cy="1279187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Results</a:t>
            </a:r>
          </a:p>
          <a:p>
            <a:pPr algn="l"/>
            <a:endParaRPr lang="en-US" sz="2800" dirty="0"/>
          </a:p>
          <a:p>
            <a:pPr algn="l"/>
            <a:r>
              <a:rPr lang="en-US" sz="1800" b="1" dirty="0"/>
              <a:t>Images</a:t>
            </a:r>
            <a:endParaRPr lang="en-US" sz="1800" dirty="0"/>
          </a:p>
          <a:p>
            <a:pPr algn="l"/>
            <a:r>
              <a:rPr lang="en-US" sz="1800" dirty="0"/>
              <a:t>TIFFs are the preferred file format for images appearing in printed posters. Avoid the use of low-resolution </a:t>
            </a:r>
            <a:r>
              <a:rPr lang="en-US" sz="1800" dirty="0" err="1"/>
              <a:t>jpgs</a:t>
            </a:r>
            <a:r>
              <a:rPr lang="en-US" sz="1800" dirty="0"/>
              <a:t>, especially those downloaded from the Internet, as they will reproduce poorly.</a:t>
            </a:r>
          </a:p>
          <a:p>
            <a:pPr algn="l"/>
            <a:r>
              <a:rPr lang="en-US" sz="1800" dirty="0"/>
              <a:t> </a:t>
            </a:r>
          </a:p>
          <a:p>
            <a:pPr algn="l"/>
            <a:r>
              <a:rPr lang="en-US" sz="1800" dirty="0"/>
              <a:t>In order to insert an image, use the menu toolbar at the top of your screen. </a:t>
            </a:r>
          </a:p>
          <a:p>
            <a:pPr algn="l"/>
            <a:endParaRPr lang="en-US" sz="1800" dirty="0"/>
          </a:p>
          <a:p>
            <a:pPr algn="l"/>
            <a:r>
              <a:rPr lang="en-US" sz="1800" dirty="0"/>
              <a:t>Select:</a:t>
            </a:r>
          </a:p>
          <a:p>
            <a:pPr algn="l"/>
            <a:r>
              <a:rPr lang="en-US" sz="1800" dirty="0"/>
              <a:t>1  Insert</a:t>
            </a:r>
          </a:p>
          <a:p>
            <a:pPr algn="l"/>
            <a:r>
              <a:rPr lang="en-US" sz="1800" dirty="0"/>
              <a:t>2  Picture</a:t>
            </a:r>
          </a:p>
          <a:p>
            <a:pPr algn="l"/>
            <a:r>
              <a:rPr lang="en-US" sz="1800" dirty="0"/>
              <a:t>3  From file </a:t>
            </a:r>
          </a:p>
          <a:p>
            <a:pPr algn="l"/>
            <a:r>
              <a:rPr lang="en-US" sz="1800" dirty="0"/>
              <a:t>4  Find and select the correct file on your computer</a:t>
            </a:r>
          </a:p>
          <a:p>
            <a:pPr algn="l"/>
            <a:r>
              <a:rPr lang="en-US" sz="1800" dirty="0"/>
              <a:t>5  Press OK</a:t>
            </a:r>
          </a:p>
          <a:p>
            <a:pPr algn="l"/>
            <a:r>
              <a:rPr lang="en-US" sz="1800" dirty="0"/>
              <a:t> </a:t>
            </a:r>
          </a:p>
          <a:p>
            <a:pPr>
              <a:spcBef>
                <a:spcPct val="50000"/>
              </a:spcBef>
            </a:pPr>
            <a:endParaRPr lang="en-US" sz="4000" b="1" dirty="0">
              <a:solidFill>
                <a:srgbClr val="CC3300"/>
              </a:solidFill>
            </a:endParaRPr>
          </a:p>
        </p:txBody>
      </p:sp>
      <p:sp>
        <p:nvSpPr>
          <p:cNvPr id="37" name="Rectangle 36"/>
          <p:cNvSpPr>
            <a:spLocks noChangeArrowheads="1"/>
          </p:cNvSpPr>
          <p:nvPr/>
        </p:nvSpPr>
        <p:spPr bwMode="auto">
          <a:xfrm>
            <a:off x="14480216" y="10163734"/>
            <a:ext cx="2858336" cy="5333774"/>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38" name="Rectangle 35"/>
          <p:cNvSpPr>
            <a:spLocks noChangeArrowheads="1"/>
          </p:cNvSpPr>
          <p:nvPr/>
        </p:nvSpPr>
        <p:spPr bwMode="auto">
          <a:xfrm>
            <a:off x="20795798" y="7008585"/>
            <a:ext cx="6080281" cy="884304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Acknowledgments</a:t>
            </a:r>
          </a:p>
          <a:p>
            <a:pPr algn="l"/>
            <a:endParaRPr lang="en-US" sz="1800" dirty="0"/>
          </a:p>
          <a:p>
            <a:pPr algn="l"/>
            <a:r>
              <a:rPr lang="en-US" sz="1800" dirty="0"/>
              <a:t>Check to make sure </a:t>
            </a:r>
            <a:r>
              <a:rPr lang="en-US" sz="1800" dirty="0" smtClean="0"/>
              <a:t>you</a:t>
            </a:r>
            <a:r>
              <a:rPr lang="en-US" sz="1800" dirty="0"/>
              <a:t> </a:t>
            </a:r>
            <a:r>
              <a:rPr lang="en-US" sz="1800" dirty="0" smtClean="0"/>
              <a:t>have </a:t>
            </a:r>
            <a:r>
              <a:rPr lang="en-US" sz="1800" dirty="0"/>
              <a:t>acknowledged partner and funding agencies, either with text or </a:t>
            </a:r>
            <a:r>
              <a:rPr lang="en-US" sz="1800" dirty="0" smtClean="0"/>
              <a:t>by showing </a:t>
            </a:r>
            <a:r>
              <a:rPr lang="en-US" sz="1800" dirty="0"/>
              <a:t>their logos</a:t>
            </a:r>
            <a:r>
              <a:rPr lang="en-US" sz="1800" dirty="0" smtClean="0"/>
              <a:t>.</a:t>
            </a:r>
            <a:endParaRPr lang="en-US" sz="1800" dirty="0"/>
          </a:p>
          <a:p>
            <a:pPr algn="l">
              <a:spcBef>
                <a:spcPct val="50000"/>
              </a:spcBef>
            </a:pPr>
            <a:r>
              <a:rPr lang="en-US" sz="1800" b="1" dirty="0"/>
              <a:t>Printing and Laminating</a:t>
            </a:r>
            <a:endParaRPr lang="en-AU" sz="1800" dirty="0"/>
          </a:p>
          <a:p>
            <a:pPr algn="l"/>
            <a:r>
              <a:rPr lang="en-US" sz="1800" dirty="0"/>
              <a:t>UTHSC Printing and Copy Center can print and laminate posters in the dimensions of this template and provide a mailing tube for transportation. Contact the center at (901) 448-5553 for the current pricing for this service.</a:t>
            </a:r>
          </a:p>
          <a:p>
            <a:pPr algn="l"/>
            <a:r>
              <a:rPr lang="en-US" sz="1800" dirty="0"/>
              <a:t> </a:t>
            </a:r>
            <a:endParaRPr lang="en-US" sz="1800" b="1" dirty="0"/>
          </a:p>
          <a:p>
            <a:pPr algn="l"/>
            <a:r>
              <a:rPr lang="en-US" sz="1800" b="1" dirty="0"/>
              <a:t>Resolving Printing Problems</a:t>
            </a:r>
          </a:p>
          <a:p>
            <a:pPr algn="l"/>
            <a:r>
              <a:rPr lang="en-US" sz="18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800" dirty="0"/>
          </a:p>
        </p:txBody>
      </p:sp>
      <p:sp>
        <p:nvSpPr>
          <p:cNvPr id="39" name="Rectangle 34"/>
          <p:cNvSpPr>
            <a:spLocks noChangeArrowheads="1"/>
          </p:cNvSpPr>
          <p:nvPr/>
        </p:nvSpPr>
        <p:spPr bwMode="auto">
          <a:xfrm>
            <a:off x="20764440" y="3044079"/>
            <a:ext cx="6083758" cy="347845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Conclusions</a:t>
            </a:r>
          </a:p>
          <a:p>
            <a:pPr algn="l"/>
            <a:endParaRPr lang="en-US" sz="2800" dirty="0" smtClean="0"/>
          </a:p>
          <a:p>
            <a:pPr algn="l"/>
            <a:r>
              <a:rPr lang="en-US" sz="1800" dirty="0" smtClean="0"/>
              <a:t>The UTHSC Communications and Marketing Department  </a:t>
            </a:r>
            <a:r>
              <a:rPr lang="en-US" sz="1800" dirty="0"/>
              <a:t>created this template with scientific </a:t>
            </a:r>
            <a:r>
              <a:rPr lang="en-US" sz="1800" dirty="0" smtClean="0"/>
              <a:t>research </a:t>
            </a:r>
            <a:r>
              <a:rPr lang="en-US" sz="1800" dirty="0"/>
              <a:t>in </a:t>
            </a:r>
            <a:r>
              <a:rPr lang="en-US" sz="1800" dirty="0" smtClean="0"/>
              <a:t>mind. We </a:t>
            </a:r>
            <a:r>
              <a:rPr lang="en-US" sz="1800" dirty="0"/>
              <a:t>encourage any comments or suggestions so that we can continue to update and improve this template. </a:t>
            </a:r>
            <a:r>
              <a:rPr lang="en-US" sz="1800" dirty="0" smtClean="0"/>
              <a:t>Please email your comments to </a:t>
            </a:r>
            <a:r>
              <a:rPr lang="en-US" sz="1800" dirty="0" err="1" smtClean="0"/>
              <a:t>communications@uthsc.edu</a:t>
            </a:r>
            <a:endParaRPr lang="en-US" sz="1800" dirty="0"/>
          </a:p>
        </p:txBody>
      </p:sp>
      <p:sp>
        <p:nvSpPr>
          <p:cNvPr id="40" name="Rectangle 39"/>
          <p:cNvSpPr>
            <a:spLocks noChangeArrowheads="1"/>
          </p:cNvSpPr>
          <p:nvPr/>
        </p:nvSpPr>
        <p:spPr bwMode="auto">
          <a:xfrm>
            <a:off x="17522374" y="10168889"/>
            <a:ext cx="2282596" cy="2273291"/>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43" name="Text Box 22"/>
          <p:cNvSpPr txBox="1">
            <a:spLocks noChangeArrowheads="1"/>
          </p:cNvSpPr>
          <p:nvPr/>
        </p:nvSpPr>
        <p:spPr bwMode="auto">
          <a:xfrm>
            <a:off x="17573878" y="12662137"/>
            <a:ext cx="2231092" cy="1225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a:t>
            </a:r>
            <a:r>
              <a:rPr lang="en-AU" sz="1400" i="1" dirty="0" smtClean="0"/>
              <a:t>Minion, 16 </a:t>
            </a:r>
            <a:r>
              <a:rPr lang="en-AU" sz="1400" i="1" dirty="0"/>
              <a:t>to 24 size, italic style. </a:t>
            </a:r>
          </a:p>
        </p:txBody>
      </p:sp>
      <p:pic>
        <p:nvPicPr>
          <p:cNvPr id="44" name="Picture 43" descr="UTHSC CAMPUS LOGO STACKED.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366824" y="510900"/>
            <a:ext cx="6851554" cy="2127423"/>
          </a:xfrm>
          <a:prstGeom prst="rect">
            <a:avLst/>
          </a:prstGeom>
        </p:spPr>
      </p:pic>
    </p:spTree>
    <p:extLst>
      <p:ext uri="{BB962C8B-B14F-4D97-AF65-F5344CB8AC3E}">
        <p14:creationId xmlns:p14="http://schemas.microsoft.com/office/powerpoint/2010/main" val="294771412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rgbClr val="08581D">
            <a:alpha val="10000"/>
          </a:srgbClr>
        </a:solidFill>
        <a:effectLst/>
      </p:bgPr>
    </p:bg>
    <p:spTree>
      <p:nvGrpSpPr>
        <p:cNvPr id="1" name=""/>
        <p:cNvGrpSpPr/>
        <p:nvPr/>
      </p:nvGrpSpPr>
      <p:grpSpPr>
        <a:xfrm>
          <a:off x="0" y="0"/>
          <a:ext cx="0" cy="0"/>
          <a:chOff x="0" y="0"/>
          <a:chExt cx="0" cy="0"/>
        </a:xfrm>
      </p:grpSpPr>
      <p:sp>
        <p:nvSpPr>
          <p:cNvPr id="2" name="Rectangle 1"/>
          <p:cNvSpPr/>
          <p:nvPr/>
        </p:nvSpPr>
        <p:spPr bwMode="auto">
          <a:xfrm>
            <a:off x="20758716" y="0"/>
            <a:ext cx="6673284" cy="2634099"/>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smtClean="0">
              <a:ln>
                <a:noFill/>
              </a:ln>
              <a:solidFill>
                <a:schemeClr val="tx1"/>
              </a:solidFill>
              <a:effectLst/>
              <a:latin typeface="Arial" charset="0"/>
            </a:endParaRPr>
          </a:p>
        </p:txBody>
      </p:sp>
      <p:sp>
        <p:nvSpPr>
          <p:cNvPr id="5" name="Rectangle 4"/>
          <p:cNvSpPr/>
          <p:nvPr/>
        </p:nvSpPr>
        <p:spPr bwMode="auto">
          <a:xfrm>
            <a:off x="0" y="0"/>
            <a:ext cx="20068849" cy="2649777"/>
          </a:xfrm>
          <a:prstGeom prst="rect">
            <a:avLst/>
          </a:prstGeom>
          <a:solidFill>
            <a:srgbClr val="005C46"/>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smtClean="0">
              <a:ln>
                <a:noFill/>
              </a:ln>
              <a:solidFill>
                <a:schemeClr val="tx1"/>
              </a:solidFill>
              <a:effectLst/>
              <a:latin typeface="Arial" charset="0"/>
            </a:endParaRPr>
          </a:p>
        </p:txBody>
      </p:sp>
      <p:sp>
        <p:nvSpPr>
          <p:cNvPr id="29" name="Rectangle 29"/>
          <p:cNvSpPr>
            <a:spLocks noChangeArrowheads="1"/>
          </p:cNvSpPr>
          <p:nvPr/>
        </p:nvSpPr>
        <p:spPr bwMode="auto">
          <a:xfrm>
            <a:off x="615739" y="3044080"/>
            <a:ext cx="6077685" cy="721647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Introduction</a:t>
            </a:r>
          </a:p>
          <a:p>
            <a:pPr algn="l"/>
            <a:r>
              <a:rPr lang="en-US" sz="1800" b="1" dirty="0"/>
              <a:t> </a:t>
            </a:r>
            <a:endParaRPr lang="en-US" sz="1800" dirty="0"/>
          </a:p>
          <a:p>
            <a:pPr algn="l"/>
            <a:r>
              <a:rPr lang="en-US" sz="1800" dirty="0"/>
              <a:t>This editable template is in the most common poster size </a:t>
            </a:r>
            <a:r>
              <a:rPr lang="en-US" sz="1800" dirty="0" smtClean="0"/>
              <a:t>(60” x 36</a:t>
            </a:r>
            <a:r>
              <a:rPr lang="ja-JP" altLang="en-US" sz="1800" dirty="0" smtClean="0"/>
              <a:t>”</a:t>
            </a:r>
            <a:r>
              <a:rPr lang="en-US" altLang="ja-JP" sz="1800" dirty="0" smtClean="0"/>
              <a:t> or a 5:3 ratio</a:t>
            </a:r>
            <a:r>
              <a:rPr lang="en-US" sz="1800" dirty="0" smtClean="0"/>
              <a:t>) </a:t>
            </a:r>
            <a:r>
              <a:rPr lang="en-US" sz="1800" dirty="0"/>
              <a:t>and orientation (horizontal); check with the conference organizers for specific conference requirements regarding exact poster dimensions. </a:t>
            </a:r>
          </a:p>
          <a:p>
            <a:pPr algn="l"/>
            <a:r>
              <a:rPr lang="en-US" sz="1800" dirty="0"/>
              <a:t> </a:t>
            </a:r>
          </a:p>
          <a:p>
            <a:pPr algn="l"/>
            <a:r>
              <a:rPr lang="en-US" sz="1800" b="1" dirty="0"/>
              <a:t>Writing </a:t>
            </a:r>
            <a:r>
              <a:rPr lang="en-US" sz="1800" b="1" dirty="0" smtClean="0"/>
              <a:t>Style</a:t>
            </a:r>
            <a:endParaRPr lang="en-US" sz="1800" dirty="0" smtClean="0"/>
          </a:p>
          <a:p>
            <a:pPr algn="l"/>
            <a:r>
              <a:rPr lang="en-US" sz="1800" dirty="0" smtClean="0"/>
              <a:t>The writing style for scientific posters should match the guidelines for your particular research discipline. Check the UTHSC Editorial Style Guide located in the resources section of the website </a:t>
            </a:r>
            <a:r>
              <a:rPr lang="en-US" sz="1800" dirty="0" err="1" smtClean="0"/>
              <a:t>brand.uthsc.edu</a:t>
            </a:r>
            <a:r>
              <a:rPr lang="en-US" sz="1800" dirty="0" smtClean="0"/>
              <a:t> for general guidance with academic titles, names of campus buildings, the correct way to refer to the campus, etc.</a:t>
            </a:r>
          </a:p>
          <a:p>
            <a:pPr algn="l"/>
            <a:r>
              <a:rPr lang="en-US" sz="1800" dirty="0" smtClean="0"/>
              <a:t> </a:t>
            </a:r>
          </a:p>
          <a:p>
            <a:pPr algn="l"/>
            <a:r>
              <a:rPr lang="en-US" sz="1800" b="1" dirty="0" smtClean="0"/>
              <a:t>Campus Guidelines</a:t>
            </a:r>
            <a:endParaRPr lang="en-US" sz="1800" dirty="0" smtClean="0"/>
          </a:p>
          <a:p>
            <a:pPr algn="l"/>
            <a:r>
              <a:rPr lang="en-US" sz="1800" dirty="0" smtClean="0"/>
              <a:t>Authors should be aware of and follow the guidelines of the Institutional Review Board and copyrighted information.</a:t>
            </a:r>
          </a:p>
          <a:p>
            <a:pPr algn="l"/>
            <a:endParaRPr lang="en-US" sz="2800" dirty="0"/>
          </a:p>
          <a:p>
            <a:pPr algn="l"/>
            <a:endParaRPr lang="en-US" sz="2800" dirty="0" smtClean="0"/>
          </a:p>
          <a:p>
            <a:pPr algn="l"/>
            <a:endParaRPr lang="en-US" sz="2800" dirty="0"/>
          </a:p>
          <a:p>
            <a:pPr algn="l"/>
            <a:endParaRPr lang="en-US" sz="2800" dirty="0" smtClean="0"/>
          </a:p>
          <a:p>
            <a:pPr algn="l"/>
            <a:endParaRPr lang="en-US" sz="2800" dirty="0" smtClean="0"/>
          </a:p>
          <a:p>
            <a:pPr algn="l"/>
            <a:endParaRPr lang="en-US" sz="2800" dirty="0"/>
          </a:p>
        </p:txBody>
      </p:sp>
      <p:sp>
        <p:nvSpPr>
          <p:cNvPr id="30" name="Rectangle 5"/>
          <p:cNvSpPr>
            <a:spLocks noChangeArrowheads="1"/>
          </p:cNvSpPr>
          <p:nvPr/>
        </p:nvSpPr>
        <p:spPr bwMode="auto">
          <a:xfrm>
            <a:off x="643531" y="1472865"/>
            <a:ext cx="26283919" cy="1077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243" tIns="45614" rIns="91243" bIns="45614">
            <a:spAutoFit/>
          </a:bodyPr>
          <a:lstStyle/>
          <a:p>
            <a:pPr algn="l">
              <a:spcBef>
                <a:spcPct val="50000"/>
              </a:spcBef>
            </a:pPr>
            <a:r>
              <a:rPr lang="en-US" sz="3600" b="1" dirty="0">
                <a:solidFill>
                  <a:srgbClr val="FFFFFF"/>
                </a:solidFill>
              </a:rPr>
              <a:t>Presenter name, Associates and Collaborators</a:t>
            </a:r>
            <a:r>
              <a:rPr lang="en-US" sz="4800" b="1" dirty="0">
                <a:solidFill>
                  <a:srgbClr val="FFFFFF"/>
                </a:solidFill>
              </a:rPr>
              <a:t/>
            </a:r>
            <a:br>
              <a:rPr lang="en-US" sz="4800" b="1" dirty="0">
                <a:solidFill>
                  <a:srgbClr val="FFFFFF"/>
                </a:solidFill>
              </a:rPr>
            </a:br>
            <a:r>
              <a:rPr lang="en-US" sz="2400" b="1" dirty="0">
                <a:solidFill>
                  <a:srgbClr val="FFFFFF"/>
                </a:solidFill>
              </a:rPr>
              <a:t>Department of XXXXXXXXXXXXXXXX, College of XXXXXXXXXXXXXXXXXX, </a:t>
            </a:r>
            <a:r>
              <a:rPr lang="en-US" sz="2400" b="1" dirty="0" smtClean="0">
                <a:solidFill>
                  <a:srgbClr val="FFFFFF"/>
                </a:solidFill>
              </a:rPr>
              <a:t>The University of Tennessee Health Science C</a:t>
            </a:r>
            <a:r>
              <a:rPr lang="en-US" sz="2800" b="1" dirty="0" smtClean="0">
                <a:solidFill>
                  <a:srgbClr val="FFFFFF"/>
                </a:solidFill>
              </a:rPr>
              <a:t>enter</a:t>
            </a:r>
            <a:endParaRPr lang="en-US" sz="2800" b="1" dirty="0">
              <a:solidFill>
                <a:srgbClr val="FFFFFF"/>
              </a:solidFill>
            </a:endParaRPr>
          </a:p>
        </p:txBody>
      </p:sp>
      <p:sp>
        <p:nvSpPr>
          <p:cNvPr id="31" name="TextBox 93"/>
          <p:cNvSpPr txBox="1">
            <a:spLocks noChangeArrowheads="1"/>
          </p:cNvSpPr>
          <p:nvPr/>
        </p:nvSpPr>
        <p:spPr bwMode="auto">
          <a:xfrm>
            <a:off x="588995" y="470949"/>
            <a:ext cx="26283920"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6600" dirty="0">
                <a:solidFill>
                  <a:schemeClr val="bg1"/>
                </a:solidFill>
                <a:latin typeface="Minion Pro SmBd"/>
                <a:cs typeface="Minion Pro SmBd"/>
              </a:rPr>
              <a:t>Template for a </a:t>
            </a:r>
            <a:r>
              <a:rPr lang="en-US" sz="6600" dirty="0" smtClean="0">
                <a:solidFill>
                  <a:schemeClr val="bg1"/>
                </a:solidFill>
                <a:latin typeface="Minion Pro SmBd"/>
                <a:cs typeface="Minion Pro SmBd"/>
              </a:rPr>
              <a:t>60</a:t>
            </a:r>
            <a:r>
              <a:rPr lang="en-US" sz="6600" dirty="0">
                <a:solidFill>
                  <a:schemeClr val="bg1"/>
                </a:solidFill>
                <a:latin typeface="Minion Pro SmBd"/>
                <a:cs typeface="Minion Pro SmBd"/>
              </a:rPr>
              <a:t>”</a:t>
            </a:r>
            <a:r>
              <a:rPr lang="en-US" sz="6600" dirty="0" smtClean="0">
                <a:solidFill>
                  <a:schemeClr val="bg1"/>
                </a:solidFill>
                <a:latin typeface="Minion Pro SmBd"/>
                <a:cs typeface="Minion Pro SmBd"/>
              </a:rPr>
              <a:t>x 36” poster – Title goes here</a:t>
            </a:r>
            <a:endParaRPr lang="en-US" sz="6600" dirty="0">
              <a:solidFill>
                <a:schemeClr val="bg1"/>
              </a:solidFill>
              <a:latin typeface="Minion Pro SmBd"/>
              <a:cs typeface="Minion Pro SmBd"/>
            </a:endParaRPr>
          </a:p>
        </p:txBody>
      </p:sp>
      <p:sp>
        <p:nvSpPr>
          <p:cNvPr id="32" name="Rectangle 33"/>
          <p:cNvSpPr>
            <a:spLocks noChangeArrowheads="1"/>
          </p:cNvSpPr>
          <p:nvPr/>
        </p:nvSpPr>
        <p:spPr bwMode="auto">
          <a:xfrm>
            <a:off x="647097" y="10442322"/>
            <a:ext cx="6085182" cy="540539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r>
              <a:rPr lang="en-US" sz="2800" b="1" dirty="0" smtClean="0">
                <a:solidFill>
                  <a:srgbClr val="005640"/>
                </a:solidFill>
              </a:rPr>
              <a:t>How </a:t>
            </a:r>
            <a:r>
              <a:rPr lang="en-US" sz="2800" b="1" dirty="0">
                <a:solidFill>
                  <a:srgbClr val="005640"/>
                </a:solidFill>
              </a:rPr>
              <a:t>to use this template</a:t>
            </a:r>
            <a:endParaRPr lang="en-US" sz="2800" dirty="0">
              <a:solidFill>
                <a:srgbClr val="005640"/>
              </a:solidFill>
            </a:endParaRPr>
          </a:p>
          <a:p>
            <a:pPr algn="l"/>
            <a:endParaRPr lang="en-US" sz="1800" dirty="0" smtClean="0"/>
          </a:p>
          <a:p>
            <a:pPr algn="l"/>
            <a:r>
              <a:rPr lang="en-US" sz="1800" dirty="0" smtClean="0"/>
              <a:t>Highlight </a:t>
            </a:r>
            <a:r>
              <a:rPr lang="en-US" sz="1800" dirty="0"/>
              <a:t>this text and replace it with new text from a Microsoft Word document or other text-editing program. The text size for body copy and headings and the typeface has been set for you. If you choose to change typefaces, use common ones such as </a:t>
            </a:r>
            <a:r>
              <a:rPr lang="en-US" sz="1800" dirty="0" smtClean="0"/>
              <a:t>Minion </a:t>
            </a:r>
            <a:r>
              <a:rPr lang="en-US" sz="1800" dirty="0"/>
              <a:t>or Helvetica and keep the body text between </a:t>
            </a:r>
            <a:r>
              <a:rPr lang="en-US" sz="1800" dirty="0" smtClean="0"/>
              <a:t>24 and </a:t>
            </a:r>
            <a:r>
              <a:rPr lang="en-US" sz="1800" dirty="0"/>
              <a:t>32 points.</a:t>
            </a:r>
          </a:p>
          <a:p>
            <a:pPr algn="l"/>
            <a:endParaRPr lang="en-US" sz="1800" dirty="0"/>
          </a:p>
          <a:p>
            <a:pPr algn="l"/>
            <a:r>
              <a:rPr lang="en-US" sz="1800" dirty="0"/>
              <a:t>The text boxes and photo boxes may be resized, eliminated, or added as necessary. The references to the department, college and university, including the </a:t>
            </a:r>
            <a:r>
              <a:rPr lang="en-US" sz="1800" dirty="0" smtClean="0"/>
              <a:t>UTHSC logo</a:t>
            </a:r>
            <a:r>
              <a:rPr lang="en-US" sz="1800" dirty="0"/>
              <a:t>, </a:t>
            </a:r>
            <a:r>
              <a:rPr lang="en-US" sz="1800" dirty="0" smtClean="0"/>
              <a:t>must </a:t>
            </a:r>
            <a:r>
              <a:rPr lang="en-US" sz="1800" dirty="0"/>
              <a:t>remain.</a:t>
            </a:r>
          </a:p>
          <a:p>
            <a:r>
              <a:rPr lang="en-US" sz="2800" dirty="0"/>
              <a:t> </a:t>
            </a:r>
          </a:p>
        </p:txBody>
      </p:sp>
      <p:sp>
        <p:nvSpPr>
          <p:cNvPr id="33" name="Rectangle 32"/>
          <p:cNvSpPr>
            <a:spLocks noChangeArrowheads="1"/>
          </p:cNvSpPr>
          <p:nvPr/>
        </p:nvSpPr>
        <p:spPr bwMode="auto">
          <a:xfrm>
            <a:off x="7331696" y="3044080"/>
            <a:ext cx="6079517" cy="12807552"/>
          </a:xfrm>
          <a:prstGeom prst="rect">
            <a:avLst/>
          </a:prstGeom>
          <a:solidFill>
            <a:schemeClr val="bg1"/>
          </a:solidFill>
          <a:ln w="9525">
            <a:noFill/>
            <a:miter lim="800000"/>
            <a:headEnd/>
            <a:tailEnd/>
          </a:ln>
        </p:spPr>
        <p:txBody>
          <a:bodyPr lIns="360000" tIns="360000" rIns="360000" bIns="360000"/>
          <a:lstStyle/>
          <a:p>
            <a:pPr marL="381000" indent="-381000" algn="l">
              <a:spcBef>
                <a:spcPct val="50000"/>
              </a:spcBef>
            </a:pPr>
            <a:r>
              <a:rPr lang="en-GB" sz="2800" b="1" dirty="0">
                <a:solidFill>
                  <a:srgbClr val="005640"/>
                </a:solidFill>
              </a:rPr>
              <a:t>Method</a:t>
            </a:r>
          </a:p>
          <a:p>
            <a:pPr marL="381000" indent="-381000" algn="l"/>
            <a:endParaRPr lang="en-US" sz="2800" b="1" dirty="0" smtClean="0"/>
          </a:p>
          <a:p>
            <a:pPr marL="381000" indent="-381000" algn="l"/>
            <a:r>
              <a:rPr lang="en-US" sz="1800" b="1" dirty="0" smtClean="0"/>
              <a:t>Text</a:t>
            </a:r>
            <a:endParaRPr lang="en-US" sz="1800" dirty="0"/>
          </a:p>
          <a:p>
            <a:pPr marL="381000" indent="-381000" algn="l"/>
            <a:r>
              <a:rPr lang="en-US" sz="1800" dirty="0"/>
              <a:t>Be sure to spell check all text and have trusted colleagues proofread the </a:t>
            </a:r>
            <a:r>
              <a:rPr lang="en-US" sz="1800" dirty="0" smtClean="0"/>
              <a:t>poster.</a:t>
            </a:r>
          </a:p>
          <a:p>
            <a:pPr marL="381000" indent="-381000" algn="l"/>
            <a:endParaRPr lang="en-US" sz="1800" dirty="0"/>
          </a:p>
          <a:p>
            <a:pPr marL="381000" indent="-381000" algn="l"/>
            <a:r>
              <a:rPr lang="en-US" sz="1800" dirty="0" smtClean="0"/>
              <a:t> Tips:</a:t>
            </a:r>
          </a:p>
          <a:p>
            <a:pPr marL="381000" indent="-381000" algn="l"/>
            <a:r>
              <a:rPr lang="en-US" sz="1800" dirty="0" smtClean="0"/>
              <a:t>• Use the active tense</a:t>
            </a:r>
          </a:p>
          <a:p>
            <a:pPr marL="381000" indent="-381000" algn="l"/>
            <a:r>
              <a:rPr lang="en-US" sz="1800" dirty="0" smtClean="0"/>
              <a:t>• </a:t>
            </a:r>
            <a:r>
              <a:rPr lang="en-US" sz="1800" dirty="0"/>
              <a:t>Simplify text by using bullet points</a:t>
            </a:r>
          </a:p>
          <a:p>
            <a:pPr marL="381000" indent="-381000" algn="l"/>
            <a:r>
              <a:rPr lang="en-US" sz="1800" dirty="0"/>
              <a:t>• Use colored graphs and charts</a:t>
            </a:r>
          </a:p>
          <a:p>
            <a:pPr marL="381000" indent="-381000" algn="l"/>
            <a:r>
              <a:rPr lang="en-US" sz="1800" dirty="0"/>
              <a:t>• Use bold to provide emphasis; avoid capitals </a:t>
            </a:r>
            <a:br>
              <a:rPr lang="en-US" sz="1800" dirty="0"/>
            </a:br>
            <a:r>
              <a:rPr lang="en-US" sz="1800" dirty="0"/>
              <a:t>  and underlining</a:t>
            </a:r>
          </a:p>
          <a:p>
            <a:pPr marL="381000" indent="-381000" algn="l"/>
            <a:r>
              <a:rPr lang="en-US" sz="1800" dirty="0"/>
              <a:t>• Avoid long numerical tables</a:t>
            </a:r>
          </a:p>
          <a:p>
            <a:pPr marL="381000" indent="-381000" algn="l"/>
            <a:r>
              <a:rPr lang="en-US" sz="1800" dirty="0"/>
              <a:t> </a:t>
            </a:r>
          </a:p>
          <a:p>
            <a:pPr marL="381000" indent="-381000" algn="l"/>
            <a:r>
              <a:rPr lang="en-US" sz="1800" dirty="0"/>
              <a:t>Authors </a:t>
            </a:r>
            <a:r>
              <a:rPr lang="en-US" sz="1800" dirty="0" smtClean="0"/>
              <a:t>may need </a:t>
            </a:r>
            <a:r>
              <a:rPr lang="en-US" sz="1800" dirty="0"/>
              <a:t>re-write their paper so that it is suitable for the brevity of the poster format. </a:t>
            </a:r>
            <a:endParaRPr lang="en-US" sz="1800" dirty="0" smtClean="0"/>
          </a:p>
          <a:p>
            <a:pPr marL="381000" indent="-381000" algn="l"/>
            <a:endParaRPr lang="en-US" sz="1800" dirty="0"/>
          </a:p>
          <a:p>
            <a:pPr marL="381000" indent="-381000" algn="l"/>
            <a:r>
              <a:rPr lang="en-US" sz="1800" dirty="0" smtClean="0"/>
              <a:t>Respect </a:t>
            </a:r>
            <a:r>
              <a:rPr lang="en-US" sz="1800" dirty="0"/>
              <a:t>your audience–as a general rule, less is more. Use a generous amount of white space to separate elements and avoid data overkill. Refer to Web sites or other sources to provide a more in-depth understanding of the research.</a:t>
            </a:r>
          </a:p>
        </p:txBody>
      </p:sp>
      <p:sp>
        <p:nvSpPr>
          <p:cNvPr id="34" name="Rectangle 21"/>
          <p:cNvSpPr>
            <a:spLocks noChangeArrowheads="1"/>
          </p:cNvSpPr>
          <p:nvPr/>
        </p:nvSpPr>
        <p:spPr bwMode="auto">
          <a:xfrm>
            <a:off x="7722655" y="11890693"/>
            <a:ext cx="5399088" cy="3504681"/>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35" name="Text Box 22"/>
          <p:cNvSpPr txBox="1">
            <a:spLocks noChangeArrowheads="1"/>
          </p:cNvSpPr>
          <p:nvPr/>
        </p:nvSpPr>
        <p:spPr bwMode="auto">
          <a:xfrm>
            <a:off x="7739866" y="10982073"/>
            <a:ext cx="5402094" cy="794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a:t>
            </a:r>
            <a:r>
              <a:rPr lang="en-AU" sz="1400" i="1" dirty="0" smtClean="0"/>
              <a:t>Minion, 16 </a:t>
            </a:r>
            <a:r>
              <a:rPr lang="en-AU" sz="1400" i="1" dirty="0"/>
              <a:t>to 24 size, italic style. </a:t>
            </a:r>
          </a:p>
        </p:txBody>
      </p:sp>
      <p:sp>
        <p:nvSpPr>
          <p:cNvPr id="36" name="Rectangle 31"/>
          <p:cNvSpPr>
            <a:spLocks noChangeArrowheads="1"/>
          </p:cNvSpPr>
          <p:nvPr/>
        </p:nvSpPr>
        <p:spPr bwMode="auto">
          <a:xfrm>
            <a:off x="14049485" y="3044080"/>
            <a:ext cx="6076683" cy="1279187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Results</a:t>
            </a:r>
          </a:p>
          <a:p>
            <a:pPr algn="l"/>
            <a:endParaRPr lang="en-US" sz="2800" dirty="0"/>
          </a:p>
          <a:p>
            <a:pPr algn="l"/>
            <a:r>
              <a:rPr lang="en-US" sz="1800" b="1" dirty="0"/>
              <a:t>Images</a:t>
            </a:r>
            <a:endParaRPr lang="en-US" sz="1800" dirty="0"/>
          </a:p>
          <a:p>
            <a:pPr algn="l"/>
            <a:r>
              <a:rPr lang="en-US" sz="1800" dirty="0"/>
              <a:t>TIFFs are the preferred file format for images appearing in printed posters. Avoid the use of low-resolution </a:t>
            </a:r>
            <a:r>
              <a:rPr lang="en-US" sz="1800" dirty="0" err="1"/>
              <a:t>jpgs</a:t>
            </a:r>
            <a:r>
              <a:rPr lang="en-US" sz="1800" dirty="0"/>
              <a:t>, especially those downloaded from the Internet, as they will reproduce poorly.</a:t>
            </a:r>
          </a:p>
          <a:p>
            <a:pPr algn="l"/>
            <a:r>
              <a:rPr lang="en-US" sz="1800" dirty="0"/>
              <a:t> </a:t>
            </a:r>
          </a:p>
          <a:p>
            <a:pPr algn="l"/>
            <a:r>
              <a:rPr lang="en-US" sz="1800" dirty="0"/>
              <a:t>In order to insert an image, use the menu toolbar at the top of your screen. </a:t>
            </a:r>
          </a:p>
          <a:p>
            <a:pPr algn="l"/>
            <a:endParaRPr lang="en-US" sz="1800" dirty="0"/>
          </a:p>
          <a:p>
            <a:pPr algn="l"/>
            <a:r>
              <a:rPr lang="en-US" sz="1800" dirty="0"/>
              <a:t>Select:</a:t>
            </a:r>
          </a:p>
          <a:p>
            <a:pPr algn="l"/>
            <a:r>
              <a:rPr lang="en-US" sz="1800" dirty="0"/>
              <a:t>1  Insert</a:t>
            </a:r>
          </a:p>
          <a:p>
            <a:pPr algn="l"/>
            <a:r>
              <a:rPr lang="en-US" sz="1800" dirty="0"/>
              <a:t>2  Picture</a:t>
            </a:r>
          </a:p>
          <a:p>
            <a:pPr algn="l"/>
            <a:r>
              <a:rPr lang="en-US" sz="1800" dirty="0"/>
              <a:t>3  From file </a:t>
            </a:r>
          </a:p>
          <a:p>
            <a:pPr algn="l"/>
            <a:r>
              <a:rPr lang="en-US" sz="1800" dirty="0"/>
              <a:t>4  Find and select the correct file on your computer</a:t>
            </a:r>
          </a:p>
          <a:p>
            <a:pPr algn="l"/>
            <a:r>
              <a:rPr lang="en-US" sz="1800" dirty="0"/>
              <a:t>5  Press OK</a:t>
            </a:r>
          </a:p>
          <a:p>
            <a:pPr algn="l"/>
            <a:r>
              <a:rPr lang="en-US" sz="1800" dirty="0"/>
              <a:t> </a:t>
            </a:r>
          </a:p>
          <a:p>
            <a:pPr>
              <a:spcBef>
                <a:spcPct val="50000"/>
              </a:spcBef>
            </a:pPr>
            <a:endParaRPr lang="en-US" sz="4000" b="1" dirty="0">
              <a:solidFill>
                <a:srgbClr val="CC3300"/>
              </a:solidFill>
            </a:endParaRPr>
          </a:p>
        </p:txBody>
      </p:sp>
      <p:sp>
        <p:nvSpPr>
          <p:cNvPr id="37" name="Rectangle 36"/>
          <p:cNvSpPr>
            <a:spLocks noChangeArrowheads="1"/>
          </p:cNvSpPr>
          <p:nvPr/>
        </p:nvSpPr>
        <p:spPr bwMode="auto">
          <a:xfrm>
            <a:off x="14480216" y="10163734"/>
            <a:ext cx="2858336" cy="5333774"/>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38" name="Rectangle 35"/>
          <p:cNvSpPr>
            <a:spLocks noChangeArrowheads="1"/>
          </p:cNvSpPr>
          <p:nvPr/>
        </p:nvSpPr>
        <p:spPr bwMode="auto">
          <a:xfrm>
            <a:off x="20795798" y="7008585"/>
            <a:ext cx="6080281" cy="884304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Acknowledgments</a:t>
            </a:r>
          </a:p>
          <a:p>
            <a:pPr algn="l"/>
            <a:endParaRPr lang="en-US" sz="1800" dirty="0"/>
          </a:p>
          <a:p>
            <a:pPr algn="l"/>
            <a:r>
              <a:rPr lang="en-US" sz="1800" dirty="0"/>
              <a:t>Check to make sure </a:t>
            </a:r>
            <a:r>
              <a:rPr lang="en-US" sz="1800" dirty="0" smtClean="0"/>
              <a:t>you</a:t>
            </a:r>
            <a:r>
              <a:rPr lang="en-US" sz="1800" dirty="0"/>
              <a:t> </a:t>
            </a:r>
            <a:r>
              <a:rPr lang="en-US" sz="1800" dirty="0" smtClean="0"/>
              <a:t>have </a:t>
            </a:r>
            <a:r>
              <a:rPr lang="en-US" sz="1800" dirty="0"/>
              <a:t>acknowledged partner and funding agencies, either with text or </a:t>
            </a:r>
            <a:r>
              <a:rPr lang="en-US" sz="1800" dirty="0" smtClean="0"/>
              <a:t>by showing </a:t>
            </a:r>
            <a:r>
              <a:rPr lang="en-US" sz="1800" dirty="0"/>
              <a:t>their logos</a:t>
            </a:r>
            <a:r>
              <a:rPr lang="en-US" sz="1800" dirty="0" smtClean="0"/>
              <a:t>.</a:t>
            </a:r>
            <a:endParaRPr lang="en-US" sz="1800" dirty="0"/>
          </a:p>
          <a:p>
            <a:pPr algn="l">
              <a:spcBef>
                <a:spcPct val="50000"/>
              </a:spcBef>
            </a:pPr>
            <a:r>
              <a:rPr lang="en-US" sz="1800" b="1" dirty="0"/>
              <a:t>Printing and Laminating</a:t>
            </a:r>
            <a:endParaRPr lang="en-AU" sz="1800" dirty="0"/>
          </a:p>
          <a:p>
            <a:pPr algn="l"/>
            <a:r>
              <a:rPr lang="en-US" sz="1800" dirty="0"/>
              <a:t>UTHSC Printing and Copy Center can print and laminate posters in the dimensions of this template and provide a mailing tube for transportation. Contact the center at (901) 448-5553 for the current pricing for this service.</a:t>
            </a:r>
          </a:p>
          <a:p>
            <a:pPr algn="l"/>
            <a:r>
              <a:rPr lang="en-US" sz="1800" dirty="0"/>
              <a:t> </a:t>
            </a:r>
            <a:endParaRPr lang="en-US" sz="1800" b="1" dirty="0"/>
          </a:p>
          <a:p>
            <a:pPr algn="l"/>
            <a:r>
              <a:rPr lang="en-US" sz="1800" b="1" dirty="0"/>
              <a:t>Resolving Printing Problems</a:t>
            </a:r>
          </a:p>
          <a:p>
            <a:pPr algn="l"/>
            <a:r>
              <a:rPr lang="en-US" sz="18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800" dirty="0"/>
          </a:p>
        </p:txBody>
      </p:sp>
      <p:sp>
        <p:nvSpPr>
          <p:cNvPr id="39" name="Rectangle 34"/>
          <p:cNvSpPr>
            <a:spLocks noChangeArrowheads="1"/>
          </p:cNvSpPr>
          <p:nvPr/>
        </p:nvSpPr>
        <p:spPr bwMode="auto">
          <a:xfrm>
            <a:off x="20764440" y="3044079"/>
            <a:ext cx="6083758" cy="347845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Conclusions</a:t>
            </a:r>
          </a:p>
          <a:p>
            <a:pPr algn="l"/>
            <a:endParaRPr lang="en-US" sz="2800" dirty="0" smtClean="0"/>
          </a:p>
          <a:p>
            <a:pPr algn="l"/>
            <a:r>
              <a:rPr lang="en-US" sz="1800" dirty="0" smtClean="0"/>
              <a:t>The UTHSC Communications and Marketing Department  </a:t>
            </a:r>
            <a:r>
              <a:rPr lang="en-US" sz="1800" dirty="0"/>
              <a:t>created this template with scientific </a:t>
            </a:r>
            <a:r>
              <a:rPr lang="en-US" sz="1800" dirty="0" smtClean="0"/>
              <a:t>research </a:t>
            </a:r>
            <a:r>
              <a:rPr lang="en-US" sz="1800" dirty="0"/>
              <a:t>in </a:t>
            </a:r>
            <a:r>
              <a:rPr lang="en-US" sz="1800" dirty="0" smtClean="0"/>
              <a:t>mind. We </a:t>
            </a:r>
            <a:r>
              <a:rPr lang="en-US" sz="1800" dirty="0"/>
              <a:t>encourage any comments or suggestions so that we can continue to update and improve this template. </a:t>
            </a:r>
            <a:r>
              <a:rPr lang="en-US" sz="1800" dirty="0" smtClean="0"/>
              <a:t>Please email your comments to </a:t>
            </a:r>
            <a:r>
              <a:rPr lang="en-US" sz="1800" dirty="0" err="1" smtClean="0"/>
              <a:t>communications@uthsc.edu</a:t>
            </a:r>
            <a:endParaRPr lang="en-US" sz="1800" dirty="0"/>
          </a:p>
        </p:txBody>
      </p:sp>
      <p:sp>
        <p:nvSpPr>
          <p:cNvPr id="40" name="Rectangle 39"/>
          <p:cNvSpPr>
            <a:spLocks noChangeArrowheads="1"/>
          </p:cNvSpPr>
          <p:nvPr/>
        </p:nvSpPr>
        <p:spPr bwMode="auto">
          <a:xfrm>
            <a:off x="17522374" y="10168889"/>
            <a:ext cx="2282596" cy="2273291"/>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43" name="Text Box 22"/>
          <p:cNvSpPr txBox="1">
            <a:spLocks noChangeArrowheads="1"/>
          </p:cNvSpPr>
          <p:nvPr/>
        </p:nvSpPr>
        <p:spPr bwMode="auto">
          <a:xfrm>
            <a:off x="17573878" y="12662137"/>
            <a:ext cx="2231092" cy="1225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a:t>
            </a:r>
            <a:r>
              <a:rPr lang="en-AU" sz="1400" i="1" dirty="0" smtClean="0"/>
              <a:t>Minion, 16 </a:t>
            </a:r>
            <a:r>
              <a:rPr lang="en-AU" sz="1400" i="1" dirty="0"/>
              <a:t>to 24 size, italic style. </a:t>
            </a:r>
          </a:p>
        </p:txBody>
      </p:sp>
      <p:pic>
        <p:nvPicPr>
          <p:cNvPr id="44" name="Picture 43" descr="UTHSC CAMPUS LOGO STACKED.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617688" y="401147"/>
            <a:ext cx="6851554" cy="2127423"/>
          </a:xfrm>
          <a:prstGeom prst="rect">
            <a:avLst/>
          </a:prstGeom>
        </p:spPr>
      </p:pic>
    </p:spTree>
    <p:extLst>
      <p:ext uri="{BB962C8B-B14F-4D97-AF65-F5344CB8AC3E}">
        <p14:creationId xmlns:p14="http://schemas.microsoft.com/office/powerpoint/2010/main" val="41980050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rgbClr val="005640">
            <a:alpha val="10000"/>
          </a:srgbClr>
        </a:solidFill>
        <a:effectLst/>
      </p:bgPr>
    </p:bg>
    <p:spTree>
      <p:nvGrpSpPr>
        <p:cNvPr id="1" name=""/>
        <p:cNvGrpSpPr/>
        <p:nvPr/>
      </p:nvGrpSpPr>
      <p:grpSpPr>
        <a:xfrm>
          <a:off x="0" y="0"/>
          <a:ext cx="0" cy="0"/>
          <a:chOff x="0" y="0"/>
          <a:chExt cx="0" cy="0"/>
        </a:xfrm>
      </p:grpSpPr>
      <p:sp>
        <p:nvSpPr>
          <p:cNvPr id="5" name="Rectangle 4"/>
          <p:cNvSpPr/>
          <p:nvPr/>
        </p:nvSpPr>
        <p:spPr bwMode="auto">
          <a:xfrm>
            <a:off x="611472" y="0"/>
            <a:ext cx="26261971" cy="2649777"/>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smtClean="0">
              <a:ln>
                <a:noFill/>
              </a:ln>
              <a:solidFill>
                <a:schemeClr val="tx1"/>
              </a:solidFill>
              <a:effectLst/>
              <a:latin typeface="Arial" charset="0"/>
            </a:endParaRPr>
          </a:p>
        </p:txBody>
      </p:sp>
      <p:sp>
        <p:nvSpPr>
          <p:cNvPr id="2057" name="Text Box 9"/>
          <p:cNvSpPr txBox="1">
            <a:spLocks noChangeArrowheads="1"/>
          </p:cNvSpPr>
          <p:nvPr/>
        </p:nvSpPr>
        <p:spPr bwMode="auto">
          <a:xfrm>
            <a:off x="-6240008" y="3174162"/>
            <a:ext cx="6111875" cy="10900341"/>
          </a:xfrm>
          <a:prstGeom prst="rect">
            <a:avLst/>
          </a:prstGeom>
          <a:noFill/>
          <a:ln w="9525">
            <a:noFill/>
            <a:miter lim="800000"/>
            <a:headEnd/>
            <a:tailEnd/>
          </a:ln>
          <a:effectLst/>
        </p:spPr>
        <p:txBody>
          <a:bodyPr lIns="52247" tIns="26123" rIns="52247" bIns="26123">
            <a:spAutoFit/>
          </a:bodyPr>
          <a:lstStyle/>
          <a:p>
            <a:pPr algn="l" defTabSz="2508250" eaLnBrk="0" hangingPunct="0">
              <a:lnSpc>
                <a:spcPct val="95000"/>
              </a:lnSpc>
            </a:pPr>
            <a:r>
              <a:rPr lang="en-US" sz="1400" dirty="0">
                <a:latin typeface="Times New Roman" pitchFamily="18" charset="0"/>
              </a:rPr>
              <a:t>We hope you find this template useful! This one is set up to yield </a:t>
            </a:r>
            <a:r>
              <a:rPr lang="en-US" sz="1400" dirty="0" smtClean="0">
                <a:latin typeface="Times New Roman" pitchFamily="18" charset="0"/>
              </a:rPr>
              <a:t>a 60x36” (5x3’) </a:t>
            </a:r>
            <a:r>
              <a:rPr lang="en-US" sz="1400" dirty="0">
                <a:latin typeface="Times New Roman" pitchFamily="18" charset="0"/>
              </a:rPr>
              <a:t>horizontal poster when we print it at 200%.</a:t>
            </a:r>
          </a:p>
          <a:p>
            <a:pPr algn="l" defTabSz="2508250"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The boxes around the text will automatically fit the text you type, and if you click on the </a:t>
            </a:r>
            <a:r>
              <a:rPr lang="en-US" sz="1400" dirty="0" smtClean="0">
                <a:latin typeface="Times New Roman" pitchFamily="18" charset="0"/>
              </a:rPr>
              <a:t>text box, </a:t>
            </a:r>
            <a:r>
              <a:rPr lang="en-US" sz="1400" dirty="0">
                <a:latin typeface="Times New Roman" pitchFamily="18" charset="0"/>
              </a:rPr>
              <a:t>you can use the little handles that appear to stretch or squeeze the text boxes to whatever size you want. If you need just a little more room for your type, change the line spacing to a multiple of .90 or even .85 in home &gt;paragraph &gt;line spacing. The type in </a:t>
            </a:r>
            <a:r>
              <a:rPr lang="en-US" sz="1400" dirty="0" smtClean="0">
                <a:latin typeface="Times New Roman" pitchFamily="18" charset="0"/>
              </a:rPr>
              <a:t>this </a:t>
            </a:r>
            <a:r>
              <a:rPr lang="en-US" sz="1400" dirty="0">
                <a:latin typeface="Times New Roman" pitchFamily="18" charset="0"/>
              </a:rPr>
              <a:t>poster’s text boxes </a:t>
            </a:r>
            <a:r>
              <a:rPr lang="en-US" sz="1400" dirty="0" smtClean="0">
                <a:latin typeface="Times New Roman" pitchFamily="18" charset="0"/>
              </a:rPr>
              <a:t>should be </a:t>
            </a:r>
            <a:r>
              <a:rPr lang="en-US" sz="1400" dirty="0">
                <a:latin typeface="Times New Roman" pitchFamily="18" charset="0"/>
              </a:rPr>
              <a:t>at least </a:t>
            </a:r>
            <a:r>
              <a:rPr lang="en-US" sz="1400" dirty="0" smtClean="0">
                <a:latin typeface="Times New Roman" pitchFamily="18" charset="0"/>
              </a:rPr>
              <a:t>12 point, and will become 24 point when we print at 200%. </a:t>
            </a:r>
            <a:endParaRPr lang="en-US" sz="1400" dirty="0">
              <a:latin typeface="Times New Roman" pitchFamily="18" charset="0"/>
            </a:endParaRP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How to bring things in from Excel® and Word®</a:t>
            </a:r>
            <a:endParaRPr lang="en-US" sz="1400" dirty="0">
              <a:latin typeface="Times New Roman" pitchFamily="18" charset="0"/>
            </a:endParaRP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Excel</a:t>
            </a:r>
            <a:r>
              <a:rPr lang="en-US" sz="1400" dirty="0">
                <a:latin typeface="Times New Roman" pitchFamily="18" charset="0"/>
              </a:rPr>
              <a:t>- select the chart, then copy (</a:t>
            </a:r>
            <a:r>
              <a:rPr lang="en-US" sz="1400" dirty="0" err="1">
                <a:latin typeface="Times New Roman" pitchFamily="18" charset="0"/>
              </a:rPr>
              <a:t>ctl+C</a:t>
            </a:r>
            <a:r>
              <a:rPr lang="en-US" sz="1400" dirty="0">
                <a:latin typeface="Times New Roman" pitchFamily="18" charset="0"/>
              </a:rPr>
              <a:t>), and paste (</a:t>
            </a:r>
            <a:r>
              <a:rPr lang="en-US" sz="1400" dirty="0" err="1">
                <a:latin typeface="Times New Roman" pitchFamily="18" charset="0"/>
              </a:rPr>
              <a:t>ctl+V</a:t>
            </a:r>
            <a:r>
              <a:rPr lang="en-US" sz="1400" dirty="0">
                <a:latin typeface="Times New Roman" pitchFamily="18" charset="0"/>
              </a:rPr>
              <a:t>) into PowerPoint®. The chart can then be stretched to fit or edited as required. </a:t>
            </a:r>
            <a:r>
              <a:rPr lang="en-US" sz="1400" b="1" i="1" u="sng" dirty="0">
                <a:latin typeface="Times New Roman" pitchFamily="18" charset="0"/>
              </a:rPr>
              <a:t>Watch out</a:t>
            </a:r>
            <a:r>
              <a:rPr lang="en-US" sz="14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Word</a:t>
            </a:r>
            <a:r>
              <a:rPr lang="en-US" sz="14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Tables</a:t>
            </a:r>
            <a:r>
              <a:rPr lang="en-US" sz="1400" dirty="0">
                <a:latin typeface="Times New Roman" pitchFamily="18" charset="0"/>
              </a:rPr>
              <a:t> that come in funny can often be fixed by doing paste &gt;special &gt;enhanced metafile.</a:t>
            </a:r>
          </a:p>
          <a:p>
            <a:pPr algn="l" defTabSz="4389438" eaLnBrk="0" hangingPunct="0">
              <a:lnSpc>
                <a:spcPct val="95000"/>
              </a:lnSpc>
            </a:pPr>
            <a:endParaRPr lang="en-US" sz="1400" b="1" dirty="0">
              <a:latin typeface="Times New Roman" pitchFamily="18" charset="0"/>
            </a:endParaRPr>
          </a:p>
          <a:p>
            <a:pPr algn="l" defTabSz="4389438" eaLnBrk="0" hangingPunct="0">
              <a:lnSpc>
                <a:spcPct val="95000"/>
              </a:lnSpc>
            </a:pPr>
            <a:r>
              <a:rPr lang="en-US" sz="1400" b="1" dirty="0">
                <a:latin typeface="Times New Roman" pitchFamily="18" charset="0"/>
              </a:rPr>
              <a:t>Photos</a:t>
            </a:r>
            <a:endParaRPr lang="en-US" sz="1400" dirty="0">
              <a:latin typeface="Times New Roman" pitchFamily="18" charset="0"/>
            </a:endParaRP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We need images to be 72 to 100 dpi in their </a:t>
            </a:r>
            <a:r>
              <a:rPr lang="en-US" sz="1400" u="sng" dirty="0">
                <a:latin typeface="Times New Roman" pitchFamily="18" charset="0"/>
              </a:rPr>
              <a:t>final size</a:t>
            </a:r>
            <a:r>
              <a:rPr lang="en-US" sz="14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5000"/>
              </a:lnSpc>
            </a:pPr>
            <a:endParaRPr lang="en-US" sz="1400" b="1" dirty="0">
              <a:latin typeface="Times New Roman" pitchFamily="18" charset="0"/>
            </a:endParaRPr>
          </a:p>
          <a:p>
            <a:pPr algn="l" defTabSz="4389438" eaLnBrk="0" hangingPunct="0">
              <a:lnSpc>
                <a:spcPct val="95000"/>
              </a:lnSpc>
            </a:pPr>
            <a:r>
              <a:rPr lang="en-US" sz="1400" b="1" dirty="0">
                <a:latin typeface="Times New Roman" pitchFamily="18" charset="0"/>
              </a:rPr>
              <a:t>Preview: </a:t>
            </a:r>
            <a:r>
              <a:rPr lang="en-US" sz="1400" dirty="0">
                <a:latin typeface="Times New Roman" pitchFamily="18" charset="0"/>
              </a:rPr>
              <a:t>To see your in poster in actual size, go to </a:t>
            </a:r>
            <a:r>
              <a:rPr lang="en-US" sz="1400" dirty="0" smtClean="0">
                <a:latin typeface="Times New Roman" pitchFamily="18" charset="0"/>
              </a:rPr>
              <a:t>view-zoom-200</a:t>
            </a:r>
            <a:r>
              <a:rPr lang="en-US" sz="1400" dirty="0">
                <a:latin typeface="Times New Roman" pitchFamily="18" charset="0"/>
              </a:rPr>
              <a:t>%. It’s important to walk through your poster viewing it at </a:t>
            </a:r>
            <a:r>
              <a:rPr lang="en-US" sz="1400" dirty="0" smtClean="0">
                <a:latin typeface="Times New Roman" pitchFamily="18" charset="0"/>
              </a:rPr>
              <a:t>full size to </a:t>
            </a:r>
            <a:r>
              <a:rPr lang="en-US" sz="1400" dirty="0">
                <a:latin typeface="Times New Roman" pitchFamily="18" charset="0"/>
              </a:rPr>
              <a:t>be sure it’s going to look OK.</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Feedback:</a:t>
            </a:r>
            <a:r>
              <a:rPr lang="en-US" sz="1400" dirty="0">
                <a:latin typeface="Times New Roman" pitchFamily="18" charset="0"/>
              </a:rPr>
              <a:t> If you have comments about how this template worked for you, email to sales@megaprint.com. We listen! Call us at 800-590-7850 if we can help in any way.</a:t>
            </a:r>
            <a:endParaRPr lang="en-US" sz="1400" b="1" dirty="0">
              <a:latin typeface="Times New Roman" pitchFamily="18" charset="0"/>
            </a:endParaRPr>
          </a:p>
        </p:txBody>
      </p:sp>
      <p:sp>
        <p:nvSpPr>
          <p:cNvPr id="29" name="Rectangle 29"/>
          <p:cNvSpPr>
            <a:spLocks noChangeArrowheads="1"/>
          </p:cNvSpPr>
          <p:nvPr/>
        </p:nvSpPr>
        <p:spPr bwMode="auto">
          <a:xfrm>
            <a:off x="615739" y="3044080"/>
            <a:ext cx="6077685" cy="721647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Introduction</a:t>
            </a:r>
          </a:p>
          <a:p>
            <a:pPr algn="l"/>
            <a:r>
              <a:rPr lang="en-US" sz="1800" b="1" dirty="0"/>
              <a:t> </a:t>
            </a:r>
            <a:endParaRPr lang="en-US" sz="1800" dirty="0"/>
          </a:p>
          <a:p>
            <a:pPr algn="l"/>
            <a:r>
              <a:rPr lang="en-US" sz="1800" dirty="0"/>
              <a:t>This editable template is in the most common poster size </a:t>
            </a:r>
            <a:r>
              <a:rPr lang="en-US" sz="1800" dirty="0" smtClean="0"/>
              <a:t>(60” x 36</a:t>
            </a:r>
            <a:r>
              <a:rPr lang="ja-JP" altLang="en-US" sz="1800" dirty="0" smtClean="0"/>
              <a:t>”</a:t>
            </a:r>
            <a:r>
              <a:rPr lang="en-US" altLang="ja-JP" sz="1800" dirty="0" smtClean="0"/>
              <a:t> or a 5:3 ratio</a:t>
            </a:r>
            <a:r>
              <a:rPr lang="en-US" sz="1800" dirty="0" smtClean="0"/>
              <a:t>) </a:t>
            </a:r>
            <a:r>
              <a:rPr lang="en-US" sz="1800" dirty="0"/>
              <a:t>and orientation (horizontal); check with the conference organizers for specific conference requirements regarding exact poster dimensions. </a:t>
            </a:r>
          </a:p>
          <a:p>
            <a:pPr algn="l"/>
            <a:r>
              <a:rPr lang="en-US" sz="1800" dirty="0"/>
              <a:t> </a:t>
            </a:r>
          </a:p>
          <a:p>
            <a:pPr algn="l"/>
            <a:r>
              <a:rPr lang="en-US" sz="1800" b="1" dirty="0"/>
              <a:t>Writing </a:t>
            </a:r>
            <a:r>
              <a:rPr lang="en-US" sz="1800" b="1" dirty="0" smtClean="0"/>
              <a:t>Style</a:t>
            </a:r>
            <a:endParaRPr lang="en-US" sz="1800" dirty="0" smtClean="0"/>
          </a:p>
          <a:p>
            <a:pPr algn="l"/>
            <a:r>
              <a:rPr lang="en-US" sz="1800" dirty="0" smtClean="0"/>
              <a:t>The writing style for scientific posters should match the guidelines for your particular research discipline. Check the UTHSC Editorial Style Guide located in the resources section of the website </a:t>
            </a:r>
            <a:r>
              <a:rPr lang="en-US" sz="1800" dirty="0" err="1" smtClean="0"/>
              <a:t>brand.uthsc.edu</a:t>
            </a:r>
            <a:r>
              <a:rPr lang="en-US" sz="1800" dirty="0" smtClean="0"/>
              <a:t> for general guidance with academic titles, names of campus buildings, the correct way to refer to the campus, etc.</a:t>
            </a:r>
          </a:p>
          <a:p>
            <a:pPr algn="l"/>
            <a:r>
              <a:rPr lang="en-US" sz="1800" dirty="0" smtClean="0"/>
              <a:t> </a:t>
            </a:r>
          </a:p>
          <a:p>
            <a:pPr algn="l"/>
            <a:r>
              <a:rPr lang="en-US" sz="1800" b="1" dirty="0" smtClean="0"/>
              <a:t>Campus Guidelines</a:t>
            </a:r>
            <a:endParaRPr lang="en-US" sz="1800" dirty="0" smtClean="0"/>
          </a:p>
          <a:p>
            <a:pPr algn="l"/>
            <a:r>
              <a:rPr lang="en-US" sz="1800" dirty="0" smtClean="0"/>
              <a:t>Authors should be aware of and follow the guidelines of the Institutional Review Board and copyrighted information.</a:t>
            </a:r>
          </a:p>
          <a:p>
            <a:pPr algn="l"/>
            <a:endParaRPr lang="en-US" sz="2800" dirty="0"/>
          </a:p>
          <a:p>
            <a:pPr algn="l"/>
            <a:endParaRPr lang="en-US" sz="2800" dirty="0" smtClean="0"/>
          </a:p>
          <a:p>
            <a:pPr algn="l"/>
            <a:endParaRPr lang="en-US" sz="2800" dirty="0"/>
          </a:p>
          <a:p>
            <a:pPr algn="l"/>
            <a:endParaRPr lang="en-US" sz="2800" dirty="0" smtClean="0"/>
          </a:p>
          <a:p>
            <a:pPr algn="l"/>
            <a:endParaRPr lang="en-US" sz="2800" dirty="0" smtClean="0"/>
          </a:p>
          <a:p>
            <a:pPr algn="l"/>
            <a:endParaRPr lang="en-US" sz="2800" dirty="0"/>
          </a:p>
        </p:txBody>
      </p:sp>
      <p:sp>
        <p:nvSpPr>
          <p:cNvPr id="30" name="Rectangle 5"/>
          <p:cNvSpPr>
            <a:spLocks noChangeArrowheads="1"/>
          </p:cNvSpPr>
          <p:nvPr/>
        </p:nvSpPr>
        <p:spPr bwMode="auto">
          <a:xfrm>
            <a:off x="1034800" y="1472865"/>
            <a:ext cx="25892650" cy="1077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243" tIns="45614" rIns="91243" bIns="45614">
            <a:spAutoFit/>
          </a:bodyPr>
          <a:lstStyle/>
          <a:p>
            <a:pPr algn="l">
              <a:spcBef>
                <a:spcPct val="50000"/>
              </a:spcBef>
            </a:pPr>
            <a:r>
              <a:rPr lang="en-US" sz="3600" b="1" dirty="0"/>
              <a:t>Presenter name, Associates and Collaborators</a:t>
            </a:r>
            <a:r>
              <a:rPr lang="en-US" sz="4800" b="1" dirty="0"/>
              <a:t/>
            </a:r>
            <a:br>
              <a:rPr lang="en-US" sz="4800" b="1" dirty="0"/>
            </a:br>
            <a:r>
              <a:rPr lang="en-US" sz="2400" b="1" dirty="0">
                <a:solidFill>
                  <a:srgbClr val="000000"/>
                </a:solidFill>
              </a:rPr>
              <a:t>Department of XXXXXXXXXXXXXXXX, College of XXXXXXXXXXXXXXXXXX, </a:t>
            </a:r>
            <a:r>
              <a:rPr lang="en-US" sz="2400" b="1" dirty="0" smtClean="0">
                <a:solidFill>
                  <a:srgbClr val="000000"/>
                </a:solidFill>
              </a:rPr>
              <a:t>The University of Tennessee Health Science C</a:t>
            </a:r>
            <a:r>
              <a:rPr lang="en-US" sz="2800" b="1" dirty="0" smtClean="0">
                <a:solidFill>
                  <a:srgbClr val="000000"/>
                </a:solidFill>
              </a:rPr>
              <a:t>enter</a:t>
            </a:r>
            <a:endParaRPr lang="en-US" sz="2800" b="1" dirty="0">
              <a:solidFill>
                <a:srgbClr val="000000"/>
              </a:solidFill>
            </a:endParaRPr>
          </a:p>
        </p:txBody>
      </p:sp>
      <p:sp>
        <p:nvSpPr>
          <p:cNvPr id="31" name="TextBox 93"/>
          <p:cNvSpPr txBox="1">
            <a:spLocks noChangeArrowheads="1"/>
          </p:cNvSpPr>
          <p:nvPr/>
        </p:nvSpPr>
        <p:spPr bwMode="auto">
          <a:xfrm>
            <a:off x="1003441" y="470949"/>
            <a:ext cx="25869473"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6600" dirty="0">
                <a:latin typeface="Minion Pro SmBd"/>
                <a:cs typeface="Minion Pro SmBd"/>
              </a:rPr>
              <a:t>Template for a </a:t>
            </a:r>
            <a:r>
              <a:rPr lang="en-US" sz="6600" dirty="0" smtClean="0">
                <a:latin typeface="Minion Pro SmBd"/>
                <a:cs typeface="Minion Pro SmBd"/>
              </a:rPr>
              <a:t>60”x 36” poster – Title </a:t>
            </a:r>
            <a:r>
              <a:rPr lang="en-US" sz="6600" dirty="0" smtClean="0">
                <a:solidFill>
                  <a:srgbClr val="000000"/>
                </a:solidFill>
                <a:latin typeface="Minion Pro SmBd"/>
                <a:cs typeface="Minion Pro SmBd"/>
              </a:rPr>
              <a:t>goes here</a:t>
            </a:r>
            <a:endParaRPr lang="en-US" sz="6600" dirty="0">
              <a:solidFill>
                <a:srgbClr val="000000"/>
              </a:solidFill>
              <a:latin typeface="Minion Pro SmBd"/>
              <a:cs typeface="Minion Pro SmBd"/>
            </a:endParaRPr>
          </a:p>
        </p:txBody>
      </p:sp>
      <p:sp>
        <p:nvSpPr>
          <p:cNvPr id="32" name="Rectangle 33"/>
          <p:cNvSpPr>
            <a:spLocks noChangeArrowheads="1"/>
          </p:cNvSpPr>
          <p:nvPr/>
        </p:nvSpPr>
        <p:spPr bwMode="auto">
          <a:xfrm>
            <a:off x="647097" y="10787263"/>
            <a:ext cx="6085182" cy="5060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r>
              <a:rPr lang="en-US" sz="2800" b="1" dirty="0" smtClean="0">
                <a:solidFill>
                  <a:srgbClr val="005640"/>
                </a:solidFill>
              </a:rPr>
              <a:t>How </a:t>
            </a:r>
            <a:r>
              <a:rPr lang="en-US" sz="2800" b="1" dirty="0">
                <a:solidFill>
                  <a:srgbClr val="005640"/>
                </a:solidFill>
              </a:rPr>
              <a:t>to use this template</a:t>
            </a:r>
            <a:endParaRPr lang="en-US" sz="2800" dirty="0">
              <a:solidFill>
                <a:srgbClr val="005640"/>
              </a:solidFill>
            </a:endParaRPr>
          </a:p>
          <a:p>
            <a:pPr algn="l"/>
            <a:endParaRPr lang="en-US" sz="1800" dirty="0" smtClean="0"/>
          </a:p>
          <a:p>
            <a:pPr algn="l"/>
            <a:r>
              <a:rPr lang="en-US" sz="1800" dirty="0" smtClean="0"/>
              <a:t>Highlight </a:t>
            </a:r>
            <a:r>
              <a:rPr lang="en-US" sz="1800" dirty="0"/>
              <a:t>this text and replace it with new text from a Microsoft Word document or other text-editing program. The text size for body copy and headings and the typeface has been set for you. If you choose to change typefaces, use common ones such as </a:t>
            </a:r>
            <a:r>
              <a:rPr lang="en-US" sz="1800" dirty="0" smtClean="0"/>
              <a:t>Minion </a:t>
            </a:r>
            <a:r>
              <a:rPr lang="en-US" sz="1800" dirty="0"/>
              <a:t>or Helvetica and keep the body text between </a:t>
            </a:r>
            <a:r>
              <a:rPr lang="en-US" sz="1800" dirty="0" smtClean="0"/>
              <a:t>24 and </a:t>
            </a:r>
            <a:r>
              <a:rPr lang="en-US" sz="1800" dirty="0"/>
              <a:t>32 points.</a:t>
            </a:r>
          </a:p>
          <a:p>
            <a:pPr algn="l"/>
            <a:endParaRPr lang="en-US" sz="1800" dirty="0"/>
          </a:p>
          <a:p>
            <a:pPr algn="l"/>
            <a:r>
              <a:rPr lang="en-US" sz="1800" dirty="0"/>
              <a:t>The text boxes and photo boxes may be resized, eliminated, or added as necessary. The references to the department, college and university, including the </a:t>
            </a:r>
            <a:r>
              <a:rPr lang="en-US" sz="1800" dirty="0" smtClean="0"/>
              <a:t>UTHSC logo</a:t>
            </a:r>
            <a:r>
              <a:rPr lang="en-US" sz="1800" dirty="0"/>
              <a:t>, </a:t>
            </a:r>
            <a:r>
              <a:rPr lang="en-US" sz="1800" dirty="0" smtClean="0"/>
              <a:t>must </a:t>
            </a:r>
            <a:r>
              <a:rPr lang="en-US" sz="1800" dirty="0"/>
              <a:t>remain.</a:t>
            </a:r>
          </a:p>
          <a:p>
            <a:r>
              <a:rPr lang="en-US" sz="2800" dirty="0"/>
              <a:t> </a:t>
            </a:r>
          </a:p>
        </p:txBody>
      </p:sp>
      <p:sp>
        <p:nvSpPr>
          <p:cNvPr id="33" name="Rectangle 32"/>
          <p:cNvSpPr>
            <a:spLocks noChangeArrowheads="1"/>
          </p:cNvSpPr>
          <p:nvPr/>
        </p:nvSpPr>
        <p:spPr bwMode="auto">
          <a:xfrm>
            <a:off x="7331696" y="3044080"/>
            <a:ext cx="6079517" cy="12807552"/>
          </a:xfrm>
          <a:prstGeom prst="rect">
            <a:avLst/>
          </a:prstGeom>
          <a:solidFill>
            <a:schemeClr val="bg1"/>
          </a:solidFill>
          <a:ln w="9525">
            <a:noFill/>
            <a:miter lim="800000"/>
            <a:headEnd/>
            <a:tailEnd/>
          </a:ln>
        </p:spPr>
        <p:txBody>
          <a:bodyPr lIns="360000" tIns="360000" rIns="360000" bIns="360000"/>
          <a:lstStyle/>
          <a:p>
            <a:pPr marL="381000" indent="-381000" algn="l">
              <a:spcBef>
                <a:spcPct val="50000"/>
              </a:spcBef>
            </a:pPr>
            <a:r>
              <a:rPr lang="en-GB" sz="2800" b="1" dirty="0">
                <a:solidFill>
                  <a:srgbClr val="005640"/>
                </a:solidFill>
              </a:rPr>
              <a:t>Method</a:t>
            </a:r>
          </a:p>
          <a:p>
            <a:pPr marL="381000" indent="-381000" algn="l"/>
            <a:endParaRPr lang="en-US" sz="2800" b="1" dirty="0" smtClean="0"/>
          </a:p>
          <a:p>
            <a:pPr marL="381000" indent="-381000" algn="l"/>
            <a:r>
              <a:rPr lang="en-US" sz="1800" b="1" dirty="0" smtClean="0"/>
              <a:t>Text</a:t>
            </a:r>
            <a:endParaRPr lang="en-US" sz="1800" dirty="0"/>
          </a:p>
          <a:p>
            <a:pPr marL="381000" indent="-381000" algn="l"/>
            <a:r>
              <a:rPr lang="en-US" sz="1800" dirty="0"/>
              <a:t>Be sure to spell check all text and have trusted colleagues proofread the </a:t>
            </a:r>
            <a:r>
              <a:rPr lang="en-US" sz="1800" dirty="0" smtClean="0"/>
              <a:t>poster.</a:t>
            </a:r>
          </a:p>
          <a:p>
            <a:pPr marL="381000" indent="-381000" algn="l"/>
            <a:endParaRPr lang="en-US" sz="1800" dirty="0"/>
          </a:p>
          <a:p>
            <a:pPr marL="381000" indent="-381000" algn="l"/>
            <a:r>
              <a:rPr lang="en-US" sz="1800" dirty="0" smtClean="0"/>
              <a:t> Tips:</a:t>
            </a:r>
          </a:p>
          <a:p>
            <a:pPr marL="381000" indent="-381000" algn="l"/>
            <a:r>
              <a:rPr lang="en-US" sz="1800" dirty="0" smtClean="0"/>
              <a:t>• Use the active tense</a:t>
            </a:r>
          </a:p>
          <a:p>
            <a:pPr marL="381000" indent="-381000" algn="l"/>
            <a:r>
              <a:rPr lang="en-US" sz="1800" dirty="0" smtClean="0"/>
              <a:t>• </a:t>
            </a:r>
            <a:r>
              <a:rPr lang="en-US" sz="1800" dirty="0"/>
              <a:t>Simplify text by using bullet points</a:t>
            </a:r>
          </a:p>
          <a:p>
            <a:pPr marL="381000" indent="-381000" algn="l"/>
            <a:r>
              <a:rPr lang="en-US" sz="1800" dirty="0"/>
              <a:t>• Use colored graphs and charts</a:t>
            </a:r>
          </a:p>
          <a:p>
            <a:pPr marL="381000" indent="-381000" algn="l"/>
            <a:r>
              <a:rPr lang="en-US" sz="1800" dirty="0"/>
              <a:t>• Use bold to provide emphasis; avoid capitals </a:t>
            </a:r>
            <a:br>
              <a:rPr lang="en-US" sz="1800" dirty="0"/>
            </a:br>
            <a:r>
              <a:rPr lang="en-US" sz="1800" dirty="0"/>
              <a:t>  and underlining</a:t>
            </a:r>
          </a:p>
          <a:p>
            <a:pPr marL="381000" indent="-381000" algn="l"/>
            <a:r>
              <a:rPr lang="en-US" sz="1800" dirty="0"/>
              <a:t>• Avoid long numerical tables</a:t>
            </a:r>
          </a:p>
          <a:p>
            <a:pPr marL="381000" indent="-381000" algn="l"/>
            <a:r>
              <a:rPr lang="en-US" sz="1800" dirty="0"/>
              <a:t> </a:t>
            </a:r>
          </a:p>
          <a:p>
            <a:pPr marL="381000" indent="-381000" algn="l"/>
            <a:r>
              <a:rPr lang="en-US" sz="1800" dirty="0"/>
              <a:t>Authors </a:t>
            </a:r>
            <a:r>
              <a:rPr lang="en-US" sz="1800" dirty="0" smtClean="0"/>
              <a:t>may need </a:t>
            </a:r>
            <a:r>
              <a:rPr lang="en-US" sz="1800" dirty="0"/>
              <a:t>re-write their paper so that it is suitable for the brevity of the poster format. </a:t>
            </a:r>
            <a:endParaRPr lang="en-US" sz="1800" dirty="0" smtClean="0"/>
          </a:p>
          <a:p>
            <a:pPr marL="381000" indent="-381000" algn="l"/>
            <a:endParaRPr lang="en-US" sz="1800" dirty="0"/>
          </a:p>
          <a:p>
            <a:pPr marL="381000" indent="-381000" algn="l"/>
            <a:r>
              <a:rPr lang="en-US" sz="1800" dirty="0" smtClean="0"/>
              <a:t>Respect </a:t>
            </a:r>
            <a:r>
              <a:rPr lang="en-US" sz="1800" dirty="0"/>
              <a:t>your audience–as a general rule, less is more. Use a generous amount of white space to separate elements and avoid data overkill. Refer to Web sites or other sources to provide a more in-depth understanding of the research.</a:t>
            </a:r>
          </a:p>
        </p:txBody>
      </p:sp>
      <p:sp>
        <p:nvSpPr>
          <p:cNvPr id="34" name="Rectangle 21"/>
          <p:cNvSpPr>
            <a:spLocks noChangeArrowheads="1"/>
          </p:cNvSpPr>
          <p:nvPr/>
        </p:nvSpPr>
        <p:spPr bwMode="auto">
          <a:xfrm>
            <a:off x="7644260" y="11969088"/>
            <a:ext cx="5399088" cy="3504681"/>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35" name="Text Box 22"/>
          <p:cNvSpPr txBox="1">
            <a:spLocks noChangeArrowheads="1"/>
          </p:cNvSpPr>
          <p:nvPr/>
        </p:nvSpPr>
        <p:spPr bwMode="auto">
          <a:xfrm>
            <a:off x="7645792" y="11154542"/>
            <a:ext cx="5402094" cy="794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a:t>
            </a:r>
            <a:r>
              <a:rPr lang="en-AU" sz="1400" i="1" dirty="0" smtClean="0"/>
              <a:t>Minion, 16 </a:t>
            </a:r>
            <a:r>
              <a:rPr lang="en-AU" sz="1400" i="1" dirty="0"/>
              <a:t>to 24 size, italic style. </a:t>
            </a:r>
          </a:p>
        </p:txBody>
      </p:sp>
      <p:sp>
        <p:nvSpPr>
          <p:cNvPr id="36" name="Rectangle 31"/>
          <p:cNvSpPr>
            <a:spLocks noChangeArrowheads="1"/>
          </p:cNvSpPr>
          <p:nvPr/>
        </p:nvSpPr>
        <p:spPr bwMode="auto">
          <a:xfrm>
            <a:off x="14049485" y="3044080"/>
            <a:ext cx="6076683" cy="1279187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Results</a:t>
            </a:r>
          </a:p>
          <a:p>
            <a:pPr algn="l"/>
            <a:endParaRPr lang="en-US" sz="2800" dirty="0"/>
          </a:p>
          <a:p>
            <a:pPr algn="l"/>
            <a:r>
              <a:rPr lang="en-US" sz="1800" b="1" dirty="0"/>
              <a:t>Images</a:t>
            </a:r>
            <a:endParaRPr lang="en-US" sz="1800" dirty="0"/>
          </a:p>
          <a:p>
            <a:pPr algn="l"/>
            <a:r>
              <a:rPr lang="en-US" sz="1800" dirty="0"/>
              <a:t>TIFFs are the preferred file format for images appearing in printed posters. Avoid the use of low-resolution </a:t>
            </a:r>
            <a:r>
              <a:rPr lang="en-US" sz="1800" dirty="0" err="1"/>
              <a:t>jpgs</a:t>
            </a:r>
            <a:r>
              <a:rPr lang="en-US" sz="1800" dirty="0"/>
              <a:t>, especially those downloaded from the Internet, as they will reproduce poorly.</a:t>
            </a:r>
          </a:p>
          <a:p>
            <a:pPr algn="l"/>
            <a:r>
              <a:rPr lang="en-US" sz="1800" dirty="0"/>
              <a:t> </a:t>
            </a:r>
          </a:p>
          <a:p>
            <a:pPr algn="l"/>
            <a:r>
              <a:rPr lang="en-US" sz="1800" dirty="0"/>
              <a:t>In order to insert an image, use the menu toolbar at the top of your screen. </a:t>
            </a:r>
          </a:p>
          <a:p>
            <a:pPr algn="l"/>
            <a:endParaRPr lang="en-US" sz="1800" dirty="0"/>
          </a:p>
          <a:p>
            <a:pPr algn="l"/>
            <a:r>
              <a:rPr lang="en-US" sz="1800" dirty="0"/>
              <a:t>Select:</a:t>
            </a:r>
          </a:p>
          <a:p>
            <a:pPr algn="l"/>
            <a:r>
              <a:rPr lang="en-US" sz="1800" dirty="0"/>
              <a:t>1  Insert</a:t>
            </a:r>
          </a:p>
          <a:p>
            <a:pPr algn="l"/>
            <a:r>
              <a:rPr lang="en-US" sz="1800" dirty="0"/>
              <a:t>2  Picture</a:t>
            </a:r>
          </a:p>
          <a:p>
            <a:pPr algn="l"/>
            <a:r>
              <a:rPr lang="en-US" sz="1800" dirty="0"/>
              <a:t>3  From file </a:t>
            </a:r>
          </a:p>
          <a:p>
            <a:pPr algn="l"/>
            <a:r>
              <a:rPr lang="en-US" sz="1800" dirty="0"/>
              <a:t>4  Find and select the correct file on your computer</a:t>
            </a:r>
          </a:p>
          <a:p>
            <a:pPr algn="l"/>
            <a:r>
              <a:rPr lang="en-US" sz="1800" dirty="0"/>
              <a:t>5  Press OK</a:t>
            </a:r>
          </a:p>
          <a:p>
            <a:pPr algn="l"/>
            <a:r>
              <a:rPr lang="en-US" sz="1800" dirty="0"/>
              <a:t> </a:t>
            </a:r>
          </a:p>
          <a:p>
            <a:pPr>
              <a:spcBef>
                <a:spcPct val="50000"/>
              </a:spcBef>
            </a:pPr>
            <a:endParaRPr lang="en-US" sz="4000" b="1" dirty="0">
              <a:solidFill>
                <a:srgbClr val="CC3300"/>
              </a:solidFill>
            </a:endParaRPr>
          </a:p>
        </p:txBody>
      </p:sp>
      <p:sp>
        <p:nvSpPr>
          <p:cNvPr id="37" name="Rectangle 36"/>
          <p:cNvSpPr>
            <a:spLocks noChangeArrowheads="1"/>
          </p:cNvSpPr>
          <p:nvPr/>
        </p:nvSpPr>
        <p:spPr bwMode="auto">
          <a:xfrm>
            <a:off x="14480216" y="10163734"/>
            <a:ext cx="2858336" cy="5333774"/>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38" name="Rectangle 35"/>
          <p:cNvSpPr>
            <a:spLocks noChangeArrowheads="1"/>
          </p:cNvSpPr>
          <p:nvPr/>
        </p:nvSpPr>
        <p:spPr bwMode="auto">
          <a:xfrm>
            <a:off x="20795798" y="7008585"/>
            <a:ext cx="6080281" cy="884304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Acknowledgments</a:t>
            </a:r>
          </a:p>
          <a:p>
            <a:pPr algn="l"/>
            <a:endParaRPr lang="en-US" sz="1800" dirty="0"/>
          </a:p>
          <a:p>
            <a:pPr algn="l"/>
            <a:r>
              <a:rPr lang="en-US" sz="1800" dirty="0"/>
              <a:t>Check to make sure </a:t>
            </a:r>
            <a:r>
              <a:rPr lang="en-US" sz="1800" dirty="0" smtClean="0"/>
              <a:t>you</a:t>
            </a:r>
            <a:r>
              <a:rPr lang="en-US" sz="1800" dirty="0"/>
              <a:t> </a:t>
            </a:r>
            <a:r>
              <a:rPr lang="en-US" sz="1800" dirty="0" smtClean="0"/>
              <a:t>have </a:t>
            </a:r>
            <a:r>
              <a:rPr lang="en-US" sz="1800" dirty="0"/>
              <a:t>acknowledged partner and funding agencies, either with text or </a:t>
            </a:r>
            <a:r>
              <a:rPr lang="en-US" sz="1800" dirty="0" smtClean="0"/>
              <a:t>by showing </a:t>
            </a:r>
            <a:r>
              <a:rPr lang="en-US" sz="1800" dirty="0"/>
              <a:t>their logos</a:t>
            </a:r>
            <a:r>
              <a:rPr lang="en-US" sz="1800" dirty="0" smtClean="0"/>
              <a:t>.</a:t>
            </a:r>
            <a:endParaRPr lang="en-US" sz="1800" dirty="0"/>
          </a:p>
          <a:p>
            <a:pPr algn="l">
              <a:spcBef>
                <a:spcPct val="50000"/>
              </a:spcBef>
            </a:pPr>
            <a:r>
              <a:rPr lang="en-US" sz="1800" b="1" dirty="0"/>
              <a:t>Printing and Laminating</a:t>
            </a:r>
            <a:endParaRPr lang="en-AU" sz="1800" dirty="0"/>
          </a:p>
          <a:p>
            <a:pPr algn="l"/>
            <a:r>
              <a:rPr lang="en-US" sz="1800" dirty="0"/>
              <a:t>UTHSC Printing and Copy Center can print and laminate posters in the dimensions of this template and provide a mailing tube for transportation. Contact the center at (901) 448-5553 for the current pricing for this service.</a:t>
            </a:r>
          </a:p>
          <a:p>
            <a:pPr algn="l"/>
            <a:r>
              <a:rPr lang="en-US" sz="1800" dirty="0"/>
              <a:t> </a:t>
            </a:r>
            <a:endParaRPr lang="en-US" sz="1800" b="1" dirty="0"/>
          </a:p>
          <a:p>
            <a:pPr algn="l"/>
            <a:r>
              <a:rPr lang="en-US" sz="1800" b="1" dirty="0"/>
              <a:t>Resolving Printing Problems</a:t>
            </a:r>
          </a:p>
          <a:p>
            <a:pPr algn="l"/>
            <a:r>
              <a:rPr lang="en-US" sz="18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800" dirty="0"/>
          </a:p>
        </p:txBody>
      </p:sp>
      <p:sp>
        <p:nvSpPr>
          <p:cNvPr id="39" name="Rectangle 34"/>
          <p:cNvSpPr>
            <a:spLocks noChangeArrowheads="1"/>
          </p:cNvSpPr>
          <p:nvPr/>
        </p:nvSpPr>
        <p:spPr bwMode="auto">
          <a:xfrm>
            <a:off x="20764440" y="3044079"/>
            <a:ext cx="6083758" cy="347845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Conclusions</a:t>
            </a:r>
          </a:p>
          <a:p>
            <a:pPr algn="l"/>
            <a:endParaRPr lang="en-US" sz="2800" dirty="0" smtClean="0"/>
          </a:p>
          <a:p>
            <a:pPr algn="l"/>
            <a:r>
              <a:rPr lang="en-US" sz="1800" dirty="0" smtClean="0"/>
              <a:t>The UTHSC Communications and Marketing Department  </a:t>
            </a:r>
            <a:r>
              <a:rPr lang="en-US" sz="1800" dirty="0"/>
              <a:t>created this template with scientific </a:t>
            </a:r>
            <a:r>
              <a:rPr lang="en-US" sz="1800" dirty="0" smtClean="0"/>
              <a:t>research </a:t>
            </a:r>
            <a:r>
              <a:rPr lang="en-US" sz="1800" dirty="0"/>
              <a:t>in </a:t>
            </a:r>
            <a:r>
              <a:rPr lang="en-US" sz="1800" dirty="0" smtClean="0"/>
              <a:t>mind. We </a:t>
            </a:r>
            <a:r>
              <a:rPr lang="en-US" sz="1800" dirty="0"/>
              <a:t>encourage any comments or suggestions so that we can continue to update and improve this template. </a:t>
            </a:r>
            <a:r>
              <a:rPr lang="en-US" sz="1800" dirty="0" smtClean="0"/>
              <a:t>Please email your comments to </a:t>
            </a:r>
            <a:r>
              <a:rPr lang="en-US" sz="1800" dirty="0" err="1" smtClean="0"/>
              <a:t>communications@uthsc.edu</a:t>
            </a:r>
            <a:endParaRPr lang="en-US" sz="1800" dirty="0"/>
          </a:p>
        </p:txBody>
      </p:sp>
      <p:sp>
        <p:nvSpPr>
          <p:cNvPr id="40" name="Rectangle 39"/>
          <p:cNvSpPr>
            <a:spLocks noChangeArrowheads="1"/>
          </p:cNvSpPr>
          <p:nvPr/>
        </p:nvSpPr>
        <p:spPr bwMode="auto">
          <a:xfrm>
            <a:off x="17522374" y="10168889"/>
            <a:ext cx="2282596" cy="2273291"/>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43" name="Text Box 22"/>
          <p:cNvSpPr txBox="1">
            <a:spLocks noChangeArrowheads="1"/>
          </p:cNvSpPr>
          <p:nvPr/>
        </p:nvSpPr>
        <p:spPr bwMode="auto">
          <a:xfrm>
            <a:off x="17526841" y="12458310"/>
            <a:ext cx="2231092" cy="1225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a:t>
            </a:r>
            <a:r>
              <a:rPr lang="en-AU" sz="1400" i="1" dirty="0" smtClean="0"/>
              <a:t>Minion, 16 </a:t>
            </a:r>
            <a:r>
              <a:rPr lang="en-AU" sz="1400" i="1" dirty="0"/>
              <a:t>to 24 size, italic style. </a:t>
            </a:r>
          </a:p>
        </p:txBody>
      </p:sp>
      <p:pic>
        <p:nvPicPr>
          <p:cNvPr id="44" name="Picture 43" descr="UTHSC CAMPUS LOGO STACKED.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257072" y="416825"/>
            <a:ext cx="6851554" cy="2127423"/>
          </a:xfrm>
          <a:prstGeom prst="rect">
            <a:avLst/>
          </a:prstGeom>
        </p:spPr>
      </p:pic>
    </p:spTree>
    <p:extLst>
      <p:ext uri="{BB962C8B-B14F-4D97-AF65-F5344CB8AC3E}">
        <p14:creationId xmlns:p14="http://schemas.microsoft.com/office/powerpoint/2010/main" val="429156189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rgbClr val="005640">
            <a:alpha val="10000"/>
          </a:srgbClr>
        </a:solidFill>
        <a:effectLst/>
      </p:bgPr>
    </p:bg>
    <p:spTree>
      <p:nvGrpSpPr>
        <p:cNvPr id="1" name=""/>
        <p:cNvGrpSpPr/>
        <p:nvPr/>
      </p:nvGrpSpPr>
      <p:grpSpPr>
        <a:xfrm>
          <a:off x="0" y="0"/>
          <a:ext cx="0" cy="0"/>
          <a:chOff x="0" y="0"/>
          <a:chExt cx="0" cy="0"/>
        </a:xfrm>
      </p:grpSpPr>
      <p:sp>
        <p:nvSpPr>
          <p:cNvPr id="5" name="Rectangle 4"/>
          <p:cNvSpPr/>
          <p:nvPr/>
        </p:nvSpPr>
        <p:spPr bwMode="auto">
          <a:xfrm>
            <a:off x="611472" y="0"/>
            <a:ext cx="26261971" cy="2649777"/>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smtClean="0">
              <a:ln>
                <a:noFill/>
              </a:ln>
              <a:solidFill>
                <a:schemeClr val="tx1"/>
              </a:solidFill>
              <a:effectLst/>
              <a:latin typeface="Arial" charset="0"/>
            </a:endParaRPr>
          </a:p>
        </p:txBody>
      </p:sp>
      <p:sp>
        <p:nvSpPr>
          <p:cNvPr id="2057" name="Text Box 9"/>
          <p:cNvSpPr txBox="1">
            <a:spLocks noChangeArrowheads="1"/>
          </p:cNvSpPr>
          <p:nvPr/>
        </p:nvSpPr>
        <p:spPr bwMode="auto">
          <a:xfrm>
            <a:off x="-6240008" y="3174162"/>
            <a:ext cx="6111875" cy="10900341"/>
          </a:xfrm>
          <a:prstGeom prst="rect">
            <a:avLst/>
          </a:prstGeom>
          <a:noFill/>
          <a:ln w="9525">
            <a:noFill/>
            <a:miter lim="800000"/>
            <a:headEnd/>
            <a:tailEnd/>
          </a:ln>
          <a:effectLst/>
        </p:spPr>
        <p:txBody>
          <a:bodyPr lIns="52247" tIns="26123" rIns="52247" bIns="26123">
            <a:spAutoFit/>
          </a:bodyPr>
          <a:lstStyle/>
          <a:p>
            <a:pPr algn="l" defTabSz="2508250" eaLnBrk="0" hangingPunct="0">
              <a:lnSpc>
                <a:spcPct val="95000"/>
              </a:lnSpc>
            </a:pPr>
            <a:r>
              <a:rPr lang="en-US" sz="1400" dirty="0">
                <a:latin typeface="Times New Roman" pitchFamily="18" charset="0"/>
              </a:rPr>
              <a:t>We hope you find this template useful! This one is set up to yield </a:t>
            </a:r>
            <a:r>
              <a:rPr lang="en-US" sz="1400" dirty="0" smtClean="0">
                <a:latin typeface="Times New Roman" pitchFamily="18" charset="0"/>
              </a:rPr>
              <a:t>a 60x36” (5x3’) </a:t>
            </a:r>
            <a:r>
              <a:rPr lang="en-US" sz="1400" dirty="0">
                <a:latin typeface="Times New Roman" pitchFamily="18" charset="0"/>
              </a:rPr>
              <a:t>horizontal poster when we print it at 200%.</a:t>
            </a:r>
          </a:p>
          <a:p>
            <a:pPr algn="l" defTabSz="2508250"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The boxes around the text will automatically fit the text you type, and if you click on the </a:t>
            </a:r>
            <a:r>
              <a:rPr lang="en-US" sz="1400" dirty="0" smtClean="0">
                <a:latin typeface="Times New Roman" pitchFamily="18" charset="0"/>
              </a:rPr>
              <a:t>text box, </a:t>
            </a:r>
            <a:r>
              <a:rPr lang="en-US" sz="1400" dirty="0">
                <a:latin typeface="Times New Roman" pitchFamily="18" charset="0"/>
              </a:rPr>
              <a:t>you can use the little handles that appear to stretch or squeeze the text boxes to whatever size you want. If you need just a little more room for your type, change the line spacing to a multiple of .90 or even .85 in home &gt;paragraph &gt;line spacing. The type in </a:t>
            </a:r>
            <a:r>
              <a:rPr lang="en-US" sz="1400" dirty="0" smtClean="0">
                <a:latin typeface="Times New Roman" pitchFamily="18" charset="0"/>
              </a:rPr>
              <a:t>this </a:t>
            </a:r>
            <a:r>
              <a:rPr lang="en-US" sz="1400" dirty="0">
                <a:latin typeface="Times New Roman" pitchFamily="18" charset="0"/>
              </a:rPr>
              <a:t>poster’s text boxes </a:t>
            </a:r>
            <a:r>
              <a:rPr lang="en-US" sz="1400" dirty="0" smtClean="0">
                <a:latin typeface="Times New Roman" pitchFamily="18" charset="0"/>
              </a:rPr>
              <a:t>should be </a:t>
            </a:r>
            <a:r>
              <a:rPr lang="en-US" sz="1400" dirty="0">
                <a:latin typeface="Times New Roman" pitchFamily="18" charset="0"/>
              </a:rPr>
              <a:t>at least </a:t>
            </a:r>
            <a:r>
              <a:rPr lang="en-US" sz="1400" dirty="0" smtClean="0">
                <a:latin typeface="Times New Roman" pitchFamily="18" charset="0"/>
              </a:rPr>
              <a:t>12 point, and will become 24 point when we print at 200%. </a:t>
            </a:r>
            <a:endParaRPr lang="en-US" sz="1400" dirty="0">
              <a:latin typeface="Times New Roman" pitchFamily="18" charset="0"/>
            </a:endParaRP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How to bring things in from Excel® and Word®</a:t>
            </a:r>
            <a:endParaRPr lang="en-US" sz="1400" dirty="0">
              <a:latin typeface="Times New Roman" pitchFamily="18" charset="0"/>
            </a:endParaRP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Excel</a:t>
            </a:r>
            <a:r>
              <a:rPr lang="en-US" sz="1400" dirty="0">
                <a:latin typeface="Times New Roman" pitchFamily="18" charset="0"/>
              </a:rPr>
              <a:t>- select the chart, then copy (</a:t>
            </a:r>
            <a:r>
              <a:rPr lang="en-US" sz="1400" dirty="0" err="1">
                <a:latin typeface="Times New Roman" pitchFamily="18" charset="0"/>
              </a:rPr>
              <a:t>ctl+C</a:t>
            </a:r>
            <a:r>
              <a:rPr lang="en-US" sz="1400" dirty="0">
                <a:latin typeface="Times New Roman" pitchFamily="18" charset="0"/>
              </a:rPr>
              <a:t>), and paste (</a:t>
            </a:r>
            <a:r>
              <a:rPr lang="en-US" sz="1400" dirty="0" err="1">
                <a:latin typeface="Times New Roman" pitchFamily="18" charset="0"/>
              </a:rPr>
              <a:t>ctl+V</a:t>
            </a:r>
            <a:r>
              <a:rPr lang="en-US" sz="1400" dirty="0">
                <a:latin typeface="Times New Roman" pitchFamily="18" charset="0"/>
              </a:rPr>
              <a:t>) into PowerPoint®. The chart can then be stretched to fit or edited as required. </a:t>
            </a:r>
            <a:r>
              <a:rPr lang="en-US" sz="1400" b="1" i="1" u="sng" dirty="0">
                <a:latin typeface="Times New Roman" pitchFamily="18" charset="0"/>
              </a:rPr>
              <a:t>Watch out</a:t>
            </a:r>
            <a:r>
              <a:rPr lang="en-US" sz="14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Word</a:t>
            </a:r>
            <a:r>
              <a:rPr lang="en-US" sz="14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Tables</a:t>
            </a:r>
            <a:r>
              <a:rPr lang="en-US" sz="1400" dirty="0">
                <a:latin typeface="Times New Roman" pitchFamily="18" charset="0"/>
              </a:rPr>
              <a:t> that come in funny can often be fixed by doing paste &gt;special &gt;enhanced metafile.</a:t>
            </a:r>
          </a:p>
          <a:p>
            <a:pPr algn="l" defTabSz="4389438" eaLnBrk="0" hangingPunct="0">
              <a:lnSpc>
                <a:spcPct val="95000"/>
              </a:lnSpc>
            </a:pPr>
            <a:endParaRPr lang="en-US" sz="1400" b="1" dirty="0">
              <a:latin typeface="Times New Roman" pitchFamily="18" charset="0"/>
            </a:endParaRPr>
          </a:p>
          <a:p>
            <a:pPr algn="l" defTabSz="4389438" eaLnBrk="0" hangingPunct="0">
              <a:lnSpc>
                <a:spcPct val="95000"/>
              </a:lnSpc>
            </a:pPr>
            <a:r>
              <a:rPr lang="en-US" sz="1400" b="1" dirty="0">
                <a:latin typeface="Times New Roman" pitchFamily="18" charset="0"/>
              </a:rPr>
              <a:t>Photos</a:t>
            </a:r>
            <a:endParaRPr lang="en-US" sz="1400" dirty="0">
              <a:latin typeface="Times New Roman" pitchFamily="18" charset="0"/>
            </a:endParaRP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dirty="0">
                <a:latin typeface="Times New Roman" pitchFamily="18" charset="0"/>
              </a:rPr>
              <a:t>We need images to be 72 to 100 dpi in their </a:t>
            </a:r>
            <a:r>
              <a:rPr lang="en-US" sz="1400" u="sng" dirty="0">
                <a:latin typeface="Times New Roman" pitchFamily="18" charset="0"/>
              </a:rPr>
              <a:t>final size</a:t>
            </a:r>
            <a:r>
              <a:rPr lang="en-US" sz="14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5000"/>
              </a:lnSpc>
            </a:pPr>
            <a:endParaRPr lang="en-US" sz="1400" b="1" dirty="0">
              <a:latin typeface="Times New Roman" pitchFamily="18" charset="0"/>
            </a:endParaRPr>
          </a:p>
          <a:p>
            <a:pPr algn="l" defTabSz="4389438" eaLnBrk="0" hangingPunct="0">
              <a:lnSpc>
                <a:spcPct val="95000"/>
              </a:lnSpc>
            </a:pPr>
            <a:r>
              <a:rPr lang="en-US" sz="1400" b="1" dirty="0">
                <a:latin typeface="Times New Roman" pitchFamily="18" charset="0"/>
              </a:rPr>
              <a:t>Preview: </a:t>
            </a:r>
            <a:r>
              <a:rPr lang="en-US" sz="1400" dirty="0">
                <a:latin typeface="Times New Roman" pitchFamily="18" charset="0"/>
              </a:rPr>
              <a:t>To see your in poster in actual size, go to </a:t>
            </a:r>
            <a:r>
              <a:rPr lang="en-US" sz="1400" dirty="0" smtClean="0">
                <a:latin typeface="Times New Roman" pitchFamily="18" charset="0"/>
              </a:rPr>
              <a:t>view-zoom-200</a:t>
            </a:r>
            <a:r>
              <a:rPr lang="en-US" sz="1400" dirty="0">
                <a:latin typeface="Times New Roman" pitchFamily="18" charset="0"/>
              </a:rPr>
              <a:t>%. It’s important to walk through your poster viewing it at </a:t>
            </a:r>
            <a:r>
              <a:rPr lang="en-US" sz="1400" dirty="0" smtClean="0">
                <a:latin typeface="Times New Roman" pitchFamily="18" charset="0"/>
              </a:rPr>
              <a:t>full size to </a:t>
            </a:r>
            <a:r>
              <a:rPr lang="en-US" sz="1400" dirty="0">
                <a:latin typeface="Times New Roman" pitchFamily="18" charset="0"/>
              </a:rPr>
              <a:t>be sure it’s going to look OK.</a:t>
            </a:r>
          </a:p>
          <a:p>
            <a:pPr algn="l" defTabSz="4389438" eaLnBrk="0" hangingPunct="0">
              <a:lnSpc>
                <a:spcPct val="95000"/>
              </a:lnSpc>
            </a:pPr>
            <a:endParaRPr lang="en-US" sz="1400" dirty="0">
              <a:latin typeface="Times New Roman" pitchFamily="18" charset="0"/>
            </a:endParaRPr>
          </a:p>
          <a:p>
            <a:pPr algn="l" defTabSz="4389438" eaLnBrk="0" hangingPunct="0">
              <a:lnSpc>
                <a:spcPct val="95000"/>
              </a:lnSpc>
            </a:pPr>
            <a:r>
              <a:rPr lang="en-US" sz="1400" b="1" dirty="0">
                <a:latin typeface="Times New Roman" pitchFamily="18" charset="0"/>
              </a:rPr>
              <a:t>Feedback:</a:t>
            </a:r>
            <a:r>
              <a:rPr lang="en-US" sz="1400" dirty="0">
                <a:latin typeface="Times New Roman" pitchFamily="18" charset="0"/>
              </a:rPr>
              <a:t> If you have comments about how this template worked for you, email to sales@megaprint.com. We listen! Call us at 800-590-7850 if we can help in any way.</a:t>
            </a:r>
            <a:endParaRPr lang="en-US" sz="1400" b="1" dirty="0">
              <a:latin typeface="Times New Roman" pitchFamily="18" charset="0"/>
            </a:endParaRPr>
          </a:p>
        </p:txBody>
      </p:sp>
      <p:sp>
        <p:nvSpPr>
          <p:cNvPr id="29" name="Rectangle 29"/>
          <p:cNvSpPr>
            <a:spLocks noChangeArrowheads="1"/>
          </p:cNvSpPr>
          <p:nvPr/>
        </p:nvSpPr>
        <p:spPr bwMode="auto">
          <a:xfrm>
            <a:off x="615739" y="3044080"/>
            <a:ext cx="6077685" cy="721647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Introduction</a:t>
            </a:r>
          </a:p>
          <a:p>
            <a:pPr algn="l"/>
            <a:r>
              <a:rPr lang="en-US" sz="1800" b="1" dirty="0"/>
              <a:t> </a:t>
            </a:r>
            <a:endParaRPr lang="en-US" sz="1800" dirty="0"/>
          </a:p>
          <a:p>
            <a:pPr algn="l"/>
            <a:r>
              <a:rPr lang="en-US" sz="1800" dirty="0"/>
              <a:t>This editable template is in the most common poster size </a:t>
            </a:r>
            <a:r>
              <a:rPr lang="en-US" sz="1800" dirty="0" smtClean="0"/>
              <a:t>(60” x 36</a:t>
            </a:r>
            <a:r>
              <a:rPr lang="ja-JP" altLang="en-US" sz="1800" dirty="0" smtClean="0"/>
              <a:t>”</a:t>
            </a:r>
            <a:r>
              <a:rPr lang="en-US" altLang="ja-JP" sz="1800" dirty="0" smtClean="0"/>
              <a:t> or a 5:3 ratio</a:t>
            </a:r>
            <a:r>
              <a:rPr lang="en-US" sz="1800" dirty="0" smtClean="0"/>
              <a:t>) </a:t>
            </a:r>
            <a:r>
              <a:rPr lang="en-US" sz="1800" dirty="0"/>
              <a:t>and orientation (horizontal); check with the conference organizers for specific conference requirements regarding exact poster dimensions. </a:t>
            </a:r>
          </a:p>
          <a:p>
            <a:pPr algn="l"/>
            <a:r>
              <a:rPr lang="en-US" sz="1800" dirty="0"/>
              <a:t> </a:t>
            </a:r>
          </a:p>
          <a:p>
            <a:pPr algn="l"/>
            <a:r>
              <a:rPr lang="en-US" sz="1800" b="1" dirty="0"/>
              <a:t>Writing </a:t>
            </a:r>
            <a:r>
              <a:rPr lang="en-US" sz="1800" b="1" dirty="0" smtClean="0"/>
              <a:t>Style</a:t>
            </a:r>
            <a:endParaRPr lang="en-US" sz="1800" dirty="0" smtClean="0"/>
          </a:p>
          <a:p>
            <a:pPr algn="l"/>
            <a:r>
              <a:rPr lang="en-US" sz="1800" dirty="0" smtClean="0"/>
              <a:t>The writing style for scientific posters should match the guidelines for your particular research discipline. Check the UTHSC Editorial Style Guide located in the resources section of the website </a:t>
            </a:r>
            <a:r>
              <a:rPr lang="en-US" sz="1800" dirty="0" err="1" smtClean="0"/>
              <a:t>brand.uthsc.edu</a:t>
            </a:r>
            <a:r>
              <a:rPr lang="en-US" sz="1800" dirty="0" smtClean="0"/>
              <a:t> for general guidance with academic titles, names of campus buildings, the correct way to refer to the campus, etc.</a:t>
            </a:r>
          </a:p>
          <a:p>
            <a:pPr algn="l"/>
            <a:r>
              <a:rPr lang="en-US" sz="1800" dirty="0" smtClean="0"/>
              <a:t> </a:t>
            </a:r>
          </a:p>
          <a:p>
            <a:pPr algn="l"/>
            <a:r>
              <a:rPr lang="en-US" sz="1800" b="1" dirty="0" smtClean="0"/>
              <a:t>Campus Guidelines</a:t>
            </a:r>
            <a:endParaRPr lang="en-US" sz="1800" dirty="0" smtClean="0"/>
          </a:p>
          <a:p>
            <a:pPr algn="l"/>
            <a:r>
              <a:rPr lang="en-US" sz="1800" dirty="0" smtClean="0"/>
              <a:t>Authors should be aware of and follow the guidelines of the Institutional Review Board and copyrighted information.</a:t>
            </a:r>
          </a:p>
          <a:p>
            <a:pPr algn="l"/>
            <a:endParaRPr lang="en-US" sz="2800" dirty="0"/>
          </a:p>
          <a:p>
            <a:pPr algn="l"/>
            <a:endParaRPr lang="en-US" sz="2800" dirty="0" smtClean="0"/>
          </a:p>
          <a:p>
            <a:pPr algn="l"/>
            <a:endParaRPr lang="en-US" sz="2800" dirty="0"/>
          </a:p>
          <a:p>
            <a:pPr algn="l"/>
            <a:endParaRPr lang="en-US" sz="2800" dirty="0" smtClean="0"/>
          </a:p>
          <a:p>
            <a:pPr algn="l"/>
            <a:endParaRPr lang="en-US" sz="2800" dirty="0" smtClean="0"/>
          </a:p>
          <a:p>
            <a:pPr algn="l"/>
            <a:endParaRPr lang="en-US" sz="2800" dirty="0"/>
          </a:p>
        </p:txBody>
      </p:sp>
      <p:sp>
        <p:nvSpPr>
          <p:cNvPr id="30" name="Rectangle 5"/>
          <p:cNvSpPr>
            <a:spLocks noChangeArrowheads="1"/>
          </p:cNvSpPr>
          <p:nvPr/>
        </p:nvSpPr>
        <p:spPr bwMode="auto">
          <a:xfrm>
            <a:off x="643531" y="1472865"/>
            <a:ext cx="26283919" cy="1077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243" tIns="45614" rIns="91243" bIns="45614">
            <a:spAutoFit/>
          </a:bodyPr>
          <a:lstStyle/>
          <a:p>
            <a:pPr>
              <a:spcBef>
                <a:spcPct val="50000"/>
              </a:spcBef>
            </a:pPr>
            <a:r>
              <a:rPr lang="en-US" sz="3600" b="1" dirty="0"/>
              <a:t>Presenter name, Associates and Collaborators</a:t>
            </a:r>
            <a:r>
              <a:rPr lang="en-US" sz="4800" b="1" dirty="0"/>
              <a:t/>
            </a:r>
            <a:br>
              <a:rPr lang="en-US" sz="4800" b="1" dirty="0"/>
            </a:br>
            <a:r>
              <a:rPr lang="en-US" sz="2400" b="1" dirty="0">
                <a:solidFill>
                  <a:srgbClr val="000000"/>
                </a:solidFill>
              </a:rPr>
              <a:t>Department of XXXXXXXXXXXXXXXX, College of XXXXXXXXXXXXXXXXXX, </a:t>
            </a:r>
            <a:r>
              <a:rPr lang="en-US" sz="2400" b="1" dirty="0" smtClean="0">
                <a:solidFill>
                  <a:srgbClr val="000000"/>
                </a:solidFill>
              </a:rPr>
              <a:t>The University of Tennessee Health Science C</a:t>
            </a:r>
            <a:r>
              <a:rPr lang="en-US" sz="2800" b="1" dirty="0" smtClean="0">
                <a:solidFill>
                  <a:srgbClr val="000000"/>
                </a:solidFill>
              </a:rPr>
              <a:t>enter</a:t>
            </a:r>
            <a:endParaRPr lang="en-US" sz="2800" b="1" dirty="0">
              <a:solidFill>
                <a:srgbClr val="000000"/>
              </a:solidFill>
            </a:endParaRPr>
          </a:p>
        </p:txBody>
      </p:sp>
      <p:sp>
        <p:nvSpPr>
          <p:cNvPr id="31" name="TextBox 93"/>
          <p:cNvSpPr txBox="1">
            <a:spLocks noChangeArrowheads="1"/>
          </p:cNvSpPr>
          <p:nvPr/>
        </p:nvSpPr>
        <p:spPr bwMode="auto">
          <a:xfrm>
            <a:off x="588995" y="470949"/>
            <a:ext cx="26283920"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US" sz="6600" dirty="0">
                <a:latin typeface="Minion Pro SmBd"/>
                <a:cs typeface="Minion Pro SmBd"/>
              </a:rPr>
              <a:t>Template for a </a:t>
            </a:r>
            <a:r>
              <a:rPr lang="en-US" sz="6600" dirty="0" smtClean="0">
                <a:latin typeface="Minion Pro SmBd"/>
                <a:cs typeface="Minion Pro SmBd"/>
              </a:rPr>
              <a:t>60”x 36” poster – Title </a:t>
            </a:r>
            <a:r>
              <a:rPr lang="en-US" sz="6600" dirty="0" smtClean="0">
                <a:solidFill>
                  <a:srgbClr val="000000"/>
                </a:solidFill>
                <a:latin typeface="Minion Pro SmBd"/>
                <a:cs typeface="Minion Pro SmBd"/>
              </a:rPr>
              <a:t>goes here</a:t>
            </a:r>
            <a:endParaRPr lang="en-US" sz="6600" dirty="0">
              <a:solidFill>
                <a:srgbClr val="000000"/>
              </a:solidFill>
              <a:latin typeface="Minion Pro SmBd"/>
              <a:cs typeface="Minion Pro SmBd"/>
            </a:endParaRPr>
          </a:p>
        </p:txBody>
      </p:sp>
      <p:sp>
        <p:nvSpPr>
          <p:cNvPr id="32" name="Rectangle 33"/>
          <p:cNvSpPr>
            <a:spLocks noChangeArrowheads="1"/>
          </p:cNvSpPr>
          <p:nvPr/>
        </p:nvSpPr>
        <p:spPr bwMode="auto">
          <a:xfrm>
            <a:off x="647097" y="10787263"/>
            <a:ext cx="6085182" cy="5060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r>
              <a:rPr lang="en-US" sz="2800" b="1" dirty="0" smtClean="0">
                <a:solidFill>
                  <a:srgbClr val="185820"/>
                </a:solidFill>
              </a:rPr>
              <a:t>How </a:t>
            </a:r>
            <a:r>
              <a:rPr lang="en-US" sz="2800" b="1" dirty="0">
                <a:solidFill>
                  <a:srgbClr val="185820"/>
                </a:solidFill>
              </a:rPr>
              <a:t>to use this template</a:t>
            </a:r>
            <a:endParaRPr lang="en-US" sz="2800" dirty="0">
              <a:solidFill>
                <a:srgbClr val="185820"/>
              </a:solidFill>
            </a:endParaRPr>
          </a:p>
          <a:p>
            <a:pPr algn="l"/>
            <a:endParaRPr lang="en-US" sz="1800" dirty="0" smtClean="0"/>
          </a:p>
          <a:p>
            <a:pPr algn="l"/>
            <a:r>
              <a:rPr lang="en-US" sz="1800" dirty="0" smtClean="0"/>
              <a:t>Highlight </a:t>
            </a:r>
            <a:r>
              <a:rPr lang="en-US" sz="1800" dirty="0"/>
              <a:t>this text and replace it with new text from a Microsoft Word document or other text-editing program. The text size for body copy and headings and the typeface has been set for you. If you choose to change typefaces, use common ones such as </a:t>
            </a:r>
            <a:r>
              <a:rPr lang="en-US" sz="1800" dirty="0" smtClean="0"/>
              <a:t>Minion </a:t>
            </a:r>
            <a:r>
              <a:rPr lang="en-US" sz="1800" dirty="0"/>
              <a:t>or Helvetica and keep the body text between </a:t>
            </a:r>
            <a:r>
              <a:rPr lang="en-US" sz="1800" dirty="0" smtClean="0"/>
              <a:t>24 and </a:t>
            </a:r>
            <a:r>
              <a:rPr lang="en-US" sz="1800" dirty="0"/>
              <a:t>32 points.</a:t>
            </a:r>
          </a:p>
          <a:p>
            <a:pPr algn="l"/>
            <a:endParaRPr lang="en-US" sz="1800" dirty="0"/>
          </a:p>
          <a:p>
            <a:pPr algn="l"/>
            <a:r>
              <a:rPr lang="en-US" sz="1800" dirty="0"/>
              <a:t>The text boxes and photo boxes may be resized, eliminated, or added as necessary. The references to the department, college and university, including the </a:t>
            </a:r>
            <a:r>
              <a:rPr lang="en-US" sz="1800" dirty="0" smtClean="0"/>
              <a:t>UTHSC logo</a:t>
            </a:r>
            <a:r>
              <a:rPr lang="en-US" sz="1800" dirty="0"/>
              <a:t>, </a:t>
            </a:r>
            <a:r>
              <a:rPr lang="en-US" sz="1800" dirty="0" smtClean="0"/>
              <a:t>must </a:t>
            </a:r>
            <a:r>
              <a:rPr lang="en-US" sz="1800" dirty="0"/>
              <a:t>remain.</a:t>
            </a:r>
          </a:p>
          <a:p>
            <a:r>
              <a:rPr lang="en-US" sz="2800" dirty="0"/>
              <a:t> </a:t>
            </a:r>
          </a:p>
        </p:txBody>
      </p:sp>
      <p:sp>
        <p:nvSpPr>
          <p:cNvPr id="33" name="Rectangle 32"/>
          <p:cNvSpPr>
            <a:spLocks noChangeArrowheads="1"/>
          </p:cNvSpPr>
          <p:nvPr/>
        </p:nvSpPr>
        <p:spPr bwMode="auto">
          <a:xfrm>
            <a:off x="7331696" y="3044080"/>
            <a:ext cx="6079517" cy="12807552"/>
          </a:xfrm>
          <a:prstGeom prst="rect">
            <a:avLst/>
          </a:prstGeom>
          <a:solidFill>
            <a:schemeClr val="bg1"/>
          </a:solidFill>
          <a:ln w="9525">
            <a:noFill/>
            <a:miter lim="800000"/>
            <a:headEnd/>
            <a:tailEnd/>
          </a:ln>
        </p:spPr>
        <p:txBody>
          <a:bodyPr lIns="360000" tIns="360000" rIns="360000" bIns="360000"/>
          <a:lstStyle/>
          <a:p>
            <a:pPr marL="381000" indent="-381000" algn="l">
              <a:spcBef>
                <a:spcPct val="50000"/>
              </a:spcBef>
            </a:pPr>
            <a:r>
              <a:rPr lang="en-GB" sz="2800" b="1" dirty="0">
                <a:solidFill>
                  <a:srgbClr val="005640"/>
                </a:solidFill>
              </a:rPr>
              <a:t>Method</a:t>
            </a:r>
          </a:p>
          <a:p>
            <a:pPr marL="381000" indent="-381000" algn="l"/>
            <a:endParaRPr lang="en-US" sz="2800" b="1" dirty="0" smtClean="0"/>
          </a:p>
          <a:p>
            <a:pPr marL="381000" indent="-381000" algn="l"/>
            <a:r>
              <a:rPr lang="en-US" sz="1800" b="1" dirty="0" smtClean="0"/>
              <a:t>Text</a:t>
            </a:r>
            <a:endParaRPr lang="en-US" sz="1800" dirty="0"/>
          </a:p>
          <a:p>
            <a:pPr marL="381000" indent="-381000" algn="l"/>
            <a:r>
              <a:rPr lang="en-US" sz="1800" dirty="0"/>
              <a:t>Be sure to spell check all text and have trusted colleagues proofread the </a:t>
            </a:r>
            <a:r>
              <a:rPr lang="en-US" sz="1800" dirty="0" smtClean="0"/>
              <a:t>poster.</a:t>
            </a:r>
          </a:p>
          <a:p>
            <a:pPr marL="381000" indent="-381000" algn="l"/>
            <a:endParaRPr lang="en-US" sz="1800" dirty="0"/>
          </a:p>
          <a:p>
            <a:pPr marL="381000" indent="-381000" algn="l"/>
            <a:r>
              <a:rPr lang="en-US" sz="1800" dirty="0" smtClean="0"/>
              <a:t> Tips:</a:t>
            </a:r>
          </a:p>
          <a:p>
            <a:pPr marL="381000" indent="-381000" algn="l"/>
            <a:r>
              <a:rPr lang="en-US" sz="1800" dirty="0" smtClean="0"/>
              <a:t>• Use the active tense</a:t>
            </a:r>
          </a:p>
          <a:p>
            <a:pPr marL="381000" indent="-381000" algn="l"/>
            <a:r>
              <a:rPr lang="en-US" sz="1800" dirty="0" smtClean="0"/>
              <a:t>• </a:t>
            </a:r>
            <a:r>
              <a:rPr lang="en-US" sz="1800" dirty="0"/>
              <a:t>Simplify text by using bullet points</a:t>
            </a:r>
          </a:p>
          <a:p>
            <a:pPr marL="381000" indent="-381000" algn="l"/>
            <a:r>
              <a:rPr lang="en-US" sz="1800" dirty="0"/>
              <a:t>• Use colored graphs and charts</a:t>
            </a:r>
          </a:p>
          <a:p>
            <a:pPr marL="381000" indent="-381000" algn="l"/>
            <a:r>
              <a:rPr lang="en-US" sz="1800" dirty="0"/>
              <a:t>• Use bold to provide emphasis; avoid capitals </a:t>
            </a:r>
            <a:br>
              <a:rPr lang="en-US" sz="1800" dirty="0"/>
            </a:br>
            <a:r>
              <a:rPr lang="en-US" sz="1800" dirty="0"/>
              <a:t>  and underlining</a:t>
            </a:r>
          </a:p>
          <a:p>
            <a:pPr marL="381000" indent="-381000" algn="l"/>
            <a:r>
              <a:rPr lang="en-US" sz="1800" dirty="0"/>
              <a:t>• Avoid long numerical tables</a:t>
            </a:r>
          </a:p>
          <a:p>
            <a:pPr marL="381000" indent="-381000" algn="l"/>
            <a:r>
              <a:rPr lang="en-US" sz="1800" dirty="0"/>
              <a:t> </a:t>
            </a:r>
          </a:p>
          <a:p>
            <a:pPr marL="381000" indent="-381000" algn="l"/>
            <a:r>
              <a:rPr lang="en-US" sz="1800" dirty="0"/>
              <a:t>Authors </a:t>
            </a:r>
            <a:r>
              <a:rPr lang="en-US" sz="1800" dirty="0" smtClean="0"/>
              <a:t>may need </a:t>
            </a:r>
            <a:r>
              <a:rPr lang="en-US" sz="1800" dirty="0"/>
              <a:t>re-write their paper so that it is suitable for the brevity of the poster format. </a:t>
            </a:r>
            <a:endParaRPr lang="en-US" sz="1800" dirty="0" smtClean="0"/>
          </a:p>
          <a:p>
            <a:pPr marL="381000" indent="-381000" algn="l"/>
            <a:endParaRPr lang="en-US" sz="1800" dirty="0"/>
          </a:p>
          <a:p>
            <a:pPr marL="381000" indent="-381000" algn="l"/>
            <a:r>
              <a:rPr lang="en-US" sz="1800" dirty="0" smtClean="0"/>
              <a:t>Respect </a:t>
            </a:r>
            <a:r>
              <a:rPr lang="en-US" sz="1800" dirty="0"/>
              <a:t>your audience–as a general rule, less is more. Use a generous amount of white space to separate elements and avoid data overkill. Refer to Web sites or other sources to provide a more in-depth understanding of the research.</a:t>
            </a:r>
          </a:p>
        </p:txBody>
      </p:sp>
      <p:sp>
        <p:nvSpPr>
          <p:cNvPr id="34" name="Rectangle 21"/>
          <p:cNvSpPr>
            <a:spLocks noChangeArrowheads="1"/>
          </p:cNvSpPr>
          <p:nvPr/>
        </p:nvSpPr>
        <p:spPr bwMode="auto">
          <a:xfrm>
            <a:off x="7644260" y="11969088"/>
            <a:ext cx="5399088" cy="3504681"/>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35" name="Text Box 22"/>
          <p:cNvSpPr txBox="1">
            <a:spLocks noChangeArrowheads="1"/>
          </p:cNvSpPr>
          <p:nvPr/>
        </p:nvSpPr>
        <p:spPr bwMode="auto">
          <a:xfrm>
            <a:off x="7645792" y="11154542"/>
            <a:ext cx="5402094" cy="794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a:t>
            </a:r>
            <a:r>
              <a:rPr lang="en-AU" sz="1400" i="1" dirty="0" smtClean="0"/>
              <a:t>Minion, 16 </a:t>
            </a:r>
            <a:r>
              <a:rPr lang="en-AU" sz="1400" i="1" dirty="0"/>
              <a:t>to 24 size, italic style. </a:t>
            </a:r>
          </a:p>
        </p:txBody>
      </p:sp>
      <p:sp>
        <p:nvSpPr>
          <p:cNvPr id="36" name="Rectangle 31"/>
          <p:cNvSpPr>
            <a:spLocks noChangeArrowheads="1"/>
          </p:cNvSpPr>
          <p:nvPr/>
        </p:nvSpPr>
        <p:spPr bwMode="auto">
          <a:xfrm>
            <a:off x="14049485" y="3044080"/>
            <a:ext cx="6076683" cy="1279187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Results</a:t>
            </a:r>
          </a:p>
          <a:p>
            <a:pPr algn="l"/>
            <a:endParaRPr lang="en-US" sz="2800" dirty="0"/>
          </a:p>
          <a:p>
            <a:pPr algn="l"/>
            <a:r>
              <a:rPr lang="en-US" sz="1800" b="1" dirty="0"/>
              <a:t>Images</a:t>
            </a:r>
            <a:endParaRPr lang="en-US" sz="1800" dirty="0"/>
          </a:p>
          <a:p>
            <a:pPr algn="l"/>
            <a:r>
              <a:rPr lang="en-US" sz="1800" dirty="0"/>
              <a:t>TIFFs are the preferred file format for images appearing in printed posters. Avoid the use of low-resolution </a:t>
            </a:r>
            <a:r>
              <a:rPr lang="en-US" sz="1800" dirty="0" err="1"/>
              <a:t>jpgs</a:t>
            </a:r>
            <a:r>
              <a:rPr lang="en-US" sz="1800" dirty="0"/>
              <a:t>, especially those downloaded from the Internet, as they will reproduce poorly.</a:t>
            </a:r>
          </a:p>
          <a:p>
            <a:pPr algn="l"/>
            <a:r>
              <a:rPr lang="en-US" sz="1800" dirty="0"/>
              <a:t> </a:t>
            </a:r>
          </a:p>
          <a:p>
            <a:pPr algn="l"/>
            <a:r>
              <a:rPr lang="en-US" sz="1800" dirty="0"/>
              <a:t>In order to insert an image, use the menu toolbar at the top of your screen. </a:t>
            </a:r>
          </a:p>
          <a:p>
            <a:pPr algn="l"/>
            <a:endParaRPr lang="en-US" sz="1800" dirty="0"/>
          </a:p>
          <a:p>
            <a:pPr algn="l"/>
            <a:r>
              <a:rPr lang="en-US" sz="1800" dirty="0"/>
              <a:t>Select:</a:t>
            </a:r>
          </a:p>
          <a:p>
            <a:pPr algn="l"/>
            <a:r>
              <a:rPr lang="en-US" sz="1800" dirty="0"/>
              <a:t>1  Insert</a:t>
            </a:r>
          </a:p>
          <a:p>
            <a:pPr algn="l"/>
            <a:r>
              <a:rPr lang="en-US" sz="1800" dirty="0"/>
              <a:t>2  Picture</a:t>
            </a:r>
          </a:p>
          <a:p>
            <a:pPr algn="l"/>
            <a:r>
              <a:rPr lang="en-US" sz="1800" dirty="0"/>
              <a:t>3  From file </a:t>
            </a:r>
          </a:p>
          <a:p>
            <a:pPr algn="l"/>
            <a:r>
              <a:rPr lang="en-US" sz="1800" dirty="0"/>
              <a:t>4  Find and select the correct file on your computer</a:t>
            </a:r>
          </a:p>
          <a:p>
            <a:pPr algn="l"/>
            <a:r>
              <a:rPr lang="en-US" sz="1800" dirty="0"/>
              <a:t>5  Press OK</a:t>
            </a:r>
          </a:p>
          <a:p>
            <a:pPr algn="l"/>
            <a:r>
              <a:rPr lang="en-US" sz="1800" dirty="0"/>
              <a:t> </a:t>
            </a:r>
          </a:p>
          <a:p>
            <a:pPr>
              <a:spcBef>
                <a:spcPct val="50000"/>
              </a:spcBef>
            </a:pPr>
            <a:endParaRPr lang="en-US" sz="4000" b="1" dirty="0">
              <a:solidFill>
                <a:srgbClr val="CC3300"/>
              </a:solidFill>
            </a:endParaRPr>
          </a:p>
        </p:txBody>
      </p:sp>
      <p:sp>
        <p:nvSpPr>
          <p:cNvPr id="37" name="Rectangle 36"/>
          <p:cNvSpPr>
            <a:spLocks noChangeArrowheads="1"/>
          </p:cNvSpPr>
          <p:nvPr/>
        </p:nvSpPr>
        <p:spPr bwMode="auto">
          <a:xfrm>
            <a:off x="14480216" y="10163734"/>
            <a:ext cx="2858336" cy="5333774"/>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38" name="Rectangle 35"/>
          <p:cNvSpPr>
            <a:spLocks noChangeArrowheads="1"/>
          </p:cNvSpPr>
          <p:nvPr/>
        </p:nvSpPr>
        <p:spPr bwMode="auto">
          <a:xfrm>
            <a:off x="20795798" y="7008585"/>
            <a:ext cx="6080281" cy="656956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Acknowledgments</a:t>
            </a:r>
          </a:p>
          <a:p>
            <a:pPr algn="l"/>
            <a:endParaRPr lang="en-US" sz="1800" dirty="0"/>
          </a:p>
          <a:p>
            <a:pPr algn="l"/>
            <a:r>
              <a:rPr lang="en-US" sz="1800" dirty="0"/>
              <a:t>Check to make sure </a:t>
            </a:r>
            <a:r>
              <a:rPr lang="en-US" sz="1800" dirty="0" smtClean="0"/>
              <a:t>you</a:t>
            </a:r>
            <a:r>
              <a:rPr lang="en-US" sz="1800" dirty="0"/>
              <a:t> </a:t>
            </a:r>
            <a:r>
              <a:rPr lang="en-US" sz="1800" dirty="0" smtClean="0"/>
              <a:t>have </a:t>
            </a:r>
            <a:r>
              <a:rPr lang="en-US" sz="1800" dirty="0"/>
              <a:t>acknowledged partner and funding agencies, either with text or </a:t>
            </a:r>
            <a:r>
              <a:rPr lang="en-US" sz="1800" dirty="0" smtClean="0"/>
              <a:t>by showing </a:t>
            </a:r>
            <a:r>
              <a:rPr lang="en-US" sz="1800" dirty="0"/>
              <a:t>their logos</a:t>
            </a:r>
            <a:r>
              <a:rPr lang="en-US" sz="1800" dirty="0" smtClean="0"/>
              <a:t>.</a:t>
            </a:r>
            <a:endParaRPr lang="en-US" sz="1800" dirty="0"/>
          </a:p>
          <a:p>
            <a:pPr algn="l">
              <a:spcBef>
                <a:spcPct val="50000"/>
              </a:spcBef>
            </a:pPr>
            <a:r>
              <a:rPr lang="en-US" sz="1800" b="1" dirty="0"/>
              <a:t>Printing and Laminating</a:t>
            </a:r>
            <a:endParaRPr lang="en-AU" sz="1800" dirty="0"/>
          </a:p>
          <a:p>
            <a:pPr algn="l"/>
            <a:r>
              <a:rPr lang="en-US" sz="1800" dirty="0"/>
              <a:t>UTHSC Printing and Copy Center can print and laminate posters in the dimensions of this template and provide a mailing tube for transportation. Contact the center at (901) 448-5553 for the current pricing for this service.</a:t>
            </a:r>
          </a:p>
          <a:p>
            <a:pPr algn="l"/>
            <a:r>
              <a:rPr lang="en-US" sz="1800" dirty="0"/>
              <a:t> </a:t>
            </a:r>
            <a:endParaRPr lang="en-US" sz="1800" b="1" dirty="0"/>
          </a:p>
          <a:p>
            <a:pPr algn="l"/>
            <a:r>
              <a:rPr lang="en-US" sz="1800" b="1" dirty="0"/>
              <a:t>Resolving Printing Problems</a:t>
            </a:r>
          </a:p>
          <a:p>
            <a:pPr algn="l"/>
            <a:r>
              <a:rPr lang="en-US" sz="18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800" dirty="0"/>
          </a:p>
        </p:txBody>
      </p:sp>
      <p:sp>
        <p:nvSpPr>
          <p:cNvPr id="39" name="Rectangle 34"/>
          <p:cNvSpPr>
            <a:spLocks noChangeArrowheads="1"/>
          </p:cNvSpPr>
          <p:nvPr/>
        </p:nvSpPr>
        <p:spPr bwMode="auto">
          <a:xfrm>
            <a:off x="20764440" y="3044079"/>
            <a:ext cx="6083758" cy="347845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Conclusions</a:t>
            </a:r>
          </a:p>
          <a:p>
            <a:pPr algn="l"/>
            <a:endParaRPr lang="en-US" sz="2800" dirty="0" smtClean="0"/>
          </a:p>
          <a:p>
            <a:pPr algn="l"/>
            <a:r>
              <a:rPr lang="en-US" sz="1800" dirty="0" smtClean="0"/>
              <a:t>The UTHSC Communications and Marketing Department  </a:t>
            </a:r>
            <a:r>
              <a:rPr lang="en-US" sz="1800" dirty="0"/>
              <a:t>created this template with scientific </a:t>
            </a:r>
            <a:r>
              <a:rPr lang="en-US" sz="1800" dirty="0" smtClean="0"/>
              <a:t>research </a:t>
            </a:r>
            <a:r>
              <a:rPr lang="en-US" sz="1800" dirty="0"/>
              <a:t>in </a:t>
            </a:r>
            <a:r>
              <a:rPr lang="en-US" sz="1800" dirty="0" smtClean="0"/>
              <a:t>mind. We </a:t>
            </a:r>
            <a:r>
              <a:rPr lang="en-US" sz="1800" dirty="0"/>
              <a:t>encourage any comments or suggestions so that we can continue to update and improve this template. </a:t>
            </a:r>
            <a:r>
              <a:rPr lang="en-US" sz="1800" dirty="0" smtClean="0"/>
              <a:t>Please email your comments to </a:t>
            </a:r>
            <a:r>
              <a:rPr lang="en-US" sz="1800" dirty="0" err="1" smtClean="0"/>
              <a:t>communications@uthsc.edu</a:t>
            </a:r>
            <a:endParaRPr lang="en-US" sz="1800" dirty="0"/>
          </a:p>
        </p:txBody>
      </p:sp>
      <p:sp>
        <p:nvSpPr>
          <p:cNvPr id="40" name="Rectangle 39"/>
          <p:cNvSpPr>
            <a:spLocks noChangeArrowheads="1"/>
          </p:cNvSpPr>
          <p:nvPr/>
        </p:nvSpPr>
        <p:spPr bwMode="auto">
          <a:xfrm>
            <a:off x="17522374" y="10168889"/>
            <a:ext cx="2282596" cy="2273291"/>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43" name="Text Box 22"/>
          <p:cNvSpPr txBox="1">
            <a:spLocks noChangeArrowheads="1"/>
          </p:cNvSpPr>
          <p:nvPr/>
        </p:nvSpPr>
        <p:spPr bwMode="auto">
          <a:xfrm>
            <a:off x="17526841" y="12458310"/>
            <a:ext cx="2231092" cy="1225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a:t>
            </a:r>
            <a:r>
              <a:rPr lang="en-AU" sz="1400" i="1" dirty="0" smtClean="0"/>
              <a:t>Minion, 16 </a:t>
            </a:r>
            <a:r>
              <a:rPr lang="en-AU" sz="1400" i="1" dirty="0"/>
              <a:t>to 24 size, italic style. </a:t>
            </a:r>
          </a:p>
        </p:txBody>
      </p:sp>
      <p:sp>
        <p:nvSpPr>
          <p:cNvPr id="18" name="Rectangle 17"/>
          <p:cNvSpPr/>
          <p:nvPr/>
        </p:nvSpPr>
        <p:spPr bwMode="auto">
          <a:xfrm>
            <a:off x="20790073" y="14142605"/>
            <a:ext cx="6110340" cy="1709028"/>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smtClean="0">
              <a:ln>
                <a:noFill/>
              </a:ln>
              <a:solidFill>
                <a:schemeClr val="tx1"/>
              </a:solidFill>
              <a:effectLst/>
              <a:latin typeface="Arial" charset="0"/>
            </a:endParaRPr>
          </a:p>
        </p:txBody>
      </p:sp>
      <p:pic>
        <p:nvPicPr>
          <p:cNvPr id="44" name="Picture 43" descr="UTHSC CAMPUS LOGO STACKED.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790073" y="14038796"/>
            <a:ext cx="6255838" cy="1942451"/>
          </a:xfrm>
          <a:prstGeom prst="rect">
            <a:avLst/>
          </a:prstGeom>
        </p:spPr>
      </p:pic>
    </p:spTree>
    <p:extLst>
      <p:ext uri="{BB962C8B-B14F-4D97-AF65-F5344CB8AC3E}">
        <p14:creationId xmlns:p14="http://schemas.microsoft.com/office/powerpoint/2010/main" val="87698190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5000">
              <a:srgbClr val="005640"/>
            </a:gs>
            <a:gs pos="86000">
              <a:srgbClr val="FFFFFF"/>
            </a:gs>
          </a:gsLst>
          <a:lin ang="5400000" scaled="0"/>
          <a:tileRect/>
        </a:gradFill>
        <a:effectLst/>
      </p:bgPr>
    </p:bg>
    <p:spTree>
      <p:nvGrpSpPr>
        <p:cNvPr id="1" name=""/>
        <p:cNvGrpSpPr/>
        <p:nvPr/>
      </p:nvGrpSpPr>
      <p:grpSpPr>
        <a:xfrm>
          <a:off x="0" y="0"/>
          <a:ext cx="0" cy="0"/>
          <a:chOff x="0" y="0"/>
          <a:chExt cx="0" cy="0"/>
        </a:xfrm>
      </p:grpSpPr>
      <p:sp>
        <p:nvSpPr>
          <p:cNvPr id="29" name="Rectangle 29"/>
          <p:cNvSpPr>
            <a:spLocks noChangeArrowheads="1"/>
          </p:cNvSpPr>
          <p:nvPr/>
        </p:nvSpPr>
        <p:spPr bwMode="auto">
          <a:xfrm>
            <a:off x="615739" y="3367864"/>
            <a:ext cx="6077685" cy="657727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Introduction</a:t>
            </a:r>
          </a:p>
          <a:p>
            <a:pPr algn="l"/>
            <a:r>
              <a:rPr lang="en-US" sz="1800" b="1" dirty="0"/>
              <a:t> </a:t>
            </a:r>
            <a:endParaRPr lang="en-US" sz="1800" dirty="0"/>
          </a:p>
          <a:p>
            <a:pPr algn="l"/>
            <a:r>
              <a:rPr lang="en-US" sz="1800" dirty="0"/>
              <a:t>This editable template is in the most common poster size </a:t>
            </a:r>
            <a:r>
              <a:rPr lang="en-US" sz="1800" dirty="0" smtClean="0"/>
              <a:t>(60” x 36</a:t>
            </a:r>
            <a:r>
              <a:rPr lang="ja-JP" altLang="en-US" sz="1800" dirty="0" smtClean="0"/>
              <a:t>”</a:t>
            </a:r>
            <a:r>
              <a:rPr lang="en-US" altLang="ja-JP" sz="1800" dirty="0" smtClean="0"/>
              <a:t> or a 5:3 ratio</a:t>
            </a:r>
            <a:r>
              <a:rPr lang="en-US" sz="1800" dirty="0" smtClean="0"/>
              <a:t>) </a:t>
            </a:r>
            <a:r>
              <a:rPr lang="en-US" sz="1800" dirty="0"/>
              <a:t>and orientation (horizontal); check with the conference organizers for specific conference requirements regarding exact poster dimensions. </a:t>
            </a:r>
          </a:p>
          <a:p>
            <a:pPr algn="l"/>
            <a:r>
              <a:rPr lang="en-US" sz="1800" dirty="0"/>
              <a:t> </a:t>
            </a:r>
          </a:p>
          <a:p>
            <a:pPr algn="l"/>
            <a:r>
              <a:rPr lang="en-US" sz="1800" b="1" dirty="0"/>
              <a:t>Writing </a:t>
            </a:r>
            <a:r>
              <a:rPr lang="en-US" sz="1800" b="1" dirty="0" smtClean="0"/>
              <a:t>Style</a:t>
            </a:r>
            <a:endParaRPr lang="en-US" sz="1800" dirty="0" smtClean="0"/>
          </a:p>
          <a:p>
            <a:pPr algn="l"/>
            <a:r>
              <a:rPr lang="en-US" sz="1800" dirty="0" smtClean="0"/>
              <a:t>The writing style for scientific posters should match the guidelines for your particular research discipline. Check the UTHSC Editorial Style Guide located in the resources section of the website </a:t>
            </a:r>
            <a:r>
              <a:rPr lang="en-US" sz="1800" dirty="0" err="1" smtClean="0"/>
              <a:t>brand.uthsc.edu</a:t>
            </a:r>
            <a:r>
              <a:rPr lang="en-US" sz="1800" dirty="0" smtClean="0"/>
              <a:t> for general guidance with academic titles, names of campus buildings, the correct way to refer to the campus, etc.</a:t>
            </a:r>
          </a:p>
          <a:p>
            <a:pPr algn="l"/>
            <a:r>
              <a:rPr lang="en-US" sz="1800" dirty="0" smtClean="0"/>
              <a:t> </a:t>
            </a:r>
          </a:p>
          <a:p>
            <a:pPr algn="l"/>
            <a:r>
              <a:rPr lang="en-US" sz="1800" b="1" dirty="0" smtClean="0"/>
              <a:t>Campus Guidelines</a:t>
            </a:r>
            <a:endParaRPr lang="en-US" sz="1800" dirty="0" smtClean="0"/>
          </a:p>
          <a:p>
            <a:pPr algn="l"/>
            <a:r>
              <a:rPr lang="en-US" sz="1800" dirty="0" smtClean="0"/>
              <a:t>Authors should be aware of and follow the guidelines of the Institutional Review Board and copyrighted information.</a:t>
            </a:r>
          </a:p>
          <a:p>
            <a:pPr algn="l"/>
            <a:endParaRPr lang="en-US" sz="2800" dirty="0"/>
          </a:p>
          <a:p>
            <a:pPr algn="l"/>
            <a:endParaRPr lang="en-US" sz="2800" dirty="0" smtClean="0"/>
          </a:p>
          <a:p>
            <a:pPr algn="l"/>
            <a:endParaRPr lang="en-US" sz="2800" dirty="0"/>
          </a:p>
          <a:p>
            <a:pPr algn="l"/>
            <a:endParaRPr lang="en-US" sz="2800" dirty="0" smtClean="0"/>
          </a:p>
          <a:p>
            <a:pPr algn="l"/>
            <a:endParaRPr lang="en-US" sz="2800" dirty="0" smtClean="0"/>
          </a:p>
          <a:p>
            <a:pPr algn="l"/>
            <a:endParaRPr lang="en-US" sz="2800" dirty="0"/>
          </a:p>
        </p:txBody>
      </p:sp>
      <p:sp>
        <p:nvSpPr>
          <p:cNvPr id="30" name="Rectangle 5"/>
          <p:cNvSpPr>
            <a:spLocks noChangeArrowheads="1"/>
          </p:cNvSpPr>
          <p:nvPr/>
        </p:nvSpPr>
        <p:spPr bwMode="auto">
          <a:xfrm>
            <a:off x="502420" y="1613976"/>
            <a:ext cx="26283919" cy="1077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243" tIns="45614" rIns="91243" bIns="45614">
            <a:spAutoFit/>
          </a:bodyPr>
          <a:lstStyle/>
          <a:p>
            <a:pPr>
              <a:spcBef>
                <a:spcPct val="50000"/>
              </a:spcBef>
            </a:pPr>
            <a:r>
              <a:rPr lang="en-US" sz="3600" b="1" dirty="0">
                <a:solidFill>
                  <a:srgbClr val="FFFFFF"/>
                </a:solidFill>
              </a:rPr>
              <a:t>Presenter name, Associates and Collaborators</a:t>
            </a:r>
            <a:r>
              <a:rPr lang="en-US" sz="4800" b="1" dirty="0">
                <a:solidFill>
                  <a:srgbClr val="FFFFFF"/>
                </a:solidFill>
              </a:rPr>
              <a:t/>
            </a:r>
            <a:br>
              <a:rPr lang="en-US" sz="4800" b="1" dirty="0">
                <a:solidFill>
                  <a:srgbClr val="FFFFFF"/>
                </a:solidFill>
              </a:rPr>
            </a:br>
            <a:r>
              <a:rPr lang="en-US" sz="2400" b="1" dirty="0">
                <a:solidFill>
                  <a:srgbClr val="FFFFFF"/>
                </a:solidFill>
              </a:rPr>
              <a:t>Department of XXXXXXXXXXXXXXXX, College of XXXXXXXXXXXXXXXXXX, </a:t>
            </a:r>
            <a:r>
              <a:rPr lang="en-US" sz="2400" b="1" dirty="0" smtClean="0">
                <a:solidFill>
                  <a:srgbClr val="FFFFFF"/>
                </a:solidFill>
              </a:rPr>
              <a:t>The University of Tennessee Health Science C</a:t>
            </a:r>
            <a:r>
              <a:rPr lang="en-US" sz="2800" b="1" dirty="0" smtClean="0">
                <a:solidFill>
                  <a:srgbClr val="FFFFFF"/>
                </a:solidFill>
              </a:rPr>
              <a:t>enter</a:t>
            </a:r>
            <a:endParaRPr lang="en-US" sz="2800" b="1" dirty="0">
              <a:solidFill>
                <a:srgbClr val="FFFFFF"/>
              </a:solidFill>
            </a:endParaRPr>
          </a:p>
        </p:txBody>
      </p:sp>
      <p:sp>
        <p:nvSpPr>
          <p:cNvPr id="31" name="TextBox 93"/>
          <p:cNvSpPr txBox="1">
            <a:spLocks noChangeArrowheads="1"/>
          </p:cNvSpPr>
          <p:nvPr/>
        </p:nvSpPr>
        <p:spPr bwMode="auto">
          <a:xfrm>
            <a:off x="588995" y="470949"/>
            <a:ext cx="26283920"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US" sz="6600" dirty="0">
                <a:solidFill>
                  <a:schemeClr val="bg1"/>
                </a:solidFill>
                <a:latin typeface="Minion Pro SmBd"/>
                <a:cs typeface="Minion Pro SmBd"/>
              </a:rPr>
              <a:t>Template for a </a:t>
            </a:r>
            <a:r>
              <a:rPr lang="en-US" sz="6600" dirty="0" smtClean="0">
                <a:solidFill>
                  <a:schemeClr val="bg1"/>
                </a:solidFill>
                <a:latin typeface="Minion Pro SmBd"/>
                <a:cs typeface="Minion Pro SmBd"/>
              </a:rPr>
              <a:t>60</a:t>
            </a:r>
            <a:r>
              <a:rPr lang="en-US" sz="6600" dirty="0" smtClean="0">
                <a:solidFill>
                  <a:srgbClr val="FFFFFF"/>
                </a:solidFill>
                <a:latin typeface="Minion Pro SmBd"/>
                <a:cs typeface="Minion Pro SmBd"/>
              </a:rPr>
              <a:t>”</a:t>
            </a:r>
            <a:r>
              <a:rPr lang="en-US" sz="6600" dirty="0" smtClean="0">
                <a:latin typeface="Minion Pro SmBd"/>
                <a:cs typeface="Minion Pro SmBd"/>
              </a:rPr>
              <a:t> </a:t>
            </a:r>
            <a:r>
              <a:rPr lang="en-US" sz="6600" dirty="0" smtClean="0">
                <a:solidFill>
                  <a:schemeClr val="bg1"/>
                </a:solidFill>
                <a:latin typeface="Minion Pro SmBd"/>
                <a:cs typeface="Minion Pro SmBd"/>
              </a:rPr>
              <a:t>x 36” poster – Title goes here</a:t>
            </a:r>
            <a:endParaRPr lang="en-US" sz="6600" dirty="0">
              <a:solidFill>
                <a:schemeClr val="bg1"/>
              </a:solidFill>
              <a:latin typeface="Minion Pro SmBd"/>
              <a:cs typeface="Minion Pro SmBd"/>
            </a:endParaRPr>
          </a:p>
        </p:txBody>
      </p:sp>
      <p:sp>
        <p:nvSpPr>
          <p:cNvPr id="32" name="Rectangle 33"/>
          <p:cNvSpPr>
            <a:spLocks noChangeArrowheads="1"/>
          </p:cNvSpPr>
          <p:nvPr/>
        </p:nvSpPr>
        <p:spPr bwMode="auto">
          <a:xfrm>
            <a:off x="647097" y="10442322"/>
            <a:ext cx="6085182" cy="540539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r>
              <a:rPr lang="en-US" sz="2800" b="1" dirty="0" smtClean="0">
                <a:solidFill>
                  <a:srgbClr val="005640"/>
                </a:solidFill>
              </a:rPr>
              <a:t>How </a:t>
            </a:r>
            <a:r>
              <a:rPr lang="en-US" sz="2800" b="1" dirty="0">
                <a:solidFill>
                  <a:srgbClr val="005640"/>
                </a:solidFill>
              </a:rPr>
              <a:t>to use this template</a:t>
            </a:r>
            <a:endParaRPr lang="en-US" sz="2800" dirty="0">
              <a:solidFill>
                <a:srgbClr val="005640"/>
              </a:solidFill>
            </a:endParaRPr>
          </a:p>
          <a:p>
            <a:pPr algn="l"/>
            <a:endParaRPr lang="en-US" sz="1800" dirty="0" smtClean="0"/>
          </a:p>
          <a:p>
            <a:pPr algn="l"/>
            <a:r>
              <a:rPr lang="en-US" sz="1800" dirty="0" smtClean="0"/>
              <a:t>Highlight </a:t>
            </a:r>
            <a:r>
              <a:rPr lang="en-US" sz="1800" dirty="0"/>
              <a:t>this text and replace it with new text from a Microsoft Word document or other text-editing program. The text size for body copy and headings and the typeface has been set for you. If you choose to change typefaces, use common ones such as </a:t>
            </a:r>
            <a:r>
              <a:rPr lang="en-US" sz="1800" dirty="0" smtClean="0"/>
              <a:t>Minion </a:t>
            </a:r>
            <a:r>
              <a:rPr lang="en-US" sz="1800" dirty="0"/>
              <a:t>or Helvetica and keep the body text between </a:t>
            </a:r>
            <a:r>
              <a:rPr lang="en-US" sz="1800" dirty="0" smtClean="0"/>
              <a:t>24 and </a:t>
            </a:r>
            <a:r>
              <a:rPr lang="en-US" sz="1800" dirty="0"/>
              <a:t>32 points.</a:t>
            </a:r>
          </a:p>
          <a:p>
            <a:pPr algn="l"/>
            <a:endParaRPr lang="en-US" sz="1800" dirty="0"/>
          </a:p>
          <a:p>
            <a:pPr algn="l"/>
            <a:r>
              <a:rPr lang="en-US" sz="1800" dirty="0"/>
              <a:t>The text boxes and photo boxes may be resized, eliminated, or added as necessary. The references to the department, college and university, including the </a:t>
            </a:r>
            <a:r>
              <a:rPr lang="en-US" sz="1800" dirty="0" smtClean="0"/>
              <a:t>UTHSC logo</a:t>
            </a:r>
            <a:r>
              <a:rPr lang="en-US" sz="1800" dirty="0"/>
              <a:t>, </a:t>
            </a:r>
            <a:r>
              <a:rPr lang="en-US" sz="1800" dirty="0" smtClean="0"/>
              <a:t>must </a:t>
            </a:r>
            <a:r>
              <a:rPr lang="en-US" sz="1800" dirty="0"/>
              <a:t>remain.</a:t>
            </a:r>
          </a:p>
          <a:p>
            <a:r>
              <a:rPr lang="en-US" sz="2800" dirty="0"/>
              <a:t> </a:t>
            </a:r>
          </a:p>
        </p:txBody>
      </p:sp>
      <p:sp>
        <p:nvSpPr>
          <p:cNvPr id="33" name="Rectangle 32"/>
          <p:cNvSpPr>
            <a:spLocks noChangeArrowheads="1"/>
          </p:cNvSpPr>
          <p:nvPr/>
        </p:nvSpPr>
        <p:spPr bwMode="auto">
          <a:xfrm>
            <a:off x="7331696" y="3367864"/>
            <a:ext cx="6079517" cy="12577843"/>
          </a:xfrm>
          <a:prstGeom prst="rect">
            <a:avLst/>
          </a:prstGeom>
          <a:solidFill>
            <a:schemeClr val="bg1"/>
          </a:solidFill>
          <a:ln w="9525">
            <a:noFill/>
            <a:miter lim="800000"/>
            <a:headEnd/>
            <a:tailEnd/>
          </a:ln>
        </p:spPr>
        <p:txBody>
          <a:bodyPr lIns="360000" tIns="360000" rIns="360000" bIns="360000"/>
          <a:lstStyle/>
          <a:p>
            <a:pPr marL="381000" indent="-381000" algn="l">
              <a:spcBef>
                <a:spcPct val="50000"/>
              </a:spcBef>
            </a:pPr>
            <a:r>
              <a:rPr lang="en-GB" sz="2800" b="1" dirty="0">
                <a:solidFill>
                  <a:srgbClr val="005640"/>
                </a:solidFill>
              </a:rPr>
              <a:t>Method</a:t>
            </a:r>
          </a:p>
          <a:p>
            <a:pPr marL="381000" indent="-381000" algn="l"/>
            <a:endParaRPr lang="en-US" sz="2800" b="1" dirty="0" smtClean="0"/>
          </a:p>
          <a:p>
            <a:pPr marL="381000" indent="-381000" algn="l"/>
            <a:r>
              <a:rPr lang="en-US" sz="1800" b="1" dirty="0" smtClean="0"/>
              <a:t>Text</a:t>
            </a:r>
            <a:endParaRPr lang="en-US" sz="1800" dirty="0"/>
          </a:p>
          <a:p>
            <a:pPr marL="381000" indent="-381000" algn="l"/>
            <a:r>
              <a:rPr lang="en-US" sz="1800" dirty="0"/>
              <a:t>Be sure to spell check all text and have trusted colleagues proofread the </a:t>
            </a:r>
            <a:r>
              <a:rPr lang="en-US" sz="1800" dirty="0" smtClean="0"/>
              <a:t>poster.</a:t>
            </a:r>
          </a:p>
          <a:p>
            <a:pPr marL="381000" indent="-381000" algn="l"/>
            <a:endParaRPr lang="en-US" sz="1800" dirty="0"/>
          </a:p>
          <a:p>
            <a:pPr marL="381000" indent="-381000" algn="l"/>
            <a:r>
              <a:rPr lang="en-US" sz="1800" dirty="0" smtClean="0"/>
              <a:t> Tips:</a:t>
            </a:r>
          </a:p>
          <a:p>
            <a:pPr marL="381000" indent="-381000" algn="l"/>
            <a:r>
              <a:rPr lang="en-US" sz="1800" dirty="0" smtClean="0"/>
              <a:t>• Use the active tense</a:t>
            </a:r>
          </a:p>
          <a:p>
            <a:pPr marL="381000" indent="-381000" algn="l"/>
            <a:r>
              <a:rPr lang="en-US" sz="1800" dirty="0" smtClean="0"/>
              <a:t>• </a:t>
            </a:r>
            <a:r>
              <a:rPr lang="en-US" sz="1800" dirty="0"/>
              <a:t>Simplify text by using bullet points</a:t>
            </a:r>
          </a:p>
          <a:p>
            <a:pPr marL="381000" indent="-381000" algn="l"/>
            <a:r>
              <a:rPr lang="en-US" sz="1800" dirty="0"/>
              <a:t>• Use colored graphs and charts</a:t>
            </a:r>
          </a:p>
          <a:p>
            <a:pPr marL="381000" indent="-381000" algn="l"/>
            <a:r>
              <a:rPr lang="en-US" sz="1800" dirty="0"/>
              <a:t>• Use bold to provide emphasis; avoid capitals </a:t>
            </a:r>
            <a:br>
              <a:rPr lang="en-US" sz="1800" dirty="0"/>
            </a:br>
            <a:r>
              <a:rPr lang="en-US" sz="1800" dirty="0"/>
              <a:t>  and underlining</a:t>
            </a:r>
          </a:p>
          <a:p>
            <a:pPr marL="381000" indent="-381000" algn="l"/>
            <a:r>
              <a:rPr lang="en-US" sz="1800" dirty="0"/>
              <a:t>• Avoid long numerical tables</a:t>
            </a:r>
          </a:p>
          <a:p>
            <a:pPr marL="381000" indent="-381000" algn="l"/>
            <a:r>
              <a:rPr lang="en-US" sz="1800" dirty="0"/>
              <a:t> </a:t>
            </a:r>
          </a:p>
          <a:p>
            <a:pPr marL="381000" indent="-381000" algn="l"/>
            <a:r>
              <a:rPr lang="en-US" sz="1800" dirty="0"/>
              <a:t>Authors </a:t>
            </a:r>
            <a:r>
              <a:rPr lang="en-US" sz="1800" dirty="0" smtClean="0"/>
              <a:t>may need </a:t>
            </a:r>
            <a:r>
              <a:rPr lang="en-US" sz="1800" dirty="0"/>
              <a:t>re-write their paper so that it is suitable for the brevity of the poster format. </a:t>
            </a:r>
            <a:endParaRPr lang="en-US" sz="1800" dirty="0" smtClean="0"/>
          </a:p>
          <a:p>
            <a:pPr marL="381000" indent="-381000" algn="l"/>
            <a:endParaRPr lang="en-US" sz="1800" dirty="0"/>
          </a:p>
          <a:p>
            <a:pPr marL="381000" indent="-381000" algn="l"/>
            <a:r>
              <a:rPr lang="en-US" sz="1800" dirty="0" smtClean="0"/>
              <a:t>Respect </a:t>
            </a:r>
            <a:r>
              <a:rPr lang="en-US" sz="1800" dirty="0"/>
              <a:t>your audience–as a general rule, less is more. Use a generous amount of white space to separate elements and avoid data overkill. Refer to Web sites or other sources to provide a more in-depth understanding of the research.</a:t>
            </a:r>
          </a:p>
        </p:txBody>
      </p:sp>
      <p:sp>
        <p:nvSpPr>
          <p:cNvPr id="34" name="Rectangle 21"/>
          <p:cNvSpPr>
            <a:spLocks noChangeArrowheads="1"/>
          </p:cNvSpPr>
          <p:nvPr/>
        </p:nvSpPr>
        <p:spPr bwMode="auto">
          <a:xfrm>
            <a:off x="7722655" y="11890693"/>
            <a:ext cx="5399088" cy="3504681"/>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35" name="Text Box 22"/>
          <p:cNvSpPr txBox="1">
            <a:spLocks noChangeArrowheads="1"/>
          </p:cNvSpPr>
          <p:nvPr/>
        </p:nvSpPr>
        <p:spPr bwMode="auto">
          <a:xfrm>
            <a:off x="7739866" y="10982073"/>
            <a:ext cx="5402094" cy="794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a:t>
            </a:r>
            <a:r>
              <a:rPr lang="en-AU" sz="1400" i="1" dirty="0" smtClean="0"/>
              <a:t>Minion, 16 </a:t>
            </a:r>
            <a:r>
              <a:rPr lang="en-AU" sz="1400" i="1" dirty="0"/>
              <a:t>to 24 size, italic style. </a:t>
            </a:r>
          </a:p>
        </p:txBody>
      </p:sp>
      <p:sp>
        <p:nvSpPr>
          <p:cNvPr id="36" name="Rectangle 31"/>
          <p:cNvSpPr>
            <a:spLocks noChangeArrowheads="1"/>
          </p:cNvSpPr>
          <p:nvPr/>
        </p:nvSpPr>
        <p:spPr bwMode="auto">
          <a:xfrm>
            <a:off x="14049485" y="3367864"/>
            <a:ext cx="6076683" cy="1257784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Results</a:t>
            </a:r>
          </a:p>
          <a:p>
            <a:pPr algn="l"/>
            <a:endParaRPr lang="en-US" sz="2800" dirty="0"/>
          </a:p>
          <a:p>
            <a:pPr algn="l"/>
            <a:r>
              <a:rPr lang="en-US" sz="1800" b="1" dirty="0"/>
              <a:t>Images</a:t>
            </a:r>
            <a:endParaRPr lang="en-US" sz="1800" dirty="0"/>
          </a:p>
          <a:p>
            <a:pPr algn="l"/>
            <a:r>
              <a:rPr lang="en-US" sz="1800" dirty="0"/>
              <a:t>TIFFs are the preferred file format for images appearing in printed posters. Avoid the use of low-resolution </a:t>
            </a:r>
            <a:r>
              <a:rPr lang="en-US" sz="1800" dirty="0" err="1"/>
              <a:t>jpgs</a:t>
            </a:r>
            <a:r>
              <a:rPr lang="en-US" sz="1800" dirty="0"/>
              <a:t>, especially those downloaded from the Internet, as they will reproduce poorly.</a:t>
            </a:r>
          </a:p>
          <a:p>
            <a:pPr algn="l"/>
            <a:r>
              <a:rPr lang="en-US" sz="1800" dirty="0"/>
              <a:t> </a:t>
            </a:r>
          </a:p>
          <a:p>
            <a:pPr algn="l"/>
            <a:r>
              <a:rPr lang="en-US" sz="1800" dirty="0"/>
              <a:t>In order to insert an image, use the menu toolbar at the top of your screen. </a:t>
            </a:r>
          </a:p>
          <a:p>
            <a:pPr algn="l"/>
            <a:endParaRPr lang="en-US" sz="1800" dirty="0"/>
          </a:p>
          <a:p>
            <a:pPr algn="l"/>
            <a:r>
              <a:rPr lang="en-US" sz="1800" dirty="0"/>
              <a:t>Select:</a:t>
            </a:r>
          </a:p>
          <a:p>
            <a:pPr algn="l"/>
            <a:r>
              <a:rPr lang="en-US" sz="1800" dirty="0"/>
              <a:t>1  Insert</a:t>
            </a:r>
          </a:p>
          <a:p>
            <a:pPr algn="l"/>
            <a:r>
              <a:rPr lang="en-US" sz="1800" dirty="0"/>
              <a:t>2  Picture</a:t>
            </a:r>
          </a:p>
          <a:p>
            <a:pPr algn="l"/>
            <a:r>
              <a:rPr lang="en-US" sz="1800" dirty="0"/>
              <a:t>3  From file </a:t>
            </a:r>
          </a:p>
          <a:p>
            <a:pPr algn="l"/>
            <a:r>
              <a:rPr lang="en-US" sz="1800" dirty="0"/>
              <a:t>4  Find and select the correct file on your computer</a:t>
            </a:r>
          </a:p>
          <a:p>
            <a:pPr algn="l"/>
            <a:r>
              <a:rPr lang="en-US" sz="1800" dirty="0"/>
              <a:t>5  Press OK</a:t>
            </a:r>
          </a:p>
          <a:p>
            <a:pPr algn="l"/>
            <a:r>
              <a:rPr lang="en-US" sz="1800" dirty="0"/>
              <a:t> </a:t>
            </a:r>
          </a:p>
          <a:p>
            <a:pPr>
              <a:spcBef>
                <a:spcPct val="50000"/>
              </a:spcBef>
            </a:pPr>
            <a:endParaRPr lang="en-US" sz="4000" b="1" dirty="0">
              <a:solidFill>
                <a:srgbClr val="CC3300"/>
              </a:solidFill>
            </a:endParaRPr>
          </a:p>
        </p:txBody>
      </p:sp>
      <p:sp>
        <p:nvSpPr>
          <p:cNvPr id="37" name="Rectangle 36"/>
          <p:cNvSpPr>
            <a:spLocks noChangeArrowheads="1"/>
          </p:cNvSpPr>
          <p:nvPr/>
        </p:nvSpPr>
        <p:spPr bwMode="auto">
          <a:xfrm>
            <a:off x="14480216" y="10163734"/>
            <a:ext cx="2858336" cy="5333774"/>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38" name="Rectangle 35"/>
          <p:cNvSpPr>
            <a:spLocks noChangeArrowheads="1"/>
          </p:cNvSpPr>
          <p:nvPr/>
        </p:nvSpPr>
        <p:spPr bwMode="auto">
          <a:xfrm>
            <a:off x="20795798" y="7008585"/>
            <a:ext cx="6080281" cy="884304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Acknowledgments</a:t>
            </a:r>
          </a:p>
          <a:p>
            <a:pPr algn="l"/>
            <a:endParaRPr lang="en-US" sz="1800" dirty="0"/>
          </a:p>
          <a:p>
            <a:pPr algn="l"/>
            <a:r>
              <a:rPr lang="en-US" sz="1800" dirty="0"/>
              <a:t>Check to make sure </a:t>
            </a:r>
            <a:r>
              <a:rPr lang="en-US" sz="1800" dirty="0" smtClean="0"/>
              <a:t>you</a:t>
            </a:r>
            <a:r>
              <a:rPr lang="en-US" sz="1800" dirty="0"/>
              <a:t> </a:t>
            </a:r>
            <a:r>
              <a:rPr lang="en-US" sz="1800" dirty="0" smtClean="0"/>
              <a:t>have </a:t>
            </a:r>
            <a:r>
              <a:rPr lang="en-US" sz="1800" dirty="0"/>
              <a:t>acknowledged partner and funding agencies, either with text or </a:t>
            </a:r>
            <a:r>
              <a:rPr lang="en-US" sz="1800" dirty="0" smtClean="0"/>
              <a:t>by showing </a:t>
            </a:r>
            <a:r>
              <a:rPr lang="en-US" sz="1800" dirty="0"/>
              <a:t>their logos</a:t>
            </a:r>
            <a:r>
              <a:rPr lang="en-US" sz="1800" dirty="0" smtClean="0"/>
              <a:t>.</a:t>
            </a:r>
            <a:endParaRPr lang="en-US" sz="1800" dirty="0"/>
          </a:p>
          <a:p>
            <a:pPr algn="l">
              <a:spcBef>
                <a:spcPct val="50000"/>
              </a:spcBef>
            </a:pPr>
            <a:r>
              <a:rPr lang="en-US" sz="1800" b="1" dirty="0"/>
              <a:t>Printing and Laminating</a:t>
            </a:r>
            <a:endParaRPr lang="en-AU" sz="1800" dirty="0"/>
          </a:p>
          <a:p>
            <a:pPr algn="l"/>
            <a:r>
              <a:rPr lang="en-US" sz="1800" dirty="0"/>
              <a:t>UTHSC Printing and Copy Center can print and laminate posters in the dimensions of this template and provide a mailing tube for transportation. Contact the center at (901) 448-5553 for the current pricing for this service.</a:t>
            </a:r>
          </a:p>
          <a:p>
            <a:pPr algn="l"/>
            <a:r>
              <a:rPr lang="en-US" sz="1800" dirty="0"/>
              <a:t> </a:t>
            </a:r>
            <a:endParaRPr lang="en-US" sz="1800" b="1" dirty="0"/>
          </a:p>
          <a:p>
            <a:pPr algn="l"/>
            <a:r>
              <a:rPr lang="en-US" sz="1800" b="1" dirty="0"/>
              <a:t>Resolving Printing Problems</a:t>
            </a:r>
          </a:p>
          <a:p>
            <a:pPr algn="l"/>
            <a:r>
              <a:rPr lang="en-US" sz="18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800" dirty="0"/>
          </a:p>
        </p:txBody>
      </p:sp>
      <p:sp>
        <p:nvSpPr>
          <p:cNvPr id="39" name="Rectangle 34"/>
          <p:cNvSpPr>
            <a:spLocks noChangeArrowheads="1"/>
          </p:cNvSpPr>
          <p:nvPr/>
        </p:nvSpPr>
        <p:spPr bwMode="auto">
          <a:xfrm>
            <a:off x="20764440" y="3367865"/>
            <a:ext cx="6083758" cy="317034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p>
            <a:pPr algn="l">
              <a:spcBef>
                <a:spcPct val="50000"/>
              </a:spcBef>
            </a:pPr>
            <a:r>
              <a:rPr lang="en-GB" sz="2800" b="1" dirty="0">
                <a:solidFill>
                  <a:srgbClr val="005640"/>
                </a:solidFill>
              </a:rPr>
              <a:t>Conclusions</a:t>
            </a:r>
          </a:p>
          <a:p>
            <a:pPr algn="l"/>
            <a:endParaRPr lang="en-US" sz="2800" dirty="0" smtClean="0"/>
          </a:p>
          <a:p>
            <a:pPr algn="l"/>
            <a:r>
              <a:rPr lang="en-US" sz="1800" dirty="0" smtClean="0"/>
              <a:t>The UTHSC Communications and Marketing Department  </a:t>
            </a:r>
            <a:r>
              <a:rPr lang="en-US" sz="1800" dirty="0"/>
              <a:t>created this template with scientific </a:t>
            </a:r>
            <a:r>
              <a:rPr lang="en-US" sz="1800" dirty="0" smtClean="0"/>
              <a:t>research </a:t>
            </a:r>
            <a:r>
              <a:rPr lang="en-US" sz="1800" dirty="0"/>
              <a:t>in </a:t>
            </a:r>
            <a:r>
              <a:rPr lang="en-US" sz="1800" dirty="0" smtClean="0"/>
              <a:t>mind. We </a:t>
            </a:r>
            <a:r>
              <a:rPr lang="en-US" sz="1800" dirty="0"/>
              <a:t>encourage any comments or suggestions so that we can continue to update and improve this template. </a:t>
            </a:r>
            <a:r>
              <a:rPr lang="en-US" sz="1800" dirty="0" smtClean="0"/>
              <a:t>Please email your comments to </a:t>
            </a:r>
            <a:r>
              <a:rPr lang="en-US" sz="1800" dirty="0" err="1" smtClean="0"/>
              <a:t>communications@uthsc.edu</a:t>
            </a:r>
            <a:endParaRPr lang="en-US" sz="1800" dirty="0"/>
          </a:p>
        </p:txBody>
      </p:sp>
      <p:sp>
        <p:nvSpPr>
          <p:cNvPr id="40" name="Rectangle 39"/>
          <p:cNvSpPr>
            <a:spLocks noChangeArrowheads="1"/>
          </p:cNvSpPr>
          <p:nvPr/>
        </p:nvSpPr>
        <p:spPr bwMode="auto">
          <a:xfrm>
            <a:off x="17522374" y="10168889"/>
            <a:ext cx="2282596" cy="2273291"/>
          </a:xfrm>
          <a:prstGeom prst="rect">
            <a:avLst/>
          </a:prstGeom>
          <a:solidFill>
            <a:srgbClr val="EEEEEE"/>
          </a:solidFill>
          <a:ln w="9525">
            <a:solidFill>
              <a:schemeClr val="tx1"/>
            </a:solidFill>
            <a:miter lim="800000"/>
            <a:headEnd/>
            <a:tailEnd/>
          </a:ln>
        </p:spPr>
        <p:txBody>
          <a:bodyPr wrap="none" anchor="ctr"/>
          <a:lstStyle/>
          <a:p>
            <a:endParaRPr lang="en-US" kern="1200"/>
          </a:p>
        </p:txBody>
      </p:sp>
      <p:sp>
        <p:nvSpPr>
          <p:cNvPr id="43" name="Text Box 22"/>
          <p:cNvSpPr txBox="1">
            <a:spLocks noChangeArrowheads="1"/>
          </p:cNvSpPr>
          <p:nvPr/>
        </p:nvSpPr>
        <p:spPr bwMode="auto">
          <a:xfrm>
            <a:off x="17573878" y="12662137"/>
            <a:ext cx="2231092" cy="1225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400" i="1" dirty="0"/>
              <a:t>Captions set in a serif style font such as </a:t>
            </a:r>
            <a:r>
              <a:rPr lang="en-AU" sz="1400" i="1" dirty="0" smtClean="0"/>
              <a:t>Minion, 16 </a:t>
            </a:r>
            <a:r>
              <a:rPr lang="en-AU" sz="1400" i="1" dirty="0"/>
              <a:t>to 24 size, italic style. </a:t>
            </a:r>
          </a:p>
        </p:txBody>
      </p:sp>
      <p:pic>
        <p:nvPicPr>
          <p:cNvPr id="44" name="Picture 43" descr="UTHSC CAMPUS LOGO STACKED.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790073" y="14258345"/>
            <a:ext cx="6255837" cy="1942452"/>
          </a:xfrm>
          <a:prstGeom prst="rect">
            <a:avLst/>
          </a:prstGeom>
        </p:spPr>
      </p:pic>
    </p:spTree>
    <p:extLst>
      <p:ext uri="{BB962C8B-B14F-4D97-AF65-F5344CB8AC3E}">
        <p14:creationId xmlns:p14="http://schemas.microsoft.com/office/powerpoint/2010/main" val="389106052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UTHSC Research poster template 60 x 36">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UTHSC Research poster template 60 x 36.potm</Template>
  <TotalTime>473</TotalTime>
  <Words>3730</Words>
  <Application>Microsoft Macintosh PowerPoint</Application>
  <PresentationFormat>Custom</PresentationFormat>
  <Paragraphs>496</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UTHSC Research poster template 60 x 36</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36x60 Horizontal Template</dc:title>
  <dc:creator>Ethan Shulda;www.postersession.com</dc:creator>
  <cp:keywords>www.postersession.com</cp:keywords>
  <dc:description>©MegaPrint Inc. 2009</dc:description>
  <cp:lastModifiedBy>Jane</cp:lastModifiedBy>
  <cp:revision>53</cp:revision>
  <dcterms:created xsi:type="dcterms:W3CDTF">2008-12-04T00:20:37Z</dcterms:created>
  <dcterms:modified xsi:type="dcterms:W3CDTF">2016-08-24T15:34:19Z</dcterms:modified>
  <cp:category>Research Poster</cp:category>
</cp:coreProperties>
</file>