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41"/>
  </p:notesMasterIdLst>
  <p:sldIdLst>
    <p:sldId id="257" r:id="rId8"/>
    <p:sldId id="289" r:id="rId9"/>
    <p:sldId id="259" r:id="rId10"/>
    <p:sldId id="261" r:id="rId11"/>
    <p:sldId id="269" r:id="rId12"/>
    <p:sldId id="288" r:id="rId13"/>
    <p:sldId id="268" r:id="rId14"/>
    <p:sldId id="285" r:id="rId15"/>
    <p:sldId id="266" r:id="rId16"/>
    <p:sldId id="281" r:id="rId17"/>
    <p:sldId id="270" r:id="rId18"/>
    <p:sldId id="271" r:id="rId19"/>
    <p:sldId id="272" r:id="rId20"/>
    <p:sldId id="273" r:id="rId21"/>
    <p:sldId id="275" r:id="rId22"/>
    <p:sldId id="276" r:id="rId23"/>
    <p:sldId id="282" r:id="rId24"/>
    <p:sldId id="277" r:id="rId25"/>
    <p:sldId id="278" r:id="rId26"/>
    <p:sldId id="286" r:id="rId27"/>
    <p:sldId id="284" r:id="rId28"/>
    <p:sldId id="279" r:id="rId29"/>
    <p:sldId id="290" r:id="rId30"/>
    <p:sldId id="291" r:id="rId31"/>
    <p:sldId id="292" r:id="rId32"/>
    <p:sldId id="293" r:id="rId33"/>
    <p:sldId id="294" r:id="rId34"/>
    <p:sldId id="295" r:id="rId35"/>
    <p:sldId id="296" r:id="rId36"/>
    <p:sldId id="297" r:id="rId37"/>
    <p:sldId id="298" r:id="rId38"/>
    <p:sldId id="299" r:id="rId39"/>
    <p:sldId id="28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FF8200"/>
    <a:srgbClr val="F6941F"/>
    <a:srgbClr val="11574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ECFF9-9D01-D3B1-4C1E-F96FAECE0AD2}" v="2169" dt="2025-05-09T16:00:58.955"/>
    <p1510:client id="{3AF635B1-720B-0467-0BEE-F1E2774A5A49}" v="20" dt="2025-05-09T16:05:24.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94660"/>
  </p:normalViewPr>
  <p:slideViewPr>
    <p:cSldViewPr snapToGrid="0">
      <p:cViewPr varScale="1">
        <p:scale>
          <a:sx n="95" d="100"/>
          <a:sy n="95" d="100"/>
        </p:scale>
        <p:origin x="1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bors, Tiffany" userId="S::tnabors4@uthsc.edu::e08dc261-7519-4fcb-89a0-c7b2f5b9a348" providerId="AD" clId="Web-{069ECFF9-9D01-D3B1-4C1E-F96FAECE0AD2}"/>
    <pc:docChg chg="addSld delSld modSld">
      <pc:chgData name="Nabors, Tiffany" userId="S::tnabors4@uthsc.edu::e08dc261-7519-4fcb-89a0-c7b2f5b9a348" providerId="AD" clId="Web-{069ECFF9-9D01-D3B1-4C1E-F96FAECE0AD2}" dt="2025-05-09T16:00:58.955" v="2110"/>
      <pc:docMkLst>
        <pc:docMk/>
      </pc:docMkLst>
      <pc:sldChg chg="addSp modSp new">
        <pc:chgData name="Nabors, Tiffany" userId="S::tnabors4@uthsc.edu::e08dc261-7519-4fcb-89a0-c7b2f5b9a348" providerId="AD" clId="Web-{069ECFF9-9D01-D3B1-4C1E-F96FAECE0AD2}" dt="2025-05-09T15:24:40.862" v="715"/>
        <pc:sldMkLst>
          <pc:docMk/>
          <pc:sldMk cId="3178010197" sldId="290"/>
        </pc:sldMkLst>
        <pc:graphicFrameChg chg="add mod modGraphic">
          <ac:chgData name="Nabors, Tiffany" userId="S::tnabors4@uthsc.edu::e08dc261-7519-4fcb-89a0-c7b2f5b9a348" providerId="AD" clId="Web-{069ECFF9-9D01-D3B1-4C1E-F96FAECE0AD2}" dt="2025-05-09T15:24:40.862" v="715"/>
          <ac:graphicFrameMkLst>
            <pc:docMk/>
            <pc:sldMk cId="3178010197" sldId="290"/>
            <ac:graphicFrameMk id="2" creationId="{8ED4FAA1-E0BC-9AFA-43F9-7E16898D69CD}"/>
          </ac:graphicFrameMkLst>
        </pc:graphicFrameChg>
      </pc:sldChg>
      <pc:sldChg chg="add del">
        <pc:chgData name="Nabors, Tiffany" userId="S::tnabors4@uthsc.edu::e08dc261-7519-4fcb-89a0-c7b2f5b9a348" providerId="AD" clId="Web-{069ECFF9-9D01-D3B1-4C1E-F96FAECE0AD2}" dt="2025-05-09T15:15:31.222" v="2"/>
        <pc:sldMkLst>
          <pc:docMk/>
          <pc:sldMk cId="1225036778" sldId="291"/>
        </pc:sldMkLst>
      </pc:sldChg>
      <pc:sldChg chg="modSp add replId">
        <pc:chgData name="Nabors, Tiffany" userId="S::tnabors4@uthsc.edu::e08dc261-7519-4fcb-89a0-c7b2f5b9a348" providerId="AD" clId="Web-{069ECFF9-9D01-D3B1-4C1E-F96FAECE0AD2}" dt="2025-05-09T15:40:12.139" v="1349"/>
        <pc:sldMkLst>
          <pc:docMk/>
          <pc:sldMk cId="3366387894" sldId="291"/>
        </pc:sldMkLst>
        <pc:graphicFrameChg chg="mod modGraphic">
          <ac:chgData name="Nabors, Tiffany" userId="S::tnabors4@uthsc.edu::e08dc261-7519-4fcb-89a0-c7b2f5b9a348" providerId="AD" clId="Web-{069ECFF9-9D01-D3B1-4C1E-F96FAECE0AD2}" dt="2025-05-09T15:40:12.139" v="1349"/>
          <ac:graphicFrameMkLst>
            <pc:docMk/>
            <pc:sldMk cId="3366387894" sldId="291"/>
            <ac:graphicFrameMk id="2" creationId="{45D2AE32-CA23-D6B7-424E-0719CCED4680}"/>
          </ac:graphicFrameMkLst>
        </pc:graphicFrameChg>
      </pc:sldChg>
      <pc:sldChg chg="modSp add replId">
        <pc:chgData name="Nabors, Tiffany" userId="S::tnabors4@uthsc.edu::e08dc261-7519-4fcb-89a0-c7b2f5b9a348" providerId="AD" clId="Web-{069ECFF9-9D01-D3B1-4C1E-F96FAECE0AD2}" dt="2025-05-09T15:47:05.525" v="2032"/>
        <pc:sldMkLst>
          <pc:docMk/>
          <pc:sldMk cId="1231477856" sldId="292"/>
        </pc:sldMkLst>
        <pc:graphicFrameChg chg="mod modGraphic">
          <ac:chgData name="Nabors, Tiffany" userId="S::tnabors4@uthsc.edu::e08dc261-7519-4fcb-89a0-c7b2f5b9a348" providerId="AD" clId="Web-{069ECFF9-9D01-D3B1-4C1E-F96FAECE0AD2}" dt="2025-05-09T15:47:05.525" v="2032"/>
          <ac:graphicFrameMkLst>
            <pc:docMk/>
            <pc:sldMk cId="1231477856" sldId="292"/>
            <ac:graphicFrameMk id="2" creationId="{131DE39A-50F2-9CAD-AF3A-0E9E4F16675D}"/>
          </ac:graphicFrameMkLst>
        </pc:graphicFrameChg>
      </pc:sldChg>
      <pc:sldChg chg="modSp new">
        <pc:chgData name="Nabors, Tiffany" userId="S::tnabors4@uthsc.edu::e08dc261-7519-4fcb-89a0-c7b2f5b9a348" providerId="AD" clId="Web-{069ECFF9-9D01-D3B1-4C1E-F96FAECE0AD2}" dt="2025-05-09T15:53:21.208" v="2038" actId="20577"/>
        <pc:sldMkLst>
          <pc:docMk/>
          <pc:sldMk cId="174223322" sldId="293"/>
        </pc:sldMkLst>
        <pc:spChg chg="mod">
          <ac:chgData name="Nabors, Tiffany" userId="S::tnabors4@uthsc.edu::e08dc261-7519-4fcb-89a0-c7b2f5b9a348" providerId="AD" clId="Web-{069ECFF9-9D01-D3B1-4C1E-F96FAECE0AD2}" dt="2025-05-09T15:53:21.208" v="2038" actId="20577"/>
          <ac:spMkLst>
            <pc:docMk/>
            <pc:sldMk cId="174223322" sldId="293"/>
            <ac:spMk id="2" creationId="{15B5DC15-A411-D9BB-EC74-3270108D6366}"/>
          </ac:spMkLst>
        </pc:spChg>
        <pc:spChg chg="mod">
          <ac:chgData name="Nabors, Tiffany" userId="S::tnabors4@uthsc.edu::e08dc261-7519-4fcb-89a0-c7b2f5b9a348" providerId="AD" clId="Web-{069ECFF9-9D01-D3B1-4C1E-F96FAECE0AD2}" dt="2025-05-09T15:52:52.879" v="2035" actId="20577"/>
          <ac:spMkLst>
            <pc:docMk/>
            <pc:sldMk cId="174223322" sldId="293"/>
            <ac:spMk id="3" creationId="{8512BE5B-E9C5-989A-6379-3F2452622D45}"/>
          </ac:spMkLst>
        </pc:spChg>
        <pc:spChg chg="mod">
          <ac:chgData name="Nabors, Tiffany" userId="S::tnabors4@uthsc.edu::e08dc261-7519-4fcb-89a0-c7b2f5b9a348" providerId="AD" clId="Web-{069ECFF9-9D01-D3B1-4C1E-F96FAECE0AD2}" dt="2025-05-09T15:52:55.223" v="2036" actId="20577"/>
          <ac:spMkLst>
            <pc:docMk/>
            <pc:sldMk cId="174223322" sldId="293"/>
            <ac:spMk id="4" creationId="{DCBB3643-CD66-2626-0449-23E1D2EADC3D}"/>
          </ac:spMkLst>
        </pc:spChg>
      </pc:sldChg>
      <pc:sldChg chg="addSp delSp modSp new mod modClrScheme chgLayout">
        <pc:chgData name="Nabors, Tiffany" userId="S::tnabors4@uthsc.edu::e08dc261-7519-4fcb-89a0-c7b2f5b9a348" providerId="AD" clId="Web-{069ECFF9-9D01-D3B1-4C1E-F96FAECE0AD2}" dt="2025-05-09T15:54:29.632" v="2054" actId="1076"/>
        <pc:sldMkLst>
          <pc:docMk/>
          <pc:sldMk cId="4225609030" sldId="294"/>
        </pc:sldMkLst>
        <pc:spChg chg="add mod">
          <ac:chgData name="Nabors, Tiffany" userId="S::tnabors4@uthsc.edu::e08dc261-7519-4fcb-89a0-c7b2f5b9a348" providerId="AD" clId="Web-{069ECFF9-9D01-D3B1-4C1E-F96FAECE0AD2}" dt="2025-05-09T15:54:29.632" v="2054" actId="1076"/>
          <ac:spMkLst>
            <pc:docMk/>
            <pc:sldMk cId="4225609030" sldId="294"/>
            <ac:spMk id="7" creationId="{94E34405-5F68-9653-4EA4-FD67B95A8CE1}"/>
          </ac:spMkLst>
        </pc:spChg>
        <pc:spChg chg="add del mod">
          <ac:chgData name="Nabors, Tiffany" userId="S::tnabors4@uthsc.edu::e08dc261-7519-4fcb-89a0-c7b2f5b9a348" providerId="AD" clId="Web-{069ECFF9-9D01-D3B1-4C1E-F96FAECE0AD2}" dt="2025-05-09T15:53:59.943" v="2049"/>
          <ac:spMkLst>
            <pc:docMk/>
            <pc:sldMk cId="4225609030" sldId="294"/>
            <ac:spMk id="9" creationId="{884B094C-6CF6-11A6-9587-368F969DC5EB}"/>
          </ac:spMkLst>
        </pc:spChg>
        <pc:picChg chg="add mod">
          <ac:chgData name="Nabors, Tiffany" userId="S::tnabors4@uthsc.edu::e08dc261-7519-4fcb-89a0-c7b2f5b9a348" providerId="AD" clId="Web-{069ECFF9-9D01-D3B1-4C1E-F96FAECE0AD2}" dt="2025-05-09T15:53:40.271" v="2041"/>
          <ac:picMkLst>
            <pc:docMk/>
            <pc:sldMk cId="4225609030" sldId="294"/>
            <ac:picMk id="2" creationId="{20ECAFF2-0B23-099F-8D0D-18688441BD38}"/>
          </ac:picMkLst>
        </pc:picChg>
      </pc:sldChg>
      <pc:sldChg chg="addSp delSp modSp new mod modClrScheme chgLayout">
        <pc:chgData name="Nabors, Tiffany" userId="S::tnabors4@uthsc.edu::e08dc261-7519-4fcb-89a0-c7b2f5b9a348" providerId="AD" clId="Web-{069ECFF9-9D01-D3B1-4C1E-F96FAECE0AD2}" dt="2025-05-09T15:57:08.417" v="2072" actId="14100"/>
        <pc:sldMkLst>
          <pc:docMk/>
          <pc:sldMk cId="2916732601" sldId="295"/>
        </pc:sldMkLst>
        <pc:spChg chg="add del mod ord">
          <ac:chgData name="Nabors, Tiffany" userId="S::tnabors4@uthsc.edu::e08dc261-7519-4fcb-89a0-c7b2f5b9a348" providerId="AD" clId="Web-{069ECFF9-9D01-D3B1-4C1E-F96FAECE0AD2}" dt="2025-05-09T15:57:08.417" v="2072" actId="14100"/>
          <ac:spMkLst>
            <pc:docMk/>
            <pc:sldMk cId="2916732601" sldId="295"/>
            <ac:spMk id="2" creationId="{C3FA03CD-4C43-0B9B-E565-5D050D447719}"/>
          </ac:spMkLst>
        </pc:spChg>
        <pc:spChg chg="add del mod ord">
          <ac:chgData name="Nabors, Tiffany" userId="S::tnabors4@uthsc.edu::e08dc261-7519-4fcb-89a0-c7b2f5b9a348" providerId="AD" clId="Web-{069ECFF9-9D01-D3B1-4C1E-F96FAECE0AD2}" dt="2025-05-09T15:56:14.150" v="2059"/>
          <ac:spMkLst>
            <pc:docMk/>
            <pc:sldMk cId="2916732601" sldId="295"/>
            <ac:spMk id="4" creationId="{092D1320-EF16-5A00-3BB6-093B74F00F21}"/>
          </ac:spMkLst>
        </pc:spChg>
        <pc:spChg chg="add del mod">
          <ac:chgData name="Nabors, Tiffany" userId="S::tnabors4@uthsc.edu::e08dc261-7519-4fcb-89a0-c7b2f5b9a348" providerId="AD" clId="Web-{069ECFF9-9D01-D3B1-4C1E-F96FAECE0AD2}" dt="2025-05-09T15:57:02.511" v="2071"/>
          <ac:spMkLst>
            <pc:docMk/>
            <pc:sldMk cId="2916732601" sldId="295"/>
            <ac:spMk id="6" creationId="{0716C89D-1E85-B6F5-F90F-448B7571B6FA}"/>
          </ac:spMkLst>
        </pc:spChg>
        <pc:picChg chg="add del mod">
          <ac:chgData name="Nabors, Tiffany" userId="S::tnabors4@uthsc.edu::e08dc261-7519-4fcb-89a0-c7b2f5b9a348" providerId="AD" clId="Web-{069ECFF9-9D01-D3B1-4C1E-F96FAECE0AD2}" dt="2025-05-09T15:55:39.149" v="2057"/>
          <ac:picMkLst>
            <pc:docMk/>
            <pc:sldMk cId="2916732601" sldId="295"/>
            <ac:picMk id="3" creationId="{FB5E1480-E726-3823-D129-CF46112DB041}"/>
          </ac:picMkLst>
        </pc:picChg>
      </pc:sldChg>
      <pc:sldChg chg="modSp new">
        <pc:chgData name="Nabors, Tiffany" userId="S::tnabors4@uthsc.edu::e08dc261-7519-4fcb-89a0-c7b2f5b9a348" providerId="AD" clId="Web-{069ECFF9-9D01-D3B1-4C1E-F96FAECE0AD2}" dt="2025-05-09T15:58:28.248" v="2092" actId="20577"/>
        <pc:sldMkLst>
          <pc:docMk/>
          <pc:sldMk cId="3440982486" sldId="296"/>
        </pc:sldMkLst>
        <pc:spChg chg="mod">
          <ac:chgData name="Nabors, Tiffany" userId="S::tnabors4@uthsc.edu::e08dc261-7519-4fcb-89a0-c7b2f5b9a348" providerId="AD" clId="Web-{069ECFF9-9D01-D3B1-4C1E-F96FAECE0AD2}" dt="2025-05-09T15:58:28.248" v="2092" actId="20577"/>
          <ac:spMkLst>
            <pc:docMk/>
            <pc:sldMk cId="3440982486" sldId="296"/>
            <ac:spMk id="2" creationId="{636A9D5C-2BE4-ACD6-A329-A7795F0A29F4}"/>
          </ac:spMkLst>
        </pc:spChg>
      </pc:sldChg>
      <pc:sldChg chg="modSp new">
        <pc:chgData name="Nabors, Tiffany" userId="S::tnabors4@uthsc.edu::e08dc261-7519-4fcb-89a0-c7b2f5b9a348" providerId="AD" clId="Web-{069ECFF9-9D01-D3B1-4C1E-F96FAECE0AD2}" dt="2025-05-09T15:59:23.374" v="2098" actId="20577"/>
        <pc:sldMkLst>
          <pc:docMk/>
          <pc:sldMk cId="816834951" sldId="297"/>
        </pc:sldMkLst>
        <pc:spChg chg="mod">
          <ac:chgData name="Nabors, Tiffany" userId="S::tnabors4@uthsc.edu::e08dc261-7519-4fcb-89a0-c7b2f5b9a348" providerId="AD" clId="Web-{069ECFF9-9D01-D3B1-4C1E-F96FAECE0AD2}" dt="2025-05-09T15:58:47.686" v="2095" actId="20577"/>
          <ac:spMkLst>
            <pc:docMk/>
            <pc:sldMk cId="816834951" sldId="297"/>
            <ac:spMk id="2" creationId="{AB278397-53CF-FE68-B167-75DB863A6E59}"/>
          </ac:spMkLst>
        </pc:spChg>
        <pc:spChg chg="mod">
          <ac:chgData name="Nabors, Tiffany" userId="S::tnabors4@uthsc.edu::e08dc261-7519-4fcb-89a0-c7b2f5b9a348" providerId="AD" clId="Web-{069ECFF9-9D01-D3B1-4C1E-F96FAECE0AD2}" dt="2025-05-09T15:59:23.374" v="2098" actId="20577"/>
          <ac:spMkLst>
            <pc:docMk/>
            <pc:sldMk cId="816834951" sldId="297"/>
            <ac:spMk id="3" creationId="{2F274CAC-44A8-1BC5-E62F-972916EA839B}"/>
          </ac:spMkLst>
        </pc:spChg>
      </pc:sldChg>
      <pc:sldChg chg="new del">
        <pc:chgData name="Nabors, Tiffany" userId="S::tnabors4@uthsc.edu::e08dc261-7519-4fcb-89a0-c7b2f5b9a348" providerId="AD" clId="Web-{069ECFF9-9D01-D3B1-4C1E-F96FAECE0AD2}" dt="2025-05-09T15:59:31.734" v="2100"/>
        <pc:sldMkLst>
          <pc:docMk/>
          <pc:sldMk cId="3066280274" sldId="298"/>
        </pc:sldMkLst>
      </pc:sldChg>
      <pc:sldChg chg="addSp modSp new mod modClrScheme chgLayout">
        <pc:chgData name="Nabors, Tiffany" userId="S::tnabors4@uthsc.edu::e08dc261-7519-4fcb-89a0-c7b2f5b9a348" providerId="AD" clId="Web-{069ECFF9-9D01-D3B1-4C1E-F96FAECE0AD2}" dt="2025-05-09T16:00:27.923" v="2109" actId="1076"/>
        <pc:sldMkLst>
          <pc:docMk/>
          <pc:sldMk cId="3852741714" sldId="298"/>
        </pc:sldMkLst>
        <pc:spChg chg="add mod">
          <ac:chgData name="Nabors, Tiffany" userId="S::tnabors4@uthsc.edu::e08dc261-7519-4fcb-89a0-c7b2f5b9a348" providerId="AD" clId="Web-{069ECFF9-9D01-D3B1-4C1E-F96FAECE0AD2}" dt="2025-05-09T16:00:08.376" v="2105" actId="20577"/>
          <ac:spMkLst>
            <pc:docMk/>
            <pc:sldMk cId="3852741714" sldId="298"/>
            <ac:spMk id="2" creationId="{9BEB2E51-E32A-79D6-F82F-3A3DECD4F23E}"/>
          </ac:spMkLst>
        </pc:spChg>
        <pc:spChg chg="add mod">
          <ac:chgData name="Nabors, Tiffany" userId="S::tnabors4@uthsc.edu::e08dc261-7519-4fcb-89a0-c7b2f5b9a348" providerId="AD" clId="Web-{069ECFF9-9D01-D3B1-4C1E-F96FAECE0AD2}" dt="2025-05-09T16:00:11.829" v="2107" actId="20577"/>
          <ac:spMkLst>
            <pc:docMk/>
            <pc:sldMk cId="3852741714" sldId="298"/>
            <ac:spMk id="3" creationId="{5E654293-D5BC-9274-764D-758D0D70257D}"/>
          </ac:spMkLst>
        </pc:spChg>
        <pc:graphicFrameChg chg="add mod">
          <ac:chgData name="Nabors, Tiffany" userId="S::tnabors4@uthsc.edu::e08dc261-7519-4fcb-89a0-c7b2f5b9a348" providerId="AD" clId="Web-{069ECFF9-9D01-D3B1-4C1E-F96FAECE0AD2}" dt="2025-05-09T16:00:27.923" v="2109" actId="1076"/>
          <ac:graphicFrameMkLst>
            <pc:docMk/>
            <pc:sldMk cId="3852741714" sldId="298"/>
            <ac:graphicFrameMk id="4" creationId="{4007956B-4E26-490A-B3AF-B58DAEAEB15E}"/>
          </ac:graphicFrameMkLst>
        </pc:graphicFrameChg>
      </pc:sldChg>
      <pc:sldChg chg="new">
        <pc:chgData name="Nabors, Tiffany" userId="S::tnabors4@uthsc.edu::e08dc261-7519-4fcb-89a0-c7b2f5b9a348" providerId="AD" clId="Web-{069ECFF9-9D01-D3B1-4C1E-F96FAECE0AD2}" dt="2025-05-09T16:00:58.955" v="2110"/>
        <pc:sldMkLst>
          <pc:docMk/>
          <pc:sldMk cId="1604917175" sldId="299"/>
        </pc:sldMkLst>
      </pc:sldChg>
    </pc:docChg>
  </pc:docChgLst>
  <pc:docChgLst>
    <pc:chgData name="Nabors, Tiffany" userId="S::tnabors4@uthsc.edu::e08dc261-7519-4fcb-89a0-c7b2f5b9a348" providerId="AD" clId="Web-{3AF635B1-720B-0467-0BEE-F1E2774A5A49}"/>
    <pc:docChg chg="modSld">
      <pc:chgData name="Nabors, Tiffany" userId="S::tnabors4@uthsc.edu::e08dc261-7519-4fcb-89a0-c7b2f5b9a348" providerId="AD" clId="Web-{3AF635B1-720B-0467-0BEE-F1E2774A5A49}" dt="2025-05-09T16:05:22.819" v="18" actId="20577"/>
      <pc:docMkLst>
        <pc:docMk/>
      </pc:docMkLst>
      <pc:sldChg chg="modSp">
        <pc:chgData name="Nabors, Tiffany" userId="S::tnabors4@uthsc.edu::e08dc261-7519-4fcb-89a0-c7b2f5b9a348" providerId="AD" clId="Web-{3AF635B1-720B-0467-0BEE-F1E2774A5A49}" dt="2025-05-09T16:05:22.819" v="18" actId="20577"/>
        <pc:sldMkLst>
          <pc:docMk/>
          <pc:sldMk cId="557072311" sldId="285"/>
        </pc:sldMkLst>
        <pc:spChg chg="mod">
          <ac:chgData name="Nabors, Tiffany" userId="S::tnabors4@uthsc.edu::e08dc261-7519-4fcb-89a0-c7b2f5b9a348" providerId="AD" clId="Web-{3AF635B1-720B-0467-0BEE-F1E2774A5A49}" dt="2025-05-09T16:05:22.819" v="18" actId="20577"/>
          <ac:spMkLst>
            <pc:docMk/>
            <pc:sldMk cId="557072311" sldId="285"/>
            <ac:spMk id="3" creationId="{00000000-0000-0000-0000-000000000000}"/>
          </ac:spMkLst>
        </pc:spChg>
      </pc:sldChg>
      <pc:sldChg chg="addSp modSp mod modClrScheme chgLayout">
        <pc:chgData name="Nabors, Tiffany" userId="S::tnabors4@uthsc.edu::e08dc261-7519-4fcb-89a0-c7b2f5b9a348" providerId="AD" clId="Web-{3AF635B1-720B-0467-0BEE-F1E2774A5A49}" dt="2025-05-09T16:03:06.752" v="10" actId="1076"/>
        <pc:sldMkLst>
          <pc:docMk/>
          <pc:sldMk cId="1604917175" sldId="299"/>
        </pc:sldMkLst>
        <pc:spChg chg="mod ord">
          <ac:chgData name="Nabors, Tiffany" userId="S::tnabors4@uthsc.edu::e08dc261-7519-4fcb-89a0-c7b2f5b9a348" providerId="AD" clId="Web-{3AF635B1-720B-0467-0BEE-F1E2774A5A49}" dt="2025-05-09T16:02:58.517" v="9" actId="1076"/>
          <ac:spMkLst>
            <pc:docMk/>
            <pc:sldMk cId="1604917175" sldId="299"/>
            <ac:spMk id="2" creationId="{E3BCB18D-F38E-C31E-9368-B85E6D440252}"/>
          </ac:spMkLst>
        </pc:spChg>
        <pc:spChg chg="add mod ord">
          <ac:chgData name="Nabors, Tiffany" userId="S::tnabors4@uthsc.edu::e08dc261-7519-4fcb-89a0-c7b2f5b9a348" providerId="AD" clId="Web-{3AF635B1-720B-0467-0BEE-F1E2774A5A49}" dt="2025-05-09T16:03:06.752" v="10" actId="1076"/>
          <ac:spMkLst>
            <pc:docMk/>
            <pc:sldMk cId="1604917175" sldId="299"/>
            <ac:spMk id="3" creationId="{37A2BD21-A625-38E9-BBB5-11564EE4A08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hyperlink" Target="https://www.utc.edu/enrollment-management-and-student-affairs/university-health-services" TargetMode="External"/><Relationship Id="rId6" Type="http://schemas.openxmlformats.org/officeDocument/2006/relationships/image" Target="../media/image19.png"/><Relationship Id="rId5"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33.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uthsc.edu/medicine/medical-education/clerkships/documents/limited-leave-request-form.pdf" TargetMode="External"/><Relationship Id="rId1" Type="http://schemas.openxmlformats.org/officeDocument/2006/relationships/hyperlink" Target="https://uthsc.policymedical.net/policymed/anonymous/docViewer?stoken=de47aa28-16aa-408b-9c96-cb04f232964f&amp;dtoken=384bc83b-53c4-4f5b-bdcc-da934a57ef8e" TargetMode="External"/><Relationship Id="rId6" Type="http://schemas.openxmlformats.org/officeDocument/2006/relationships/image" Target="../media/image40.svg"/><Relationship Id="rId5" Type="http://schemas.openxmlformats.org/officeDocument/2006/relationships/image" Target="../media/image2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19.png"/><Relationship Id="rId1" Type="http://schemas.openxmlformats.org/officeDocument/2006/relationships/image" Target="../media/image17.png"/><Relationship Id="rId6" Type="http://schemas.openxmlformats.org/officeDocument/2006/relationships/hyperlink" Target="https://www.utc.edu/enrollment-management-and-student-affairs/university-health-services" TargetMode="External"/><Relationship Id="rId5" Type="http://schemas.openxmlformats.org/officeDocument/2006/relationships/image" Target="../media/image29.svg"/><Relationship Id="rId10"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hyperlink" Target="https://www.uthsc.edu/medicine/medical-education/clerkships/documents/limited-leave-request-form.pdf" TargetMode="External"/><Relationship Id="rId7" Type="http://schemas.openxmlformats.org/officeDocument/2006/relationships/image" Target="../media/image40.svg"/><Relationship Id="rId1" Type="http://schemas.openxmlformats.org/officeDocument/2006/relationships/image" Target="../media/image24.png"/><Relationship Id="rId6" Type="http://schemas.openxmlformats.org/officeDocument/2006/relationships/image" Target="../media/image25.png"/><Relationship Id="rId5" Type="http://schemas.openxmlformats.org/officeDocument/2006/relationships/hyperlink" Target="https://uthsc.policymedical.net/policymed/anonymous/docViewer?stoken=de47aa28-16aa-408b-9c96-cb04f232964f&amp;dtoken=384bc83b-53c4-4f5b-bdcc-da934a57ef8e" TargetMode="External"/><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C6916-7B6A-4944-B23E-DDD28F410DF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3B3971-1CF8-47D4-8887-C968A070DF05}">
      <dgm:prSet custT="1"/>
      <dgm:spPr/>
      <dgm:t>
        <a:bodyPr/>
        <a:lstStyle/>
        <a:p>
          <a:r>
            <a:rPr lang="en-US" sz="2000" b="0" dirty="0" smtClean="0"/>
            <a:t>University </a:t>
          </a:r>
          <a:r>
            <a:rPr lang="en-US" sz="2000" b="0" dirty="0"/>
            <a:t>of Tennessee at Chattanooga </a:t>
          </a:r>
          <a:endParaRPr lang="en-US" sz="2000" b="0" dirty="0" smtClean="0"/>
        </a:p>
        <a:p>
          <a:r>
            <a:rPr lang="en-US" sz="2000" b="1" dirty="0" smtClean="0"/>
            <a:t>University </a:t>
          </a:r>
          <a:r>
            <a:rPr lang="en-US" sz="2000" b="1" dirty="0"/>
            <a:t>Health Services (UTC UHS)</a:t>
          </a:r>
          <a:endParaRPr lang="en-US" sz="2000" dirty="0"/>
        </a:p>
      </dgm:t>
    </dgm:pt>
    <dgm:pt modelId="{22698320-8E64-44C4-AFDA-8617BEFBBB72}" type="parTrans" cxnId="{894AD774-B8BC-4314-884C-751CE7607899}">
      <dgm:prSet/>
      <dgm:spPr/>
      <dgm:t>
        <a:bodyPr/>
        <a:lstStyle/>
        <a:p>
          <a:endParaRPr lang="en-US"/>
        </a:p>
      </dgm:t>
    </dgm:pt>
    <dgm:pt modelId="{909F55DA-6A95-4FFC-9D76-FF5293EB0D59}" type="sibTrans" cxnId="{894AD774-B8BC-4314-884C-751CE7607899}">
      <dgm:prSet/>
      <dgm:spPr/>
      <dgm:t>
        <a:bodyPr/>
        <a:lstStyle/>
        <a:p>
          <a:endParaRPr lang="en-US"/>
        </a:p>
      </dgm:t>
    </dgm:pt>
    <dgm:pt modelId="{0A37A318-D6D7-430B-B065-F51C63B7C376}">
      <dgm:prSet custT="1"/>
      <dgm:spPr/>
      <dgm:t>
        <a:bodyPr/>
        <a:lstStyle/>
        <a:p>
          <a:pPr>
            <a:spcAft>
              <a:spcPct val="35000"/>
            </a:spcAft>
          </a:pPr>
          <a:r>
            <a:rPr lang="en-US" sz="2200" dirty="0">
              <a:hlinkClick xmlns:r="http://schemas.openxmlformats.org/officeDocument/2006/relationships" r:id="rId1"/>
            </a:rPr>
            <a:t>University Health Services </a:t>
          </a:r>
          <a:endParaRPr lang="en-US" sz="2200" dirty="0" smtClean="0"/>
        </a:p>
        <a:p>
          <a:pPr>
            <a:spcAft>
              <a:spcPct val="35000"/>
            </a:spcAft>
          </a:pPr>
          <a:r>
            <a:rPr lang="en-US" sz="2000" dirty="0" smtClean="0"/>
            <a:t>is located </a:t>
          </a:r>
          <a:r>
            <a:rPr lang="en-US" sz="2000" dirty="0"/>
            <a:t>in </a:t>
          </a:r>
          <a:r>
            <a:rPr lang="en-US" sz="2000" dirty="0" smtClean="0"/>
            <a:t>Maclellan </a:t>
          </a:r>
          <a:r>
            <a:rPr lang="en-US" sz="2000" dirty="0"/>
            <a:t>Gym on </a:t>
          </a:r>
          <a:r>
            <a:rPr lang="en-US" sz="2000" dirty="0" smtClean="0"/>
            <a:t>UTC Campus:   </a:t>
          </a:r>
          <a:endParaRPr lang="en-US" sz="2000" dirty="0"/>
        </a:p>
        <a:p>
          <a:pPr>
            <a:spcAft>
              <a:spcPts val="0"/>
            </a:spcAft>
          </a:pPr>
          <a:r>
            <a:rPr lang="en-US" sz="1800" dirty="0"/>
            <a:t>615 McCallie </a:t>
          </a:r>
          <a:r>
            <a:rPr lang="en-US" sz="1800" dirty="0" smtClean="0"/>
            <a:t>Avenue </a:t>
          </a:r>
        </a:p>
        <a:p>
          <a:pPr>
            <a:spcAft>
              <a:spcPts val="0"/>
            </a:spcAft>
          </a:pPr>
          <a:r>
            <a:rPr lang="en-US" sz="1800" dirty="0" smtClean="0"/>
            <a:t>Chattanooga</a:t>
          </a:r>
          <a:r>
            <a:rPr lang="en-US" sz="1800" dirty="0"/>
            <a:t>, TN 37403 </a:t>
          </a:r>
        </a:p>
      </dgm:t>
    </dgm:pt>
    <dgm:pt modelId="{933E0B36-1C88-4724-9887-96415E1D5B0D}" type="parTrans" cxnId="{B8979463-923F-4229-98CD-C10458AFFCAC}">
      <dgm:prSet/>
      <dgm:spPr/>
      <dgm:t>
        <a:bodyPr/>
        <a:lstStyle/>
        <a:p>
          <a:endParaRPr lang="en-US"/>
        </a:p>
      </dgm:t>
    </dgm:pt>
    <dgm:pt modelId="{56319F80-1DD1-440F-BA93-A5CB8DCF4EE2}" type="sibTrans" cxnId="{B8979463-923F-4229-98CD-C10458AFFCAC}">
      <dgm:prSet/>
      <dgm:spPr/>
      <dgm:t>
        <a:bodyPr/>
        <a:lstStyle/>
        <a:p>
          <a:endParaRPr lang="en-US"/>
        </a:p>
      </dgm:t>
    </dgm:pt>
    <dgm:pt modelId="{E905518D-B18E-4176-9EE5-C5602C638658}">
      <dgm:prSet custT="1"/>
      <dgm:spPr/>
      <dgm:t>
        <a:bodyPr/>
        <a:lstStyle/>
        <a:p>
          <a:r>
            <a:rPr lang="en-US" sz="2400" b="1" dirty="0"/>
            <a:t>Hours of Operation: </a:t>
          </a:r>
        </a:p>
        <a:p>
          <a:r>
            <a:rPr lang="en-US" sz="2400" dirty="0"/>
            <a:t>M-F 8:00 am – 5:00 pm </a:t>
          </a:r>
          <a:r>
            <a:rPr lang="en-US" sz="2400" dirty="0" smtClean="0"/>
            <a:t>EST</a:t>
          </a:r>
          <a:endParaRPr lang="en-US" sz="2400" dirty="0"/>
        </a:p>
      </dgm:t>
    </dgm:pt>
    <dgm:pt modelId="{11756F23-69BB-49E1-A9E6-A896C2EE31C8}" type="parTrans" cxnId="{D9EFE579-FA59-428C-9315-A224E6078704}">
      <dgm:prSet/>
      <dgm:spPr/>
      <dgm:t>
        <a:bodyPr/>
        <a:lstStyle/>
        <a:p>
          <a:endParaRPr lang="en-US"/>
        </a:p>
      </dgm:t>
    </dgm:pt>
    <dgm:pt modelId="{D4C24674-CB90-4353-AC01-63B60D8F9C99}" type="sibTrans" cxnId="{D9EFE579-FA59-428C-9315-A224E6078704}">
      <dgm:prSet/>
      <dgm:spPr/>
      <dgm:t>
        <a:bodyPr/>
        <a:lstStyle/>
        <a:p>
          <a:endParaRPr lang="en-US"/>
        </a:p>
      </dgm:t>
    </dgm:pt>
    <dgm:pt modelId="{D69F793F-D7CF-4573-8013-6AAD36AC23D4}">
      <dgm:prSet custT="1"/>
      <dgm:spPr/>
      <dgm:t>
        <a:bodyPr/>
        <a:lstStyle/>
        <a:p>
          <a:r>
            <a:rPr lang="en-US" sz="2000" dirty="0"/>
            <a:t>If you </a:t>
          </a:r>
          <a:r>
            <a:rPr lang="en-US" sz="2000" dirty="0" smtClean="0"/>
            <a:t>need medical </a:t>
          </a:r>
          <a:r>
            <a:rPr lang="en-US" sz="2000" dirty="0"/>
            <a:t>attention please call </a:t>
          </a:r>
          <a:r>
            <a:rPr lang="en-US" sz="2000" b="1" dirty="0"/>
            <a:t>423.425.2266</a:t>
          </a:r>
          <a:r>
            <a:rPr lang="en-US" sz="2000" dirty="0"/>
            <a:t> to schedule an </a:t>
          </a:r>
          <a:r>
            <a:rPr lang="en-US" sz="2000" dirty="0" smtClean="0"/>
            <a:t>appointment. Identify </a:t>
          </a:r>
          <a:r>
            <a:rPr lang="en-US" sz="2000" dirty="0"/>
            <a:t>yourself as a </a:t>
          </a:r>
          <a:r>
            <a:rPr lang="en-US" sz="2000" dirty="0" smtClean="0"/>
            <a:t>medical student</a:t>
          </a:r>
          <a:r>
            <a:rPr lang="en-US" sz="2000" dirty="0"/>
            <a:t>. Bring your UT ID and insurance card to each visit.</a:t>
          </a:r>
        </a:p>
      </dgm:t>
    </dgm:pt>
    <dgm:pt modelId="{4C5B8722-30D1-437F-9379-F7E2C5B5BBBA}" type="parTrans" cxnId="{F68D48EB-342E-4027-9331-AD78FF9D7288}">
      <dgm:prSet/>
      <dgm:spPr/>
      <dgm:t>
        <a:bodyPr/>
        <a:lstStyle/>
        <a:p>
          <a:endParaRPr lang="en-US"/>
        </a:p>
      </dgm:t>
    </dgm:pt>
    <dgm:pt modelId="{17BF353B-701A-442A-BB4B-AB7A09EDD459}" type="sibTrans" cxnId="{F68D48EB-342E-4027-9331-AD78FF9D7288}">
      <dgm:prSet/>
      <dgm:spPr/>
      <dgm:t>
        <a:bodyPr/>
        <a:lstStyle/>
        <a:p>
          <a:endParaRPr lang="en-US"/>
        </a:p>
      </dgm:t>
    </dgm:pt>
    <dgm:pt modelId="{58089542-2012-476A-A7D8-F91A90013C10}" type="pres">
      <dgm:prSet presAssocID="{80CC6916-7B6A-4944-B23E-DDD28F410DF0}" presName="root" presStyleCnt="0">
        <dgm:presLayoutVars>
          <dgm:dir/>
          <dgm:resizeHandles val="exact"/>
        </dgm:presLayoutVars>
      </dgm:prSet>
      <dgm:spPr/>
      <dgm:t>
        <a:bodyPr/>
        <a:lstStyle/>
        <a:p>
          <a:endParaRPr lang="en-US"/>
        </a:p>
      </dgm:t>
    </dgm:pt>
    <dgm:pt modelId="{211F49C2-0C27-4B69-9D79-30EE8503210E}" type="pres">
      <dgm:prSet presAssocID="{80CC6916-7B6A-4944-B23E-DDD28F410DF0}" presName="container" presStyleCnt="0">
        <dgm:presLayoutVars>
          <dgm:dir/>
          <dgm:resizeHandles val="exact"/>
        </dgm:presLayoutVars>
      </dgm:prSet>
      <dgm:spPr/>
    </dgm:pt>
    <dgm:pt modelId="{9CAC6374-E3DC-4818-8339-0CF31E27AE29}" type="pres">
      <dgm:prSet presAssocID="{453B3971-1CF8-47D4-8887-C968A070DF05}" presName="compNode" presStyleCnt="0"/>
      <dgm:spPr/>
    </dgm:pt>
    <dgm:pt modelId="{257E0016-D4E7-447D-8201-02D7602DAABC}" type="pres">
      <dgm:prSet presAssocID="{453B3971-1CF8-47D4-8887-C968A070DF05}" presName="iconBgRect" presStyleLbl="bgShp" presStyleIdx="0" presStyleCnt="4" custLinFactNeighborX="-5561" custLinFactNeighborY="-2085"/>
      <dgm:spPr/>
    </dgm:pt>
    <dgm:pt modelId="{ABFCFF5A-16A0-4F36-BD8F-318642121BC6}" type="pres">
      <dgm:prSet presAssocID="{453B3971-1CF8-47D4-8887-C968A070DF05}" presName="iconRect" presStyleLbl="node1" presStyleIdx="0" presStyleCnt="4" custLinFactNeighborX="-9588" custLinFactNeighborY="-359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tor"/>
        </a:ext>
      </dgm:extLst>
    </dgm:pt>
    <dgm:pt modelId="{9143355C-2B02-44D1-A7FB-48B2DD96990F}" type="pres">
      <dgm:prSet presAssocID="{453B3971-1CF8-47D4-8887-C968A070DF05}" presName="spaceRect" presStyleCnt="0"/>
      <dgm:spPr/>
    </dgm:pt>
    <dgm:pt modelId="{DED7AD7C-80C5-4586-A28B-82C42FA35734}" type="pres">
      <dgm:prSet presAssocID="{453B3971-1CF8-47D4-8887-C968A070DF05}" presName="textRect" presStyleLbl="revTx" presStyleIdx="0" presStyleCnt="4" custScaleX="135549" custLinFactNeighborX="7558" custLinFactNeighborY="-18566">
        <dgm:presLayoutVars>
          <dgm:chMax val="1"/>
          <dgm:chPref val="1"/>
        </dgm:presLayoutVars>
      </dgm:prSet>
      <dgm:spPr/>
      <dgm:t>
        <a:bodyPr/>
        <a:lstStyle/>
        <a:p>
          <a:endParaRPr lang="en-US"/>
        </a:p>
      </dgm:t>
    </dgm:pt>
    <dgm:pt modelId="{BFB6ED14-5DE7-4B91-94B0-A1B3949B8FB3}" type="pres">
      <dgm:prSet presAssocID="{909F55DA-6A95-4FFC-9D76-FF5293EB0D59}" presName="sibTrans" presStyleLbl="sibTrans2D1" presStyleIdx="0" presStyleCnt="0"/>
      <dgm:spPr/>
      <dgm:t>
        <a:bodyPr/>
        <a:lstStyle/>
        <a:p>
          <a:endParaRPr lang="en-US"/>
        </a:p>
      </dgm:t>
    </dgm:pt>
    <dgm:pt modelId="{416E1E61-D1E4-4043-B120-369B94E16607}" type="pres">
      <dgm:prSet presAssocID="{0A37A318-D6D7-430B-B065-F51C63B7C376}" presName="compNode" presStyleCnt="0"/>
      <dgm:spPr/>
    </dgm:pt>
    <dgm:pt modelId="{15566750-A6B4-465D-9A89-718E09367C60}" type="pres">
      <dgm:prSet presAssocID="{0A37A318-D6D7-430B-B065-F51C63B7C376}" presName="iconBgRect" presStyleLbl="bgShp" presStyleIdx="1" presStyleCnt="4" custLinFactNeighborX="-19464" custLinFactNeighborY="695"/>
      <dgm:spPr/>
    </dgm:pt>
    <dgm:pt modelId="{BDD648B2-2E52-4D07-B778-9227EAB2C2C5}" type="pres">
      <dgm:prSet presAssocID="{0A37A318-D6D7-430B-B065-F51C63B7C376}" presName="iconRect" presStyleLbl="node1" presStyleIdx="1" presStyleCnt="4" custLinFactNeighborX="-33558" custLinFactNeighborY="1199"/>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F1137C38-6C05-44A5-93D6-F9FC2A4BAA7B}" type="pres">
      <dgm:prSet presAssocID="{0A37A318-D6D7-430B-B065-F51C63B7C376}" presName="spaceRect" presStyleCnt="0"/>
      <dgm:spPr/>
    </dgm:pt>
    <dgm:pt modelId="{323D2543-81F1-4169-88F9-92D13AE08395}" type="pres">
      <dgm:prSet presAssocID="{0A37A318-D6D7-430B-B065-F51C63B7C376}" presName="textRect" presStyleLbl="revTx" presStyleIdx="1" presStyleCnt="4" custLinFactNeighborX="-6599" custLinFactNeighborY="2704">
        <dgm:presLayoutVars>
          <dgm:chMax val="1"/>
          <dgm:chPref val="1"/>
        </dgm:presLayoutVars>
      </dgm:prSet>
      <dgm:spPr/>
      <dgm:t>
        <a:bodyPr/>
        <a:lstStyle/>
        <a:p>
          <a:endParaRPr lang="en-US"/>
        </a:p>
      </dgm:t>
    </dgm:pt>
    <dgm:pt modelId="{87376174-E5E0-452A-81CD-9912BECBFCC9}" type="pres">
      <dgm:prSet presAssocID="{56319F80-1DD1-440F-BA93-A5CB8DCF4EE2}" presName="sibTrans" presStyleLbl="sibTrans2D1" presStyleIdx="0" presStyleCnt="0"/>
      <dgm:spPr/>
      <dgm:t>
        <a:bodyPr/>
        <a:lstStyle/>
        <a:p>
          <a:endParaRPr lang="en-US"/>
        </a:p>
      </dgm:t>
    </dgm:pt>
    <dgm:pt modelId="{3366CAB8-2634-4F4B-87EF-DDD8EC99BA12}" type="pres">
      <dgm:prSet presAssocID="{E905518D-B18E-4176-9EE5-C5602C638658}" presName="compNode" presStyleCnt="0"/>
      <dgm:spPr/>
    </dgm:pt>
    <dgm:pt modelId="{8D671C36-246F-4C3B-8816-B75CA1B28DA0}" type="pres">
      <dgm:prSet presAssocID="{E905518D-B18E-4176-9EE5-C5602C638658}" presName="iconBgRect" presStyleLbl="bgShp" presStyleIdx="2" presStyleCnt="4" custLinFactNeighborX="-4866" custLinFactNeighborY="-1390"/>
      <dgm:spPr/>
    </dgm:pt>
    <dgm:pt modelId="{31DBD2A2-A9C2-4238-AA7E-A61A5CD784ED}" type="pres">
      <dgm:prSet presAssocID="{E905518D-B18E-4176-9EE5-C5602C638658}" presName="iconRect" presStyleLbl="node1" presStyleIdx="2" presStyleCnt="4" custLinFactNeighborX="-8390" custLinFactNeighborY="-239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aily Calendar"/>
        </a:ext>
      </dgm:extLst>
    </dgm:pt>
    <dgm:pt modelId="{BE9D151C-024A-4380-A32D-5D2ECA3F47C7}" type="pres">
      <dgm:prSet presAssocID="{E905518D-B18E-4176-9EE5-C5602C638658}" presName="spaceRect" presStyleCnt="0"/>
      <dgm:spPr/>
    </dgm:pt>
    <dgm:pt modelId="{23FAC812-F692-4AC1-8B16-3F1CB60D71E0}" type="pres">
      <dgm:prSet presAssocID="{E905518D-B18E-4176-9EE5-C5602C638658}" presName="textRect" presStyleLbl="revTx" presStyleIdx="2" presStyleCnt="4" custScaleX="109029" custLinFactNeighborX="-1118" custLinFactNeighborY="-7907">
        <dgm:presLayoutVars>
          <dgm:chMax val="1"/>
          <dgm:chPref val="1"/>
        </dgm:presLayoutVars>
      </dgm:prSet>
      <dgm:spPr/>
      <dgm:t>
        <a:bodyPr/>
        <a:lstStyle/>
        <a:p>
          <a:endParaRPr lang="en-US"/>
        </a:p>
      </dgm:t>
    </dgm:pt>
    <dgm:pt modelId="{19D06F52-C031-4EA9-8E52-9275CBC64146}" type="pres">
      <dgm:prSet presAssocID="{D4C24674-CB90-4353-AC01-63B60D8F9C99}" presName="sibTrans" presStyleLbl="sibTrans2D1" presStyleIdx="0" presStyleCnt="0"/>
      <dgm:spPr/>
      <dgm:t>
        <a:bodyPr/>
        <a:lstStyle/>
        <a:p>
          <a:endParaRPr lang="en-US"/>
        </a:p>
      </dgm:t>
    </dgm:pt>
    <dgm:pt modelId="{7BB83133-7977-4B79-948E-CD111FA2953E}" type="pres">
      <dgm:prSet presAssocID="{D69F793F-D7CF-4573-8013-6AAD36AC23D4}" presName="compNode" presStyleCnt="0"/>
      <dgm:spPr/>
    </dgm:pt>
    <dgm:pt modelId="{1B2F8A73-206A-45DF-ACDD-2A42D1C98E20}" type="pres">
      <dgm:prSet presAssocID="{D69F793F-D7CF-4573-8013-6AAD36AC23D4}" presName="iconBgRect" presStyleLbl="bgShp" presStyleIdx="3" presStyleCnt="4" custLinFactNeighborX="18073" custLinFactNeighborY="-1390"/>
      <dgm:spPr/>
    </dgm:pt>
    <dgm:pt modelId="{C5C49F21-7935-408B-8F78-36B270B390BA}" type="pres">
      <dgm:prSet presAssocID="{D69F793F-D7CF-4573-8013-6AAD36AC23D4}" presName="iconRect" presStyleLbl="node1" presStyleIdx="3" presStyleCnt="4" custLinFactNeighborX="33558" custLinFactNeighborY="-479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mbulance"/>
        </a:ext>
      </dgm:extLst>
    </dgm:pt>
    <dgm:pt modelId="{E3779A87-252E-46A5-BC71-EDF53D08378B}" type="pres">
      <dgm:prSet presAssocID="{D69F793F-D7CF-4573-8013-6AAD36AC23D4}" presName="spaceRect" presStyleCnt="0"/>
      <dgm:spPr/>
    </dgm:pt>
    <dgm:pt modelId="{A5AE7470-4D9D-474B-898A-AF8A0D4C7079}" type="pres">
      <dgm:prSet presAssocID="{D69F793F-D7CF-4573-8013-6AAD36AC23D4}" presName="textRect" presStyleLbl="revTx" presStyleIdx="3" presStyleCnt="4" custLinFactNeighborX="8478" custLinFactNeighborY="870">
        <dgm:presLayoutVars>
          <dgm:chMax val="1"/>
          <dgm:chPref val="1"/>
        </dgm:presLayoutVars>
      </dgm:prSet>
      <dgm:spPr/>
      <dgm:t>
        <a:bodyPr/>
        <a:lstStyle/>
        <a:p>
          <a:endParaRPr lang="en-US"/>
        </a:p>
      </dgm:t>
    </dgm:pt>
  </dgm:ptLst>
  <dgm:cxnLst>
    <dgm:cxn modelId="{D9EFE579-FA59-428C-9315-A224E6078704}" srcId="{80CC6916-7B6A-4944-B23E-DDD28F410DF0}" destId="{E905518D-B18E-4176-9EE5-C5602C638658}" srcOrd="2" destOrd="0" parTransId="{11756F23-69BB-49E1-A9E6-A896C2EE31C8}" sibTransId="{D4C24674-CB90-4353-AC01-63B60D8F9C99}"/>
    <dgm:cxn modelId="{7FB45F0E-1D88-4AEE-891E-AB4B3251929F}" type="presOf" srcId="{D4C24674-CB90-4353-AC01-63B60D8F9C99}" destId="{19D06F52-C031-4EA9-8E52-9275CBC64146}" srcOrd="0" destOrd="0" presId="urn:microsoft.com/office/officeart/2018/2/layout/IconCircleList"/>
    <dgm:cxn modelId="{894AD774-B8BC-4314-884C-751CE7607899}" srcId="{80CC6916-7B6A-4944-B23E-DDD28F410DF0}" destId="{453B3971-1CF8-47D4-8887-C968A070DF05}" srcOrd="0" destOrd="0" parTransId="{22698320-8E64-44C4-AFDA-8617BEFBBB72}" sibTransId="{909F55DA-6A95-4FFC-9D76-FF5293EB0D59}"/>
    <dgm:cxn modelId="{509E03BF-515C-4AE5-BDDB-4979E2300D33}" type="presOf" srcId="{0A37A318-D6D7-430B-B065-F51C63B7C376}" destId="{323D2543-81F1-4169-88F9-92D13AE08395}" srcOrd="0" destOrd="0" presId="urn:microsoft.com/office/officeart/2018/2/layout/IconCircleList"/>
    <dgm:cxn modelId="{6A50D1B5-3137-4696-807A-F6B7C850D9D9}" type="presOf" srcId="{80CC6916-7B6A-4944-B23E-DDD28F410DF0}" destId="{58089542-2012-476A-A7D8-F91A90013C10}" srcOrd="0" destOrd="0" presId="urn:microsoft.com/office/officeart/2018/2/layout/IconCircleList"/>
    <dgm:cxn modelId="{B8979463-923F-4229-98CD-C10458AFFCAC}" srcId="{80CC6916-7B6A-4944-B23E-DDD28F410DF0}" destId="{0A37A318-D6D7-430B-B065-F51C63B7C376}" srcOrd="1" destOrd="0" parTransId="{933E0B36-1C88-4724-9887-96415E1D5B0D}" sibTransId="{56319F80-1DD1-440F-BA93-A5CB8DCF4EE2}"/>
    <dgm:cxn modelId="{ABF95582-B29B-48C0-8800-DC35F0A86992}" type="presOf" srcId="{E905518D-B18E-4176-9EE5-C5602C638658}" destId="{23FAC812-F692-4AC1-8B16-3F1CB60D71E0}" srcOrd="0" destOrd="0" presId="urn:microsoft.com/office/officeart/2018/2/layout/IconCircleList"/>
    <dgm:cxn modelId="{F68D48EB-342E-4027-9331-AD78FF9D7288}" srcId="{80CC6916-7B6A-4944-B23E-DDD28F410DF0}" destId="{D69F793F-D7CF-4573-8013-6AAD36AC23D4}" srcOrd="3" destOrd="0" parTransId="{4C5B8722-30D1-437F-9379-F7E2C5B5BBBA}" sibTransId="{17BF353B-701A-442A-BB4B-AB7A09EDD459}"/>
    <dgm:cxn modelId="{E0FDC29E-F9A8-4C7D-9BE8-B122C4E96739}" type="presOf" srcId="{909F55DA-6A95-4FFC-9D76-FF5293EB0D59}" destId="{BFB6ED14-5DE7-4B91-94B0-A1B3949B8FB3}" srcOrd="0" destOrd="0" presId="urn:microsoft.com/office/officeart/2018/2/layout/IconCircleList"/>
    <dgm:cxn modelId="{A34DF7E0-5E01-4A03-A5E7-470FAE4DACD8}" type="presOf" srcId="{D69F793F-D7CF-4573-8013-6AAD36AC23D4}" destId="{A5AE7470-4D9D-474B-898A-AF8A0D4C7079}" srcOrd="0" destOrd="0" presId="urn:microsoft.com/office/officeart/2018/2/layout/IconCircleList"/>
    <dgm:cxn modelId="{3C8E3833-A33A-437E-8505-643A19C9BF77}" type="presOf" srcId="{453B3971-1CF8-47D4-8887-C968A070DF05}" destId="{DED7AD7C-80C5-4586-A28B-82C42FA35734}" srcOrd="0" destOrd="0" presId="urn:microsoft.com/office/officeart/2018/2/layout/IconCircleList"/>
    <dgm:cxn modelId="{25B3A1F4-B733-41EB-AA1B-92A79BC17A04}" type="presOf" srcId="{56319F80-1DD1-440F-BA93-A5CB8DCF4EE2}" destId="{87376174-E5E0-452A-81CD-9912BECBFCC9}" srcOrd="0" destOrd="0" presId="urn:microsoft.com/office/officeart/2018/2/layout/IconCircleList"/>
    <dgm:cxn modelId="{CFE127A9-273D-4773-849F-29E872B0CB4B}" type="presParOf" srcId="{58089542-2012-476A-A7D8-F91A90013C10}" destId="{211F49C2-0C27-4B69-9D79-30EE8503210E}" srcOrd="0" destOrd="0" presId="urn:microsoft.com/office/officeart/2018/2/layout/IconCircleList"/>
    <dgm:cxn modelId="{1947DE93-834E-486B-987E-FE42B66D1A68}" type="presParOf" srcId="{211F49C2-0C27-4B69-9D79-30EE8503210E}" destId="{9CAC6374-E3DC-4818-8339-0CF31E27AE29}" srcOrd="0" destOrd="0" presId="urn:microsoft.com/office/officeart/2018/2/layout/IconCircleList"/>
    <dgm:cxn modelId="{D8AA7234-9ED6-4ABB-B7A7-623D0849E954}" type="presParOf" srcId="{9CAC6374-E3DC-4818-8339-0CF31E27AE29}" destId="{257E0016-D4E7-447D-8201-02D7602DAABC}" srcOrd="0" destOrd="0" presId="urn:microsoft.com/office/officeart/2018/2/layout/IconCircleList"/>
    <dgm:cxn modelId="{361A6B7B-1EED-478F-85E8-CB8443F1E36A}" type="presParOf" srcId="{9CAC6374-E3DC-4818-8339-0CF31E27AE29}" destId="{ABFCFF5A-16A0-4F36-BD8F-318642121BC6}" srcOrd="1" destOrd="0" presId="urn:microsoft.com/office/officeart/2018/2/layout/IconCircleList"/>
    <dgm:cxn modelId="{8743688C-87C3-4124-9D25-3957D27E109D}" type="presParOf" srcId="{9CAC6374-E3DC-4818-8339-0CF31E27AE29}" destId="{9143355C-2B02-44D1-A7FB-48B2DD96990F}" srcOrd="2" destOrd="0" presId="urn:microsoft.com/office/officeart/2018/2/layout/IconCircleList"/>
    <dgm:cxn modelId="{E373AFA8-EB70-4C56-A56A-463D2C4C16BD}" type="presParOf" srcId="{9CAC6374-E3DC-4818-8339-0CF31E27AE29}" destId="{DED7AD7C-80C5-4586-A28B-82C42FA35734}" srcOrd="3" destOrd="0" presId="urn:microsoft.com/office/officeart/2018/2/layout/IconCircleList"/>
    <dgm:cxn modelId="{D1B9D374-9F14-4BCD-8380-E9FE7F33D015}" type="presParOf" srcId="{211F49C2-0C27-4B69-9D79-30EE8503210E}" destId="{BFB6ED14-5DE7-4B91-94B0-A1B3949B8FB3}" srcOrd="1" destOrd="0" presId="urn:microsoft.com/office/officeart/2018/2/layout/IconCircleList"/>
    <dgm:cxn modelId="{46BDFD7B-5381-48E1-8257-F9B318E78BAD}" type="presParOf" srcId="{211F49C2-0C27-4B69-9D79-30EE8503210E}" destId="{416E1E61-D1E4-4043-B120-369B94E16607}" srcOrd="2" destOrd="0" presId="urn:microsoft.com/office/officeart/2018/2/layout/IconCircleList"/>
    <dgm:cxn modelId="{67EE3BEB-C432-4C03-A28A-25ACCEFF5C80}" type="presParOf" srcId="{416E1E61-D1E4-4043-B120-369B94E16607}" destId="{15566750-A6B4-465D-9A89-718E09367C60}" srcOrd="0" destOrd="0" presId="urn:microsoft.com/office/officeart/2018/2/layout/IconCircleList"/>
    <dgm:cxn modelId="{F9713A2B-7C52-4250-9EA9-E992251D7A0E}" type="presParOf" srcId="{416E1E61-D1E4-4043-B120-369B94E16607}" destId="{BDD648B2-2E52-4D07-B778-9227EAB2C2C5}" srcOrd="1" destOrd="0" presId="urn:microsoft.com/office/officeart/2018/2/layout/IconCircleList"/>
    <dgm:cxn modelId="{F3043D6D-DDB0-46DE-B8E2-AB990AD22DF2}" type="presParOf" srcId="{416E1E61-D1E4-4043-B120-369B94E16607}" destId="{F1137C38-6C05-44A5-93D6-F9FC2A4BAA7B}" srcOrd="2" destOrd="0" presId="urn:microsoft.com/office/officeart/2018/2/layout/IconCircleList"/>
    <dgm:cxn modelId="{14931DDA-3CD9-405E-A72A-941140BDCCCB}" type="presParOf" srcId="{416E1E61-D1E4-4043-B120-369B94E16607}" destId="{323D2543-81F1-4169-88F9-92D13AE08395}" srcOrd="3" destOrd="0" presId="urn:microsoft.com/office/officeart/2018/2/layout/IconCircleList"/>
    <dgm:cxn modelId="{5745E801-EC75-4330-B485-C703AF0C8357}" type="presParOf" srcId="{211F49C2-0C27-4B69-9D79-30EE8503210E}" destId="{87376174-E5E0-452A-81CD-9912BECBFCC9}" srcOrd="3" destOrd="0" presId="urn:microsoft.com/office/officeart/2018/2/layout/IconCircleList"/>
    <dgm:cxn modelId="{6042163A-CCB6-4279-BC83-0637DF24747E}" type="presParOf" srcId="{211F49C2-0C27-4B69-9D79-30EE8503210E}" destId="{3366CAB8-2634-4F4B-87EF-DDD8EC99BA12}" srcOrd="4" destOrd="0" presId="urn:microsoft.com/office/officeart/2018/2/layout/IconCircleList"/>
    <dgm:cxn modelId="{40C6545F-01B1-4971-81D7-CAFBDF061A7D}" type="presParOf" srcId="{3366CAB8-2634-4F4B-87EF-DDD8EC99BA12}" destId="{8D671C36-246F-4C3B-8816-B75CA1B28DA0}" srcOrd="0" destOrd="0" presId="urn:microsoft.com/office/officeart/2018/2/layout/IconCircleList"/>
    <dgm:cxn modelId="{B289F647-F1E2-4075-9684-A7E373A0945F}" type="presParOf" srcId="{3366CAB8-2634-4F4B-87EF-DDD8EC99BA12}" destId="{31DBD2A2-A9C2-4238-AA7E-A61A5CD784ED}" srcOrd="1" destOrd="0" presId="urn:microsoft.com/office/officeart/2018/2/layout/IconCircleList"/>
    <dgm:cxn modelId="{2DFB6E58-F62D-4CFF-82D9-0D06DCB50C89}" type="presParOf" srcId="{3366CAB8-2634-4F4B-87EF-DDD8EC99BA12}" destId="{BE9D151C-024A-4380-A32D-5D2ECA3F47C7}" srcOrd="2" destOrd="0" presId="urn:microsoft.com/office/officeart/2018/2/layout/IconCircleList"/>
    <dgm:cxn modelId="{0D3E33A1-E7C7-48D4-AF89-9DDEAD75B22B}" type="presParOf" srcId="{3366CAB8-2634-4F4B-87EF-DDD8EC99BA12}" destId="{23FAC812-F692-4AC1-8B16-3F1CB60D71E0}" srcOrd="3" destOrd="0" presId="urn:microsoft.com/office/officeart/2018/2/layout/IconCircleList"/>
    <dgm:cxn modelId="{76E205B5-E4F8-45F0-AD3B-06783C211D57}" type="presParOf" srcId="{211F49C2-0C27-4B69-9D79-30EE8503210E}" destId="{19D06F52-C031-4EA9-8E52-9275CBC64146}" srcOrd="5" destOrd="0" presId="urn:microsoft.com/office/officeart/2018/2/layout/IconCircleList"/>
    <dgm:cxn modelId="{1D8B36C7-2155-4D45-9B2C-96D03EE88EAF}" type="presParOf" srcId="{211F49C2-0C27-4B69-9D79-30EE8503210E}" destId="{7BB83133-7977-4B79-948E-CD111FA2953E}" srcOrd="6" destOrd="0" presId="urn:microsoft.com/office/officeart/2018/2/layout/IconCircleList"/>
    <dgm:cxn modelId="{19062F24-B57A-49A5-8C18-6045436DBFEC}" type="presParOf" srcId="{7BB83133-7977-4B79-948E-CD111FA2953E}" destId="{1B2F8A73-206A-45DF-ACDD-2A42D1C98E20}" srcOrd="0" destOrd="0" presId="urn:microsoft.com/office/officeart/2018/2/layout/IconCircleList"/>
    <dgm:cxn modelId="{76BF921B-61C6-4F2C-9055-872E55DD790B}" type="presParOf" srcId="{7BB83133-7977-4B79-948E-CD111FA2953E}" destId="{C5C49F21-7935-408B-8F78-36B270B390BA}" srcOrd="1" destOrd="0" presId="urn:microsoft.com/office/officeart/2018/2/layout/IconCircleList"/>
    <dgm:cxn modelId="{4F649FDE-0E5C-4E26-A586-E973D7281857}" type="presParOf" srcId="{7BB83133-7977-4B79-948E-CD111FA2953E}" destId="{E3779A87-252E-46A5-BC71-EDF53D08378B}" srcOrd="2" destOrd="0" presId="urn:microsoft.com/office/officeart/2018/2/layout/IconCircleList"/>
    <dgm:cxn modelId="{C2A3FE6E-2254-4BD9-A62B-0AFE68CB4A43}" type="presParOf" srcId="{7BB83133-7977-4B79-948E-CD111FA2953E}" destId="{A5AE7470-4D9D-474B-898A-AF8A0D4C707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813B5-45CD-4C3E-A0DE-BBFCB430A6E8}"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8F4CAF7-A9AF-4BD2-8D8F-E364C2EAD07E}">
      <dgm:prSet/>
      <dgm:spPr/>
      <dgm:t>
        <a:bodyPr/>
        <a:lstStyle/>
        <a:p>
          <a:r>
            <a:rPr lang="en-US" b="0" i="0" dirty="0">
              <a:latin typeface="Arial" panose="020B0604020202020204" pitchFamily="34" charset="0"/>
              <a:cs typeface="Arial" panose="020B0604020202020204" pitchFamily="34" charset="0"/>
            </a:rPr>
            <a:t>Please review the </a:t>
          </a:r>
          <a:r>
            <a:rPr lang="en-US" b="0" i="0"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 xmlns:ahyp="http://schemas.microsoft.com/office/drawing/2018/hyperlinkcolor" val="tx"/>
                  </a:ext>
                </a:extLst>
              </a:hlinkClick>
            </a:rPr>
            <a:t>Excused Absence and Wellness Day Policy</a:t>
          </a:r>
          <a:endParaRPr lang="en-US" dirty="0">
            <a:latin typeface="Arial" panose="020B0604020202020204" pitchFamily="34" charset="0"/>
            <a:cs typeface="Arial" panose="020B0604020202020204" pitchFamily="34" charset="0"/>
          </a:endParaRPr>
        </a:p>
      </dgm:t>
    </dgm:pt>
    <dgm:pt modelId="{F180F936-6C40-4ABF-8A27-7359E693E687}" type="parTrans" cxnId="{3186B16C-10CC-4B51-9442-791A0D4286C7}">
      <dgm:prSet/>
      <dgm:spPr/>
      <dgm:t>
        <a:bodyPr/>
        <a:lstStyle/>
        <a:p>
          <a:endParaRPr lang="en-US"/>
        </a:p>
      </dgm:t>
    </dgm:pt>
    <dgm:pt modelId="{BCB0B01A-F387-4048-907E-F21B6B60FCDB}" type="sibTrans" cxnId="{3186B16C-10CC-4B51-9442-791A0D4286C7}">
      <dgm:prSet/>
      <dgm:spPr/>
      <dgm:t>
        <a:bodyPr/>
        <a:lstStyle/>
        <a:p>
          <a:endParaRPr lang="en-US"/>
        </a:p>
      </dgm:t>
    </dgm:pt>
    <dgm:pt modelId="{5658C02E-1ED6-4421-BA41-F621001F1242}">
      <dgm:prSet/>
      <dgm:spPr/>
      <dgm:t>
        <a:bodyPr/>
        <a:lstStyle/>
        <a:p>
          <a:r>
            <a:rPr lang="en-US" b="0" i="0" dirty="0">
              <a:latin typeface="Arial" panose="020B0604020202020204" pitchFamily="34" charset="0"/>
              <a:cs typeface="Arial" panose="020B0604020202020204" pitchFamily="34" charset="0"/>
            </a:rPr>
            <a:t>Please submit the </a:t>
          </a:r>
          <a:r>
            <a:rPr lang="en-US" b="0" i="0" dirty="0">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 xmlns:ahyp="http://schemas.microsoft.com/office/drawing/2018/hyperlinkcolor" val="tx"/>
                  </a:ext>
                </a:extLst>
              </a:hlinkClick>
            </a:rPr>
            <a:t>Limited Leave Request Form </a:t>
          </a:r>
          <a:r>
            <a:rPr lang="en-US" b="0" i="0" dirty="0">
              <a:latin typeface="Arial" panose="020B0604020202020204" pitchFamily="34" charset="0"/>
              <a:cs typeface="Arial" panose="020B0604020202020204" pitchFamily="34" charset="0"/>
            </a:rPr>
            <a:t>to your Clerkship Director for approval</a:t>
          </a:r>
          <a:endParaRPr lang="en-US" dirty="0">
            <a:latin typeface="Arial" panose="020B0604020202020204" pitchFamily="34" charset="0"/>
            <a:cs typeface="Arial" panose="020B0604020202020204" pitchFamily="34" charset="0"/>
          </a:endParaRPr>
        </a:p>
      </dgm:t>
    </dgm:pt>
    <dgm:pt modelId="{91BE55F7-9C24-42A3-A0E9-A883A58A5717}" type="parTrans" cxnId="{47F49C79-BC98-4740-9FF0-127AB552090E}">
      <dgm:prSet/>
      <dgm:spPr/>
      <dgm:t>
        <a:bodyPr/>
        <a:lstStyle/>
        <a:p>
          <a:endParaRPr lang="en-US"/>
        </a:p>
      </dgm:t>
    </dgm:pt>
    <dgm:pt modelId="{38121556-C76C-47C4-8558-50DA8ABADDFC}" type="sibTrans" cxnId="{47F49C79-BC98-4740-9FF0-127AB552090E}">
      <dgm:prSet/>
      <dgm:spPr/>
      <dgm:t>
        <a:bodyPr/>
        <a:lstStyle/>
        <a:p>
          <a:endParaRPr lang="en-US"/>
        </a:p>
      </dgm:t>
    </dgm:pt>
    <dgm:pt modelId="{E141A86A-82F2-4959-89F1-CEE416B9451E}" type="pres">
      <dgm:prSet presAssocID="{B84813B5-45CD-4C3E-A0DE-BBFCB430A6E8}" presName="root" presStyleCnt="0">
        <dgm:presLayoutVars>
          <dgm:dir/>
          <dgm:resizeHandles val="exact"/>
        </dgm:presLayoutVars>
      </dgm:prSet>
      <dgm:spPr/>
      <dgm:t>
        <a:bodyPr/>
        <a:lstStyle/>
        <a:p>
          <a:endParaRPr lang="en-US"/>
        </a:p>
      </dgm:t>
    </dgm:pt>
    <dgm:pt modelId="{67A12AEC-9CC4-4167-BA3D-EB6D39A0EB51}" type="pres">
      <dgm:prSet presAssocID="{D8F4CAF7-A9AF-4BD2-8D8F-E364C2EAD07E}" presName="compNode" presStyleCnt="0"/>
      <dgm:spPr/>
    </dgm:pt>
    <dgm:pt modelId="{7F5C6D9F-54A7-425F-A278-1E5568C29873}" type="pres">
      <dgm:prSet presAssocID="{D8F4CAF7-A9AF-4BD2-8D8F-E364C2EAD07E}" presName="bgRect" presStyleLbl="bgShp" presStyleIdx="0" presStyleCnt="2"/>
      <dgm:spPr/>
    </dgm:pt>
    <dgm:pt modelId="{04F5FA2A-572B-430B-A865-F04D8674857D}" type="pres">
      <dgm:prSet presAssocID="{D8F4CAF7-A9AF-4BD2-8D8F-E364C2EAD07E}"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DB6B1559-46AC-4A8B-9585-AD411939F780}" type="pres">
      <dgm:prSet presAssocID="{D8F4CAF7-A9AF-4BD2-8D8F-E364C2EAD07E}" presName="spaceRect" presStyleCnt="0"/>
      <dgm:spPr/>
    </dgm:pt>
    <dgm:pt modelId="{1BD4F0EF-9940-45CE-B671-F08351199AC5}" type="pres">
      <dgm:prSet presAssocID="{D8F4CAF7-A9AF-4BD2-8D8F-E364C2EAD07E}" presName="parTx" presStyleLbl="revTx" presStyleIdx="0" presStyleCnt="2" custScaleX="105832">
        <dgm:presLayoutVars>
          <dgm:chMax val="0"/>
          <dgm:chPref val="0"/>
        </dgm:presLayoutVars>
      </dgm:prSet>
      <dgm:spPr/>
      <dgm:t>
        <a:bodyPr/>
        <a:lstStyle/>
        <a:p>
          <a:endParaRPr lang="en-US"/>
        </a:p>
      </dgm:t>
    </dgm:pt>
    <dgm:pt modelId="{06BFCE35-434A-4FED-AB56-1D22CCA75B87}" type="pres">
      <dgm:prSet presAssocID="{BCB0B01A-F387-4048-907E-F21B6B60FCDB}" presName="sibTrans" presStyleCnt="0"/>
      <dgm:spPr/>
    </dgm:pt>
    <dgm:pt modelId="{B2F60CE9-8262-4A87-9A9A-C8780B7F7C73}" type="pres">
      <dgm:prSet presAssocID="{5658C02E-1ED6-4421-BA41-F621001F1242}" presName="compNode" presStyleCnt="0"/>
      <dgm:spPr/>
    </dgm:pt>
    <dgm:pt modelId="{6A342380-95E9-41C4-B785-E853FA3033F9}" type="pres">
      <dgm:prSet presAssocID="{5658C02E-1ED6-4421-BA41-F621001F1242}" presName="bgRect" presStyleLbl="bgShp" presStyleIdx="1" presStyleCnt="2"/>
      <dgm:spPr/>
    </dgm:pt>
    <dgm:pt modelId="{0B99713A-F21B-4677-9E18-0D06084B0A5E}" type="pres">
      <dgm:prSet presAssocID="{5658C02E-1ED6-4421-BA41-F621001F124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C6A1305E-FA19-4947-B979-42DF4F2F2526}" type="pres">
      <dgm:prSet presAssocID="{5658C02E-1ED6-4421-BA41-F621001F1242}" presName="spaceRect" presStyleCnt="0"/>
      <dgm:spPr/>
    </dgm:pt>
    <dgm:pt modelId="{1D7DDFA9-6DE6-4F67-ACB6-D37ACCD9E154}" type="pres">
      <dgm:prSet presAssocID="{5658C02E-1ED6-4421-BA41-F621001F1242}" presName="parTx" presStyleLbl="revTx" presStyleIdx="1" presStyleCnt="2" custScaleX="104600">
        <dgm:presLayoutVars>
          <dgm:chMax val="0"/>
          <dgm:chPref val="0"/>
        </dgm:presLayoutVars>
      </dgm:prSet>
      <dgm:spPr/>
      <dgm:t>
        <a:bodyPr/>
        <a:lstStyle/>
        <a:p>
          <a:endParaRPr lang="en-US"/>
        </a:p>
      </dgm:t>
    </dgm:pt>
  </dgm:ptLst>
  <dgm:cxnLst>
    <dgm:cxn modelId="{47F49C79-BC98-4740-9FF0-127AB552090E}" srcId="{B84813B5-45CD-4C3E-A0DE-BBFCB430A6E8}" destId="{5658C02E-1ED6-4421-BA41-F621001F1242}" srcOrd="1" destOrd="0" parTransId="{91BE55F7-9C24-42A3-A0E9-A883A58A5717}" sibTransId="{38121556-C76C-47C4-8558-50DA8ABADDFC}"/>
    <dgm:cxn modelId="{AA8A408E-694C-496D-A0C0-AEEE2E571FB2}" type="presOf" srcId="{B84813B5-45CD-4C3E-A0DE-BBFCB430A6E8}" destId="{E141A86A-82F2-4959-89F1-CEE416B9451E}" srcOrd="0" destOrd="0" presId="urn:microsoft.com/office/officeart/2018/2/layout/IconVerticalSolidList"/>
    <dgm:cxn modelId="{3186B16C-10CC-4B51-9442-791A0D4286C7}" srcId="{B84813B5-45CD-4C3E-A0DE-BBFCB430A6E8}" destId="{D8F4CAF7-A9AF-4BD2-8D8F-E364C2EAD07E}" srcOrd="0" destOrd="0" parTransId="{F180F936-6C40-4ABF-8A27-7359E693E687}" sibTransId="{BCB0B01A-F387-4048-907E-F21B6B60FCDB}"/>
    <dgm:cxn modelId="{6E060A59-741A-47D0-AF7F-81296CF567A2}" type="presOf" srcId="{5658C02E-1ED6-4421-BA41-F621001F1242}" destId="{1D7DDFA9-6DE6-4F67-ACB6-D37ACCD9E154}" srcOrd="0" destOrd="0" presId="urn:microsoft.com/office/officeart/2018/2/layout/IconVerticalSolidList"/>
    <dgm:cxn modelId="{E69390A3-9B31-4B91-BE03-9873AE305262}" type="presOf" srcId="{D8F4CAF7-A9AF-4BD2-8D8F-E364C2EAD07E}" destId="{1BD4F0EF-9940-45CE-B671-F08351199AC5}" srcOrd="0" destOrd="0" presId="urn:microsoft.com/office/officeart/2018/2/layout/IconVerticalSolidList"/>
    <dgm:cxn modelId="{3DB8FDB9-1F9F-41A8-B499-E6EADE652239}" type="presParOf" srcId="{E141A86A-82F2-4959-89F1-CEE416B9451E}" destId="{67A12AEC-9CC4-4167-BA3D-EB6D39A0EB51}" srcOrd="0" destOrd="0" presId="urn:microsoft.com/office/officeart/2018/2/layout/IconVerticalSolidList"/>
    <dgm:cxn modelId="{008E81E1-2BBC-4176-BA95-CCE518BB1BAD}" type="presParOf" srcId="{67A12AEC-9CC4-4167-BA3D-EB6D39A0EB51}" destId="{7F5C6D9F-54A7-425F-A278-1E5568C29873}" srcOrd="0" destOrd="0" presId="urn:microsoft.com/office/officeart/2018/2/layout/IconVerticalSolidList"/>
    <dgm:cxn modelId="{8294C4CE-3699-4DF0-9A1A-26E67CF00EF6}" type="presParOf" srcId="{67A12AEC-9CC4-4167-BA3D-EB6D39A0EB51}" destId="{04F5FA2A-572B-430B-A865-F04D8674857D}" srcOrd="1" destOrd="0" presId="urn:microsoft.com/office/officeart/2018/2/layout/IconVerticalSolidList"/>
    <dgm:cxn modelId="{D835362A-C347-4D29-B4AC-0328C0E710EF}" type="presParOf" srcId="{67A12AEC-9CC4-4167-BA3D-EB6D39A0EB51}" destId="{DB6B1559-46AC-4A8B-9585-AD411939F780}" srcOrd="2" destOrd="0" presId="urn:microsoft.com/office/officeart/2018/2/layout/IconVerticalSolidList"/>
    <dgm:cxn modelId="{6013D9DE-DBCA-49EC-ABDB-3C3D0B3A9315}" type="presParOf" srcId="{67A12AEC-9CC4-4167-BA3D-EB6D39A0EB51}" destId="{1BD4F0EF-9940-45CE-B671-F08351199AC5}" srcOrd="3" destOrd="0" presId="urn:microsoft.com/office/officeart/2018/2/layout/IconVerticalSolidList"/>
    <dgm:cxn modelId="{E4C95E0D-5A6A-42EF-B9B8-DB792C366731}" type="presParOf" srcId="{E141A86A-82F2-4959-89F1-CEE416B9451E}" destId="{06BFCE35-434A-4FED-AB56-1D22CCA75B87}" srcOrd="1" destOrd="0" presId="urn:microsoft.com/office/officeart/2018/2/layout/IconVerticalSolidList"/>
    <dgm:cxn modelId="{4979AF43-9D61-444A-A059-5BC4C46D6255}" type="presParOf" srcId="{E141A86A-82F2-4959-89F1-CEE416B9451E}" destId="{B2F60CE9-8262-4A87-9A9A-C8780B7F7C73}" srcOrd="2" destOrd="0" presId="urn:microsoft.com/office/officeart/2018/2/layout/IconVerticalSolidList"/>
    <dgm:cxn modelId="{55B4FA11-30E9-470B-828B-28BBF2B15AED}" type="presParOf" srcId="{B2F60CE9-8262-4A87-9A9A-C8780B7F7C73}" destId="{6A342380-95E9-41C4-B785-E853FA3033F9}" srcOrd="0" destOrd="0" presId="urn:microsoft.com/office/officeart/2018/2/layout/IconVerticalSolidList"/>
    <dgm:cxn modelId="{BA8EEE9F-9CF4-470D-ABB4-807C9BB2770C}" type="presParOf" srcId="{B2F60CE9-8262-4A87-9A9A-C8780B7F7C73}" destId="{0B99713A-F21B-4677-9E18-0D06084B0A5E}" srcOrd="1" destOrd="0" presId="urn:microsoft.com/office/officeart/2018/2/layout/IconVerticalSolidList"/>
    <dgm:cxn modelId="{49EADE5B-BC06-4F3B-AB7F-A8D584908A1A}" type="presParOf" srcId="{B2F60CE9-8262-4A87-9A9A-C8780B7F7C73}" destId="{C6A1305E-FA19-4947-B979-42DF4F2F2526}" srcOrd="2" destOrd="0" presId="urn:microsoft.com/office/officeart/2018/2/layout/IconVerticalSolidList"/>
    <dgm:cxn modelId="{C97F24ED-64F5-4B79-96C5-228C66011F87}" type="presParOf" srcId="{B2F60CE9-8262-4A87-9A9A-C8780B7F7C73}" destId="{1D7DDFA9-6DE6-4F67-ACB6-D37ACCD9E1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0016-D4E7-447D-8201-02D7602DAABC}">
      <dsp:nvSpPr>
        <dsp:cNvPr id="0" name=""/>
        <dsp:cNvSpPr/>
      </dsp:nvSpPr>
      <dsp:spPr>
        <a:xfrm>
          <a:off x="41501" y="436764"/>
          <a:ext cx="1445524" cy="14455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CFF5A-16A0-4F36-BD8F-318642121BC6}">
      <dsp:nvSpPr>
        <dsp:cNvPr id="0" name=""/>
        <dsp:cNvSpPr/>
      </dsp:nvSpPr>
      <dsp:spPr>
        <a:xfrm>
          <a:off x="345061" y="740315"/>
          <a:ext cx="838404" cy="838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7AD7C-80C5-4586-A28B-82C42FA35734}">
      <dsp:nvSpPr>
        <dsp:cNvPr id="0" name=""/>
        <dsp:cNvSpPr/>
      </dsp:nvSpPr>
      <dsp:spPr>
        <a:xfrm>
          <a:off x="1529058" y="198528"/>
          <a:ext cx="4618570" cy="144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0" kern="1200" dirty="0" smtClean="0"/>
            <a:t>University </a:t>
          </a:r>
          <a:r>
            <a:rPr lang="en-US" sz="2000" b="0" kern="1200" dirty="0"/>
            <a:t>of Tennessee at Chattanooga </a:t>
          </a:r>
          <a:endParaRPr lang="en-US" sz="2000" b="0" kern="1200" dirty="0" smtClean="0"/>
        </a:p>
        <a:p>
          <a:pPr lvl="0" algn="l" defTabSz="889000">
            <a:lnSpc>
              <a:spcPct val="90000"/>
            </a:lnSpc>
            <a:spcBef>
              <a:spcPct val="0"/>
            </a:spcBef>
            <a:spcAft>
              <a:spcPct val="35000"/>
            </a:spcAft>
          </a:pPr>
          <a:r>
            <a:rPr lang="en-US" sz="2000" b="1" kern="1200" dirty="0" smtClean="0"/>
            <a:t>University </a:t>
          </a:r>
          <a:r>
            <a:rPr lang="en-US" sz="2000" b="1" kern="1200" dirty="0"/>
            <a:t>Health Services (UTC UHS)</a:t>
          </a:r>
          <a:endParaRPr lang="en-US" sz="2000" kern="1200" dirty="0"/>
        </a:p>
      </dsp:txBody>
      <dsp:txXfrm>
        <a:off x="1529058" y="198528"/>
        <a:ext cx="4618570" cy="1445524"/>
      </dsp:txXfrm>
    </dsp:sp>
    <dsp:sp modelId="{15566750-A6B4-465D-9A89-718E09367C60}">
      <dsp:nvSpPr>
        <dsp:cNvPr id="0" name=""/>
        <dsp:cNvSpPr/>
      </dsp:nvSpPr>
      <dsp:spPr>
        <a:xfrm>
          <a:off x="6202445" y="476950"/>
          <a:ext cx="1445524" cy="144552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648B2-2E52-4D07-B778-9227EAB2C2C5}">
      <dsp:nvSpPr>
        <dsp:cNvPr id="0" name=""/>
        <dsp:cNvSpPr/>
      </dsp:nvSpPr>
      <dsp:spPr>
        <a:xfrm>
          <a:off x="6506011" y="780516"/>
          <a:ext cx="838404" cy="8384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D2543-81F1-4169-88F9-92D13AE08395}">
      <dsp:nvSpPr>
        <dsp:cNvPr id="0" name=""/>
        <dsp:cNvSpPr/>
      </dsp:nvSpPr>
      <dsp:spPr>
        <a:xfrm>
          <a:off x="8014233" y="505991"/>
          <a:ext cx="3407306" cy="144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kern="1200" dirty="0">
              <a:hlinkClick xmlns:r="http://schemas.openxmlformats.org/officeDocument/2006/relationships" r:id="rId6"/>
            </a:rPr>
            <a:t>University Health Services </a:t>
          </a:r>
          <a:endParaRPr lang="en-US" sz="2200" kern="1200" dirty="0" smtClean="0"/>
        </a:p>
        <a:p>
          <a:pPr lvl="0" algn="l" defTabSz="977900">
            <a:lnSpc>
              <a:spcPct val="90000"/>
            </a:lnSpc>
            <a:spcBef>
              <a:spcPct val="0"/>
            </a:spcBef>
            <a:spcAft>
              <a:spcPct val="35000"/>
            </a:spcAft>
          </a:pPr>
          <a:r>
            <a:rPr lang="en-US" sz="2000" kern="1200" dirty="0" smtClean="0"/>
            <a:t>is located </a:t>
          </a:r>
          <a:r>
            <a:rPr lang="en-US" sz="2000" kern="1200" dirty="0"/>
            <a:t>in </a:t>
          </a:r>
          <a:r>
            <a:rPr lang="en-US" sz="2000" kern="1200" dirty="0" smtClean="0"/>
            <a:t>Maclellan </a:t>
          </a:r>
          <a:r>
            <a:rPr lang="en-US" sz="2000" kern="1200" dirty="0"/>
            <a:t>Gym on </a:t>
          </a:r>
          <a:r>
            <a:rPr lang="en-US" sz="2000" kern="1200" dirty="0" smtClean="0"/>
            <a:t>UTC Campus:   </a:t>
          </a:r>
          <a:endParaRPr lang="en-US" sz="2000" kern="1200" dirty="0"/>
        </a:p>
        <a:p>
          <a:pPr lvl="0" algn="l" defTabSz="977900">
            <a:lnSpc>
              <a:spcPct val="90000"/>
            </a:lnSpc>
            <a:spcBef>
              <a:spcPct val="0"/>
            </a:spcBef>
            <a:spcAft>
              <a:spcPts val="0"/>
            </a:spcAft>
          </a:pPr>
          <a:r>
            <a:rPr lang="en-US" sz="1800" kern="1200" dirty="0"/>
            <a:t>615 McCallie </a:t>
          </a:r>
          <a:r>
            <a:rPr lang="en-US" sz="1800" kern="1200" dirty="0" smtClean="0"/>
            <a:t>Avenue </a:t>
          </a:r>
        </a:p>
        <a:p>
          <a:pPr lvl="0" algn="l" defTabSz="977900">
            <a:lnSpc>
              <a:spcPct val="90000"/>
            </a:lnSpc>
            <a:spcBef>
              <a:spcPct val="0"/>
            </a:spcBef>
            <a:spcAft>
              <a:spcPts val="0"/>
            </a:spcAft>
          </a:pPr>
          <a:r>
            <a:rPr lang="en-US" sz="1800" kern="1200" dirty="0" smtClean="0"/>
            <a:t>Chattanooga</a:t>
          </a:r>
          <a:r>
            <a:rPr lang="en-US" sz="1800" kern="1200" dirty="0"/>
            <a:t>, TN 37403 </a:t>
          </a:r>
        </a:p>
      </dsp:txBody>
      <dsp:txXfrm>
        <a:off x="8014233" y="505991"/>
        <a:ext cx="3407306" cy="1445524"/>
      </dsp:txXfrm>
    </dsp:sp>
    <dsp:sp modelId="{8D671C36-246F-4C3B-8816-B75CA1B28DA0}">
      <dsp:nvSpPr>
        <dsp:cNvPr id="0" name=""/>
        <dsp:cNvSpPr/>
      </dsp:nvSpPr>
      <dsp:spPr>
        <a:xfrm>
          <a:off x="51547" y="2675739"/>
          <a:ext cx="1445524" cy="14455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BD2A2-A9C2-4238-AA7E-A61A5CD784ED}">
      <dsp:nvSpPr>
        <dsp:cNvPr id="0" name=""/>
        <dsp:cNvSpPr/>
      </dsp:nvSpPr>
      <dsp:spPr>
        <a:xfrm>
          <a:off x="355105" y="2979296"/>
          <a:ext cx="838404" cy="8384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AC812-F692-4AC1-8B16-3F1CB60D71E0}">
      <dsp:nvSpPr>
        <dsp:cNvPr id="0" name=""/>
        <dsp:cNvSpPr/>
      </dsp:nvSpPr>
      <dsp:spPr>
        <a:xfrm>
          <a:off x="1685249" y="2581535"/>
          <a:ext cx="3714952" cy="144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b="1" kern="1200" dirty="0"/>
            <a:t>Hours of Operation: </a:t>
          </a:r>
        </a:p>
        <a:p>
          <a:pPr lvl="0" algn="l" defTabSz="1066800">
            <a:lnSpc>
              <a:spcPct val="90000"/>
            </a:lnSpc>
            <a:spcBef>
              <a:spcPct val="0"/>
            </a:spcBef>
            <a:spcAft>
              <a:spcPct val="35000"/>
            </a:spcAft>
          </a:pPr>
          <a:r>
            <a:rPr lang="en-US" sz="2400" kern="1200" dirty="0"/>
            <a:t>M-F 8:00 am – 5:00 pm </a:t>
          </a:r>
          <a:r>
            <a:rPr lang="en-US" sz="2400" kern="1200" dirty="0" smtClean="0"/>
            <a:t>EST</a:t>
          </a:r>
          <a:endParaRPr lang="en-US" sz="2400" kern="1200" dirty="0"/>
        </a:p>
      </dsp:txBody>
      <dsp:txXfrm>
        <a:off x="1685249" y="2581535"/>
        <a:ext cx="3714952" cy="1445524"/>
      </dsp:txXfrm>
    </dsp:sp>
    <dsp:sp modelId="{1B2F8A73-206A-45DF-ACDD-2A42D1C98E20}">
      <dsp:nvSpPr>
        <dsp:cNvPr id="0" name=""/>
        <dsp:cNvSpPr/>
      </dsp:nvSpPr>
      <dsp:spPr>
        <a:xfrm>
          <a:off x="6293243" y="2675739"/>
          <a:ext cx="1445524" cy="144552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49F21-7935-408B-8F78-36B270B390BA}">
      <dsp:nvSpPr>
        <dsp:cNvPr id="0" name=""/>
        <dsp:cNvSpPr/>
      </dsp:nvSpPr>
      <dsp:spPr>
        <a:xfrm>
          <a:off x="6616905" y="2959199"/>
          <a:ext cx="838404" cy="8384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E7470-4D9D-474B-898A-AF8A0D4C7079}">
      <dsp:nvSpPr>
        <dsp:cNvPr id="0" name=""/>
        <dsp:cNvSpPr/>
      </dsp:nvSpPr>
      <dsp:spPr>
        <a:xfrm>
          <a:off x="8076144" y="2708408"/>
          <a:ext cx="3407306" cy="144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a:t>If you </a:t>
          </a:r>
          <a:r>
            <a:rPr lang="en-US" sz="2000" kern="1200" dirty="0" smtClean="0"/>
            <a:t>need medical </a:t>
          </a:r>
          <a:r>
            <a:rPr lang="en-US" sz="2000" kern="1200" dirty="0"/>
            <a:t>attention please call </a:t>
          </a:r>
          <a:r>
            <a:rPr lang="en-US" sz="2000" b="1" kern="1200" dirty="0"/>
            <a:t>423.425.2266</a:t>
          </a:r>
          <a:r>
            <a:rPr lang="en-US" sz="2000" kern="1200" dirty="0"/>
            <a:t> to schedule an </a:t>
          </a:r>
          <a:r>
            <a:rPr lang="en-US" sz="2000" kern="1200" dirty="0" smtClean="0"/>
            <a:t>appointment. Identify </a:t>
          </a:r>
          <a:r>
            <a:rPr lang="en-US" sz="2000" kern="1200" dirty="0"/>
            <a:t>yourself as a </a:t>
          </a:r>
          <a:r>
            <a:rPr lang="en-US" sz="2000" kern="1200" dirty="0" smtClean="0"/>
            <a:t>medical student</a:t>
          </a:r>
          <a:r>
            <a:rPr lang="en-US" sz="2000" kern="1200" dirty="0"/>
            <a:t>. Bring your UT ID and insurance card to each visit.</a:t>
          </a:r>
        </a:p>
      </dsp:txBody>
      <dsp:txXfrm>
        <a:off x="8076144" y="2708408"/>
        <a:ext cx="3407306" cy="1445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C6D9F-54A7-425F-A278-1E5568C29873}">
      <dsp:nvSpPr>
        <dsp:cNvPr id="0" name=""/>
        <dsp:cNvSpPr/>
      </dsp:nvSpPr>
      <dsp:spPr>
        <a:xfrm>
          <a:off x="-126283" y="620222"/>
          <a:ext cx="10058399" cy="1131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5FA2A-572B-430B-A865-F04D8674857D}">
      <dsp:nvSpPr>
        <dsp:cNvPr id="0" name=""/>
        <dsp:cNvSpPr/>
      </dsp:nvSpPr>
      <dsp:spPr>
        <a:xfrm>
          <a:off x="215962" y="874785"/>
          <a:ext cx="622266" cy="622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4F0EF-9940-45CE-B671-F08351199AC5}">
      <dsp:nvSpPr>
        <dsp:cNvPr id="0" name=""/>
        <dsp:cNvSpPr/>
      </dsp:nvSpPr>
      <dsp:spPr>
        <a:xfrm>
          <a:off x="925352" y="620222"/>
          <a:ext cx="9259330" cy="113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9" tIns="119739" rIns="119739" bIns="119739" numCol="1" spcCol="1270" anchor="ctr" anchorCtr="0">
          <a:noAutofit/>
        </a:bodyPr>
        <a:lstStyle/>
        <a:p>
          <a:pPr lvl="0" algn="l" defTabSz="1111250">
            <a:lnSpc>
              <a:spcPct val="90000"/>
            </a:lnSpc>
            <a:spcBef>
              <a:spcPct val="0"/>
            </a:spcBef>
            <a:spcAft>
              <a:spcPct val="35000"/>
            </a:spcAft>
          </a:pPr>
          <a:r>
            <a:rPr lang="en-US" sz="2500" b="0" i="0" kern="1200" dirty="0">
              <a:latin typeface="Arial" panose="020B0604020202020204" pitchFamily="34" charset="0"/>
              <a:cs typeface="Arial" panose="020B0604020202020204" pitchFamily="34" charset="0"/>
            </a:rPr>
            <a:t>Please review the </a:t>
          </a:r>
          <a:r>
            <a:rPr lang="en-US" sz="2500" b="0" i="0" kern="1200" dirty="0">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 xmlns:ahyp="http://schemas.microsoft.com/office/drawing/2018/hyperlinkcolor" val="tx"/>
                  </a:ext>
                </a:extLst>
              </a:hlinkClick>
            </a:rPr>
            <a:t>Excused Absence and Wellness Day Policy</a:t>
          </a:r>
          <a:endParaRPr lang="en-US" sz="2500" kern="1200" dirty="0">
            <a:latin typeface="Arial" panose="020B0604020202020204" pitchFamily="34" charset="0"/>
            <a:cs typeface="Arial" panose="020B0604020202020204" pitchFamily="34" charset="0"/>
          </a:endParaRPr>
        </a:p>
      </dsp:txBody>
      <dsp:txXfrm>
        <a:off x="925352" y="620222"/>
        <a:ext cx="9259330" cy="1131393"/>
      </dsp:txXfrm>
    </dsp:sp>
    <dsp:sp modelId="{6A342380-95E9-41C4-B785-E853FA3033F9}">
      <dsp:nvSpPr>
        <dsp:cNvPr id="0" name=""/>
        <dsp:cNvSpPr/>
      </dsp:nvSpPr>
      <dsp:spPr>
        <a:xfrm>
          <a:off x="-126283" y="2034464"/>
          <a:ext cx="10058399" cy="1131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9713A-F21B-4677-9E18-0D06084B0A5E}">
      <dsp:nvSpPr>
        <dsp:cNvPr id="0" name=""/>
        <dsp:cNvSpPr/>
      </dsp:nvSpPr>
      <dsp:spPr>
        <a:xfrm>
          <a:off x="215962" y="2289027"/>
          <a:ext cx="622266" cy="62226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DDFA9-6DE6-4F67-ACB6-D37ACCD9E154}">
      <dsp:nvSpPr>
        <dsp:cNvPr id="0" name=""/>
        <dsp:cNvSpPr/>
      </dsp:nvSpPr>
      <dsp:spPr>
        <a:xfrm>
          <a:off x="979247" y="2034464"/>
          <a:ext cx="9151542" cy="1131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9" tIns="119739" rIns="119739" bIns="119739" numCol="1" spcCol="1270" anchor="ctr" anchorCtr="0">
          <a:noAutofit/>
        </a:bodyPr>
        <a:lstStyle/>
        <a:p>
          <a:pPr lvl="0" algn="l" defTabSz="1111250">
            <a:lnSpc>
              <a:spcPct val="90000"/>
            </a:lnSpc>
            <a:spcBef>
              <a:spcPct val="0"/>
            </a:spcBef>
            <a:spcAft>
              <a:spcPct val="35000"/>
            </a:spcAft>
          </a:pPr>
          <a:r>
            <a:rPr lang="en-US" sz="2500" b="0" i="0" kern="1200" dirty="0">
              <a:latin typeface="Arial" panose="020B0604020202020204" pitchFamily="34" charset="0"/>
              <a:cs typeface="Arial" panose="020B0604020202020204" pitchFamily="34" charset="0"/>
            </a:rPr>
            <a:t>Please submit the </a:t>
          </a:r>
          <a:r>
            <a:rPr lang="en-US" sz="2500" b="0" i="0" kern="1200" dirty="0">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 xmlns:ahyp="http://schemas.microsoft.com/office/drawing/2018/hyperlinkcolor" val="tx"/>
                  </a:ext>
                </a:extLst>
              </a:hlinkClick>
            </a:rPr>
            <a:t>Limited Leave Request Form </a:t>
          </a:r>
          <a:r>
            <a:rPr lang="en-US" sz="2500" b="0" i="0" kern="1200" dirty="0">
              <a:latin typeface="Arial" panose="020B0604020202020204" pitchFamily="34" charset="0"/>
              <a:cs typeface="Arial" panose="020B0604020202020204" pitchFamily="34" charset="0"/>
            </a:rPr>
            <a:t>to your Clerkship Director for approval</a:t>
          </a:r>
          <a:endParaRPr lang="en-US" sz="2500" kern="1200" dirty="0">
            <a:latin typeface="Arial" panose="020B0604020202020204" pitchFamily="34" charset="0"/>
            <a:cs typeface="Arial" panose="020B0604020202020204" pitchFamily="34" charset="0"/>
          </a:endParaRPr>
        </a:p>
      </dsp:txBody>
      <dsp:txXfrm>
        <a:off x="979247" y="2034464"/>
        <a:ext cx="9151542" cy="113139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53299-3DD0-4A1A-BEF6-46713CB03BDD}" type="datetimeFigureOut">
              <a:rPr lang="en-US" smtClean="0"/>
              <a:t>06/27/25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DBDF0-D106-49BF-A391-05C258798C49}" type="slidenum">
              <a:rPr lang="en-US" smtClean="0"/>
              <a:t>‹#›</a:t>
            </a:fld>
            <a:endParaRPr lang="en-US"/>
          </a:p>
        </p:txBody>
      </p:sp>
    </p:spTree>
    <p:extLst>
      <p:ext uri="{BB962C8B-B14F-4D97-AF65-F5344CB8AC3E}">
        <p14:creationId xmlns:p14="http://schemas.microsoft.com/office/powerpoint/2010/main" val="256321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A16FC-3A11-40E6-82D9-384F01BDEC36}" type="slidenum">
              <a:rPr lang="en-US" smtClean="0"/>
              <a:t>13</a:t>
            </a:fld>
            <a:endParaRPr lang="en-US"/>
          </a:p>
        </p:txBody>
      </p:sp>
    </p:spTree>
    <p:extLst>
      <p:ext uri="{BB962C8B-B14F-4D97-AF65-F5344CB8AC3E}">
        <p14:creationId xmlns:p14="http://schemas.microsoft.com/office/powerpoint/2010/main" val="37754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A16FC-3A11-40E6-82D9-384F01BDEC36}" type="slidenum">
              <a:rPr lang="en-US" smtClean="0"/>
              <a:t>14</a:t>
            </a:fld>
            <a:endParaRPr lang="en-US"/>
          </a:p>
        </p:txBody>
      </p:sp>
    </p:spTree>
    <p:extLst>
      <p:ext uri="{BB962C8B-B14F-4D97-AF65-F5344CB8AC3E}">
        <p14:creationId xmlns:p14="http://schemas.microsoft.com/office/powerpoint/2010/main" val="39946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A16FC-3A11-40E6-82D9-384F01BDEC36}" type="slidenum">
              <a:rPr lang="en-US" smtClean="0"/>
              <a:t>15</a:t>
            </a:fld>
            <a:endParaRPr lang="en-US"/>
          </a:p>
        </p:txBody>
      </p:sp>
    </p:spTree>
    <p:extLst>
      <p:ext uri="{BB962C8B-B14F-4D97-AF65-F5344CB8AC3E}">
        <p14:creationId xmlns:p14="http://schemas.microsoft.com/office/powerpoint/2010/main" val="351285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A16FC-3A11-40E6-82D9-384F01BDEC36}" type="slidenum">
              <a:rPr lang="en-US" smtClean="0"/>
              <a:t>16</a:t>
            </a:fld>
            <a:endParaRPr lang="en-US"/>
          </a:p>
        </p:txBody>
      </p:sp>
    </p:spTree>
    <p:extLst>
      <p:ext uri="{BB962C8B-B14F-4D97-AF65-F5344CB8AC3E}">
        <p14:creationId xmlns:p14="http://schemas.microsoft.com/office/powerpoint/2010/main" val="24656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A16FC-3A11-40E6-82D9-384F01BDEC36}" type="slidenum">
              <a:rPr lang="en-US" smtClean="0"/>
              <a:t>18</a:t>
            </a:fld>
            <a:endParaRPr lang="en-US"/>
          </a:p>
        </p:txBody>
      </p:sp>
    </p:spTree>
    <p:extLst>
      <p:ext uri="{BB962C8B-B14F-4D97-AF65-F5344CB8AC3E}">
        <p14:creationId xmlns:p14="http://schemas.microsoft.com/office/powerpoint/2010/main" val="261375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CA16FC-3A11-40E6-82D9-384F01BDE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66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CA16FC-3A11-40E6-82D9-384F01BDEC36}" type="slidenum">
              <a:rPr lang="en-US" smtClean="0"/>
              <a:t>33</a:t>
            </a:fld>
            <a:endParaRPr lang="en-US"/>
          </a:p>
        </p:txBody>
      </p:sp>
    </p:spTree>
    <p:extLst>
      <p:ext uri="{BB962C8B-B14F-4D97-AF65-F5344CB8AC3E}">
        <p14:creationId xmlns:p14="http://schemas.microsoft.com/office/powerpoint/2010/main" val="355899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Here</a:t>
            </a:r>
          </a:p>
          <a:p>
            <a:r>
              <a:rPr lang="en-US"/>
              <a:t>Position Title</a:t>
            </a:r>
          </a:p>
        </p:txBody>
      </p:sp>
    </p:spTree>
    <p:extLst>
      <p:ext uri="{BB962C8B-B14F-4D97-AF65-F5344CB8AC3E}">
        <p14:creationId xmlns:p14="http://schemas.microsoft.com/office/powerpoint/2010/main" val="9132036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a:t>Section Header Goes Here</a:t>
            </a:r>
          </a:p>
        </p:txBody>
      </p:sp>
    </p:spTree>
    <p:extLst>
      <p:ext uri="{BB962C8B-B14F-4D97-AF65-F5344CB8AC3E}">
        <p14:creationId xmlns:p14="http://schemas.microsoft.com/office/powerpoint/2010/main" val="34790986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4D2B1-F28A-4C55-B11D-ADD8D770A028}" type="datetime1">
              <a:rPr lang="en-US" smtClean="0"/>
              <a:t>06/27/25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072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a:t>Add Presentation Title Here</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a:t>Supporting info goes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6"/>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a:t>Questions?</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lucy.white@erlanger.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mailto:Allison.Ellis@erlanger.org"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mailto:Kimberly.Crawford@universitysurgical.com" TargetMode="External"/><Relationship Id="rId2" Type="http://schemas.openxmlformats.org/officeDocument/2006/relationships/hyperlink" Target="mailto:Jdanstanley@gmail.com"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hyperlink" Target="https://epicproxy.et0967.epichosted.com/MobileConfigs/MobileConfigsProduction.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hyperlink" Target="https://uthsc.edu/comc/medical-education/documents/ehs-social-media-policy.pdf" TargetMode="External"/><Relationship Id="rId13" Type="http://schemas.openxmlformats.org/officeDocument/2006/relationships/hyperlink" Target="https://www.uthsc.edu/medicine/medical-education/merl.php" TargetMode="External"/><Relationship Id="rId3" Type="http://schemas.openxmlformats.org/officeDocument/2006/relationships/hyperlink" Target="https://uthsc.policymedical.net/policymed/anonymous/docViewer?stoken=de47aa28-16aa-408b-9c96-cb04f232964f&amp;dtoken=48f42d3f-15d9-4432-9a28-46a3df606455" TargetMode="External"/><Relationship Id="rId7" Type="http://schemas.openxmlformats.org/officeDocument/2006/relationships/hyperlink" Target="https://uthsc.edu/comc/medical-education/documents/ehs-professional-dress-code.pdf" TargetMode="External"/><Relationship Id="rId12" Type="http://schemas.openxmlformats.org/officeDocument/2006/relationships/hyperlink" Target="https://www.uthsc.edu/medicine/medical-education/olsen.php" TargetMode="External"/><Relationship Id="rId2" Type="http://schemas.openxmlformats.org/officeDocument/2006/relationships/hyperlink" Target="https://uthsc.policymedical.net/policymed/api/document/show/1642/Work%20Hours?path=1642/pdf/9880ed5a-4970-4be8-8f73-223b74f37c53.pdf&amp;1633718335007#toolbar=0&amp;navpanes=0" TargetMode="External"/><Relationship Id="rId1" Type="http://schemas.openxmlformats.org/officeDocument/2006/relationships/slideLayout" Target="../slideLayouts/slideLayout3.xml"/><Relationship Id="rId6" Type="http://schemas.openxmlformats.org/officeDocument/2006/relationships/hyperlink" Target="https://uthsc.policymedical.net/policymed/anonymous/docViewer?stoken=de47aa28-16aa-408b-9c96-cb04f232964f&amp;dtoken=e8afe229-08f8-432e-ba95-51034fdccc94" TargetMode="External"/><Relationship Id="rId11" Type="http://schemas.openxmlformats.org/officeDocument/2006/relationships/hyperlink" Target="https://uthsc.edu/comc/medical-education/colsen.php" TargetMode="External"/><Relationship Id="rId5" Type="http://schemas.openxmlformats.org/officeDocument/2006/relationships/hyperlink" Target="https://uthsc.policymedical.net/policymed/anonymous/docViewer?stoken=de47aa28-16aa-408b-9c96-cb04f232964f&amp;dtoken=3d863213-1032-4230-9725-83700347a3cf" TargetMode="External"/><Relationship Id="rId10" Type="http://schemas.openxmlformats.org/officeDocument/2006/relationships/hyperlink" Target="https://uthsc.edu/comc/medical-education/documents/ehs-return-to-work-covid-policy.pdf" TargetMode="External"/><Relationship Id="rId4" Type="http://schemas.openxmlformats.org/officeDocument/2006/relationships/hyperlink" Target="https://uthsc.policymedical.net/policymed/anonymous/docViewer?stoken=de47aa28-16aa-408b-9c96-cb04f232964f&amp;dtoken=cee2a25e-3362-4134-ba62-62213492f7b8" TargetMode="External"/><Relationship Id="rId9" Type="http://schemas.openxmlformats.org/officeDocument/2006/relationships/hyperlink" Target="https://uthsc.edu/comc/medical-education/documents/ehs-solicitation-and-literature-distribution.pdf"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thsc.edu/health-services/behavioral-health/sap.php"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a:xfrm>
            <a:off x="965977" y="2706405"/>
            <a:ext cx="10519719" cy="842211"/>
          </a:xfrm>
        </p:spPr>
        <p:txBody>
          <a:bodyPr/>
          <a:lstStyle/>
          <a:p>
            <a:r>
              <a:rPr lang="en-US" b="1" dirty="0" smtClean="0">
                <a:solidFill>
                  <a:srgbClr val="F7941D"/>
                </a:solidFill>
              </a:rPr>
              <a:t>NEW STUDENT ORIENTATION</a:t>
            </a:r>
            <a:endParaRPr lang="en-US" b="1" dirty="0">
              <a:solidFill>
                <a:srgbClr val="F7941D"/>
              </a:solidFill>
            </a:endParaRPr>
          </a:p>
        </p:txBody>
      </p:sp>
      <p:sp>
        <p:nvSpPr>
          <p:cNvPr id="3" name="Subtitle 2">
            <a:extLst>
              <a:ext uri="{FF2B5EF4-FFF2-40B4-BE49-F238E27FC236}">
                <a16:creationId xmlns:a16="http://schemas.microsoft.com/office/drawing/2014/main" id="{C4A36EC5-EB92-B146-B15D-50F914B1F1F1}"/>
              </a:ext>
            </a:extLst>
          </p:cNvPr>
          <p:cNvSpPr>
            <a:spLocks noGrp="1"/>
          </p:cNvSpPr>
          <p:nvPr>
            <p:ph type="subTitle" idx="1"/>
          </p:nvPr>
        </p:nvSpPr>
        <p:spPr>
          <a:xfrm>
            <a:off x="0" y="6344653"/>
            <a:ext cx="12192000" cy="385009"/>
          </a:xfrm>
        </p:spPr>
        <p:txBody>
          <a:bodyPr/>
          <a:lstStyle/>
          <a:p>
            <a:r>
              <a:rPr lang="en-US" b="1" cap="all" dirty="0">
                <a:solidFill>
                  <a:srgbClr val="F7941D"/>
                </a:solidFill>
              </a:rPr>
              <a:t>UTHSC College of Medicine </a:t>
            </a:r>
            <a:r>
              <a:rPr lang="en-US" b="1" cap="all" dirty="0" smtClean="0">
                <a:solidFill>
                  <a:srgbClr val="F7941D"/>
                </a:solidFill>
              </a:rPr>
              <a:t>– Chattanooga</a:t>
            </a:r>
            <a:endParaRPr lang="en-US" b="1" cap="all" dirty="0">
              <a:solidFill>
                <a:srgbClr val="F7941D"/>
              </a:solidFill>
            </a:endParaRPr>
          </a:p>
        </p:txBody>
      </p:sp>
      <p:pic>
        <p:nvPicPr>
          <p:cNvPr id="5" name="Picture 4" descr="A group of people posing for a photo&#10;&#10;AI-generated content may be incorrect.">
            <a:extLst>
              <a:ext uri="{FF2B5EF4-FFF2-40B4-BE49-F238E27FC236}">
                <a16:creationId xmlns:a16="http://schemas.microsoft.com/office/drawing/2014/main" id="{8F34CEBE-5C40-D709-D8FB-8A01EB74D440}"/>
              </a:ext>
            </a:extLst>
          </p:cNvPr>
          <p:cNvPicPr>
            <a:picLocks noChangeAspect="1"/>
          </p:cNvPicPr>
          <p:nvPr/>
        </p:nvPicPr>
        <p:blipFill>
          <a:blip r:embed="rId2"/>
          <a:srcRect l="3226" t="8735" r="7312" b="-301"/>
          <a:stretch/>
        </p:blipFill>
        <p:spPr>
          <a:xfrm>
            <a:off x="2230734" y="3548616"/>
            <a:ext cx="3717889" cy="2641810"/>
          </a:xfrm>
          <a:prstGeom prst="rect">
            <a:avLst/>
          </a:prstGeom>
        </p:spPr>
      </p:pic>
      <p:pic>
        <p:nvPicPr>
          <p:cNvPr id="6" name="Picture 5" descr="A group of people standing in front of a projection screen&#10;&#10;AI-generated content may be incorrect.">
            <a:extLst>
              <a:ext uri="{FF2B5EF4-FFF2-40B4-BE49-F238E27FC236}">
                <a16:creationId xmlns:a16="http://schemas.microsoft.com/office/drawing/2014/main" id="{B519B40C-9C79-3B85-C63E-A785B453DD86}"/>
              </a:ext>
            </a:extLst>
          </p:cNvPr>
          <p:cNvPicPr>
            <a:picLocks noChangeAspect="1"/>
          </p:cNvPicPr>
          <p:nvPr/>
        </p:nvPicPr>
        <p:blipFill rotWithShape="1">
          <a:blip r:embed="rId3"/>
          <a:srcRect l="6820" t="27489" r="2177" b="257"/>
          <a:stretch/>
        </p:blipFill>
        <p:spPr>
          <a:xfrm>
            <a:off x="6069204" y="3548616"/>
            <a:ext cx="4149970" cy="2641810"/>
          </a:xfrm>
          <a:prstGeom prst="rect">
            <a:avLst/>
          </a:prstGeom>
        </p:spPr>
      </p:pic>
    </p:spTree>
    <p:extLst>
      <p:ext uri="{BB962C8B-B14F-4D97-AF65-F5344CB8AC3E}">
        <p14:creationId xmlns:p14="http://schemas.microsoft.com/office/powerpoint/2010/main" val="214456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94" y="1253364"/>
            <a:ext cx="11548905" cy="5604636"/>
          </a:xfrm>
        </p:spPr>
        <p:txBody>
          <a:bodyPr>
            <a:normAutofit fontScale="90000"/>
          </a:bodyPr>
          <a:lstStyle/>
          <a:p>
            <a:pPr algn="l"/>
            <a:r>
              <a:rPr lang="en-US" sz="3600" dirty="0" smtClean="0">
                <a:solidFill>
                  <a:schemeClr val="bg1"/>
                </a:solidFill>
                <a:latin typeface="Arial"/>
                <a:cs typeface="Arial"/>
              </a:rPr>
              <a:t>You </a:t>
            </a:r>
            <a:r>
              <a:rPr lang="en-US" sz="3600" dirty="0">
                <a:solidFill>
                  <a:schemeClr val="bg1"/>
                </a:solidFill>
                <a:latin typeface="Arial"/>
                <a:cs typeface="Arial"/>
              </a:rPr>
              <a:t>may not look up information on family, friends, co-workers, or others unless you are working with the patient or are on the patient’s </a:t>
            </a:r>
            <a:r>
              <a:rPr lang="en-US" sz="3600" dirty="0" smtClean="0">
                <a:solidFill>
                  <a:schemeClr val="bg1"/>
                </a:solidFill>
                <a:latin typeface="Arial"/>
                <a:cs typeface="Arial"/>
              </a:rPr>
              <a:t>case.</a:t>
            </a:r>
            <a:r>
              <a:rPr lang="en-US" sz="3600" dirty="0">
                <a:solidFill>
                  <a:schemeClr val="bg1"/>
                </a:solidFill>
              </a:rPr>
              <a:t/>
            </a:r>
            <a:br>
              <a:rPr lang="en-US" sz="3600" dirty="0">
                <a:solidFill>
                  <a:schemeClr val="bg1"/>
                </a:solidFill>
              </a:rPr>
            </a:br>
            <a:r>
              <a:rPr lang="en-US" sz="3600" dirty="0" smtClean="0">
                <a:solidFill>
                  <a:schemeClr val="bg1"/>
                </a:solidFill>
              </a:rPr>
              <a:t/>
            </a:r>
            <a:br>
              <a:rPr lang="en-US" sz="3600" dirty="0" smtClean="0">
                <a:solidFill>
                  <a:schemeClr val="bg1"/>
                </a:solidFill>
              </a:rPr>
            </a:br>
            <a:r>
              <a:rPr lang="en-US" sz="3600" b="1" dirty="0" smtClean="0">
                <a:solidFill>
                  <a:schemeClr val="bg1"/>
                </a:solidFill>
                <a:latin typeface="Arial"/>
                <a:cs typeface="Arial"/>
              </a:rPr>
              <a:t>DO </a:t>
            </a:r>
            <a:r>
              <a:rPr lang="en-US" sz="3600" b="1" dirty="0">
                <a:solidFill>
                  <a:schemeClr val="bg1"/>
                </a:solidFill>
                <a:latin typeface="Arial"/>
                <a:cs typeface="Arial"/>
              </a:rPr>
              <a:t>NOT </a:t>
            </a:r>
            <a:r>
              <a:rPr lang="en-US" sz="3600" dirty="0">
                <a:solidFill>
                  <a:schemeClr val="bg1"/>
                </a:solidFill>
                <a:latin typeface="Arial"/>
                <a:cs typeface="Arial"/>
              </a:rPr>
              <a:t>take pictures of patients, charts, PHI, etc.</a:t>
            </a:r>
            <a:br>
              <a:rPr lang="en-US" sz="3600" dirty="0">
                <a:solidFill>
                  <a:schemeClr val="bg1"/>
                </a:solidFill>
                <a:latin typeface="Arial"/>
                <a:cs typeface="Arial"/>
              </a:rPr>
            </a:br>
            <a:r>
              <a:rPr lang="en-US" sz="3600" dirty="0">
                <a:solidFill>
                  <a:schemeClr val="bg1"/>
                </a:solidFill>
                <a:latin typeface="Arial"/>
                <a:cs typeface="Arial"/>
              </a:rPr>
              <a:t/>
            </a:r>
            <a:br>
              <a:rPr lang="en-US" sz="3600" dirty="0">
                <a:solidFill>
                  <a:schemeClr val="bg1"/>
                </a:solidFill>
                <a:latin typeface="Arial"/>
                <a:cs typeface="Arial"/>
              </a:rPr>
            </a:br>
            <a:r>
              <a:rPr lang="en-US" sz="3600" dirty="0">
                <a:solidFill>
                  <a:schemeClr val="bg1"/>
                </a:solidFill>
                <a:latin typeface="Arial"/>
                <a:cs typeface="Arial"/>
              </a:rPr>
              <a:t>Violating HIPAA has penalties of fines and/or jail time</a:t>
            </a: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latin typeface="Arial"/>
                <a:cs typeface="Arial"/>
              </a:rPr>
              <a:t>The UME department is made aware if you violate </a:t>
            </a:r>
            <a:r>
              <a:rPr lang="en-US" sz="3600" dirty="0" smtClean="0">
                <a:solidFill>
                  <a:schemeClr val="bg1"/>
                </a:solidFill>
                <a:latin typeface="Arial"/>
                <a:cs typeface="Arial"/>
              </a:rPr>
              <a:t>HIPAA,   </a:t>
            </a:r>
            <a:r>
              <a:rPr lang="en-US" sz="3600" dirty="0">
                <a:solidFill>
                  <a:schemeClr val="bg1"/>
                </a:solidFill>
                <a:latin typeface="Arial"/>
                <a:cs typeface="Arial"/>
              </a:rPr>
              <a:t>and </a:t>
            </a:r>
            <a:r>
              <a:rPr lang="en-US" sz="3600" b="1" dirty="0">
                <a:solidFill>
                  <a:schemeClr val="bg1"/>
                </a:solidFill>
                <a:latin typeface="Arial"/>
                <a:cs typeface="Arial"/>
              </a:rPr>
              <a:t>you will be investigated</a:t>
            </a:r>
            <a:r>
              <a:rPr lang="en-US" sz="3600" dirty="0">
                <a:solidFill>
                  <a:schemeClr val="bg1"/>
                </a:solidFill>
                <a:latin typeface="Arial"/>
                <a:cs typeface="Arial"/>
              </a:rPr>
              <a:t>.</a:t>
            </a:r>
            <a:r>
              <a:rPr lang="en-US" cap="all" dirty="0"/>
              <a:t/>
            </a:r>
            <a:br>
              <a:rPr lang="en-US" cap="all" dirty="0"/>
            </a:br>
            <a:endParaRPr lang="en-US" dirty="0"/>
          </a:p>
        </p:txBody>
      </p:sp>
      <p:sp>
        <p:nvSpPr>
          <p:cNvPr id="3" name="Rectangle 2"/>
          <p:cNvSpPr/>
          <p:nvPr/>
        </p:nvSpPr>
        <p:spPr>
          <a:xfrm>
            <a:off x="0" y="322442"/>
            <a:ext cx="12192000" cy="1384995"/>
          </a:xfrm>
          <a:prstGeom prst="rect">
            <a:avLst/>
          </a:prstGeom>
        </p:spPr>
        <p:txBody>
          <a:bodyPr wrap="square">
            <a:spAutoFit/>
          </a:bodyPr>
          <a:lstStyle/>
          <a:p>
            <a:pPr algn="ctr"/>
            <a:r>
              <a:rPr lang="en-US" sz="4400" b="1" dirty="0">
                <a:solidFill>
                  <a:srgbClr val="F7941D"/>
                </a:solidFill>
                <a:latin typeface="Arial"/>
                <a:cs typeface="Arial"/>
              </a:rPr>
              <a:t>HIPAA – need to know ONLY</a:t>
            </a:r>
            <a:r>
              <a:rPr lang="en-US" sz="4000" b="1" dirty="0">
                <a:solidFill>
                  <a:srgbClr val="F7941D"/>
                </a:solidFill>
              </a:rPr>
              <a:t/>
            </a:r>
            <a:br>
              <a:rPr lang="en-US" sz="4000" b="1" dirty="0">
                <a:solidFill>
                  <a:srgbClr val="F7941D"/>
                </a:solidFill>
              </a:rPr>
            </a:br>
            <a:endParaRPr lang="en-US" sz="4000" dirty="0">
              <a:solidFill>
                <a:srgbClr val="F7941D"/>
              </a:solidFill>
            </a:endParaRPr>
          </a:p>
        </p:txBody>
      </p:sp>
    </p:spTree>
    <p:extLst>
      <p:ext uri="{BB962C8B-B14F-4D97-AF65-F5344CB8AC3E}">
        <p14:creationId xmlns:p14="http://schemas.microsoft.com/office/powerpoint/2010/main" val="78003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513"/>
            <a:ext cx="12192000" cy="1325563"/>
          </a:xfrm>
        </p:spPr>
        <p:txBody>
          <a:bodyPr>
            <a:normAutofit/>
          </a:bodyPr>
          <a:lstStyle/>
          <a:p>
            <a:pPr algn="ctr"/>
            <a:r>
              <a:rPr lang="en-US" b="1" dirty="0">
                <a:solidFill>
                  <a:srgbClr val="F7941D"/>
                </a:solidFill>
              </a:rPr>
              <a:t>Parking</a:t>
            </a:r>
          </a:p>
        </p:txBody>
      </p:sp>
      <p:sp>
        <p:nvSpPr>
          <p:cNvPr id="3" name="Content Placeholder 2"/>
          <p:cNvSpPr>
            <a:spLocks noGrp="1"/>
          </p:cNvSpPr>
          <p:nvPr>
            <p:ph idx="1"/>
          </p:nvPr>
        </p:nvSpPr>
        <p:spPr>
          <a:xfrm>
            <a:off x="838199" y="1915077"/>
            <a:ext cx="11059049" cy="4351338"/>
          </a:xfrm>
        </p:spPr>
        <p:txBody>
          <a:bodyPr vert="horz" lIns="91440" tIns="45720" rIns="91440" bIns="45720" rtlCol="0" anchor="t">
            <a:normAutofit/>
          </a:bodyPr>
          <a:lstStyle/>
          <a:p>
            <a:pPr marL="0" indent="0">
              <a:buNone/>
            </a:pPr>
            <a:r>
              <a:rPr lang="en-US" sz="3200" dirty="0">
                <a:solidFill>
                  <a:schemeClr val="tx1"/>
                </a:solidFill>
              </a:rPr>
              <a:t>Students are expected to </a:t>
            </a:r>
            <a:r>
              <a:rPr lang="en-US" sz="3200" b="1" dirty="0">
                <a:solidFill>
                  <a:schemeClr val="tx1"/>
                </a:solidFill>
              </a:rPr>
              <a:t>park on the 2</a:t>
            </a:r>
            <a:r>
              <a:rPr lang="en-US" sz="3200" b="1" baseline="30000" dirty="0">
                <a:solidFill>
                  <a:schemeClr val="tx1"/>
                </a:solidFill>
              </a:rPr>
              <a:t>nd</a:t>
            </a:r>
            <a:r>
              <a:rPr lang="en-US" sz="3200" b="1" dirty="0">
                <a:solidFill>
                  <a:schemeClr val="tx1"/>
                </a:solidFill>
              </a:rPr>
              <a:t> </a:t>
            </a:r>
            <a:r>
              <a:rPr lang="en-US" sz="3200" b="1" dirty="0" smtClean="0">
                <a:solidFill>
                  <a:schemeClr val="tx1"/>
                </a:solidFill>
              </a:rPr>
              <a:t>floor </a:t>
            </a:r>
            <a:r>
              <a:rPr lang="en-US" sz="3200" b="1" dirty="0">
                <a:solidFill>
                  <a:schemeClr val="tx1"/>
                </a:solidFill>
              </a:rPr>
              <a:t>of </a:t>
            </a:r>
            <a:r>
              <a:rPr lang="en-US" sz="3200" b="1" dirty="0" smtClean="0">
                <a:solidFill>
                  <a:schemeClr val="tx1"/>
                </a:solidFill>
              </a:rPr>
              <a:t>the Erlanger parking garage </a:t>
            </a:r>
            <a:r>
              <a:rPr lang="en-US" sz="3200" b="1" dirty="0">
                <a:solidFill>
                  <a:schemeClr val="tx1"/>
                </a:solidFill>
              </a:rPr>
              <a:t>on </a:t>
            </a:r>
            <a:r>
              <a:rPr lang="en-US" sz="3200" dirty="0">
                <a:solidFill>
                  <a:schemeClr val="tx1"/>
                </a:solidFill>
              </a:rPr>
              <a:t>the Medical Mall </a:t>
            </a:r>
            <a:r>
              <a:rPr lang="en-US" sz="3200" dirty="0" smtClean="0">
                <a:solidFill>
                  <a:schemeClr val="tx1"/>
                </a:solidFill>
              </a:rPr>
              <a:t>side</a:t>
            </a:r>
            <a:r>
              <a:rPr lang="en-US" sz="3200" dirty="0">
                <a:solidFill>
                  <a:schemeClr val="tx1"/>
                </a:solidFill>
              </a:rPr>
              <a:t>.  </a:t>
            </a:r>
          </a:p>
          <a:p>
            <a:pPr marL="383540" lvl="2" indent="0">
              <a:buNone/>
            </a:pPr>
            <a:endParaRPr lang="en-US" sz="2800" b="1" u="sng" dirty="0">
              <a:solidFill>
                <a:schemeClr val="tx1"/>
              </a:solidFill>
            </a:endParaRPr>
          </a:p>
          <a:p>
            <a:pPr marL="0" lvl="1" indent="-73660">
              <a:buNone/>
            </a:pPr>
            <a:r>
              <a:rPr lang="en-US" sz="3200" b="1" i="1" strike="sngStrike" dirty="0">
                <a:solidFill>
                  <a:schemeClr val="tx1"/>
                </a:solidFill>
              </a:rPr>
              <a:t>Parking Ticket Validation</a:t>
            </a:r>
          </a:p>
          <a:p>
            <a:pPr marL="0" indent="0">
              <a:buNone/>
            </a:pPr>
            <a:r>
              <a:rPr lang="en-US" sz="3200" b="1" u="sng" dirty="0">
                <a:solidFill>
                  <a:schemeClr val="tx1"/>
                </a:solidFill>
                <a:latin typeface="Arial"/>
                <a:cs typeface="Arial"/>
              </a:rPr>
              <a:t>Currently there are no tickets for parking</a:t>
            </a:r>
            <a:r>
              <a:rPr lang="en-US" sz="3200" dirty="0">
                <a:solidFill>
                  <a:schemeClr val="tx1"/>
                </a:solidFill>
                <a:latin typeface="Arial"/>
                <a:cs typeface="Arial"/>
              </a:rPr>
              <a:t>. If this changes, we will send out an </a:t>
            </a:r>
            <a:r>
              <a:rPr lang="en-US" sz="3200" dirty="0" smtClean="0">
                <a:solidFill>
                  <a:schemeClr val="tx1"/>
                </a:solidFill>
                <a:latin typeface="Arial"/>
                <a:cs typeface="Arial"/>
              </a:rPr>
              <a:t>announcement.</a:t>
            </a:r>
            <a:r>
              <a:rPr lang="en-US" sz="3200" dirty="0" smtClean="0">
                <a:solidFill>
                  <a:schemeClr val="tx1"/>
                </a:solidFill>
              </a:rPr>
              <a:t> </a:t>
            </a:r>
            <a:r>
              <a:rPr lang="en-US" sz="3200" dirty="0" smtClean="0">
                <a:solidFill>
                  <a:schemeClr val="tx1"/>
                </a:solidFill>
                <a:latin typeface="Arial"/>
                <a:cs typeface="Arial"/>
              </a:rPr>
              <a:t>Please </a:t>
            </a:r>
            <a:r>
              <a:rPr lang="en-US" sz="3200" dirty="0">
                <a:solidFill>
                  <a:schemeClr val="tx1"/>
                </a:solidFill>
                <a:latin typeface="Arial"/>
                <a:cs typeface="Arial"/>
              </a:rPr>
              <a:t>keep an eye on your email. </a:t>
            </a:r>
            <a:endParaRPr lang="en-US" sz="3200" dirty="0">
              <a:solidFill>
                <a:schemeClr val="tx1"/>
              </a:solidFill>
            </a:endParaRPr>
          </a:p>
        </p:txBody>
      </p:sp>
    </p:spTree>
    <p:extLst>
      <p:ext uri="{BB962C8B-B14F-4D97-AF65-F5344CB8AC3E}">
        <p14:creationId xmlns:p14="http://schemas.microsoft.com/office/powerpoint/2010/main" val="21422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1" y="1454499"/>
            <a:ext cx="10655299" cy="3952631"/>
          </a:xfrm>
        </p:spPr>
        <p:txBody>
          <a:bodyPr>
            <a:normAutofit/>
          </a:bodyPr>
          <a:lstStyle/>
          <a:p>
            <a:pPr lvl="1">
              <a:lnSpc>
                <a:spcPct val="100000"/>
              </a:lnSpc>
              <a:spcBef>
                <a:spcPts val="0"/>
              </a:spcBef>
              <a:spcAft>
                <a:spcPts val="0"/>
              </a:spcAft>
            </a:pPr>
            <a:r>
              <a:rPr lang="en-US" sz="3200" dirty="0" smtClean="0">
                <a:solidFill>
                  <a:schemeClr val="bg1"/>
                </a:solidFill>
                <a:latin typeface="Arial" panose="020B0604020202020204" pitchFamily="34" charset="0"/>
                <a:cs typeface="Arial" panose="020B0604020202020204" pitchFamily="34" charset="0"/>
              </a:rPr>
              <a:t>If </a:t>
            </a:r>
            <a:r>
              <a:rPr lang="en-US" sz="3200" dirty="0">
                <a:solidFill>
                  <a:schemeClr val="bg1"/>
                </a:solidFill>
                <a:latin typeface="Arial" panose="020B0604020202020204" pitchFamily="34" charset="0"/>
                <a:cs typeface="Arial" panose="020B0604020202020204" pitchFamily="34" charset="0"/>
              </a:rPr>
              <a:t>you are leaving late at night, </a:t>
            </a:r>
            <a:r>
              <a:rPr lang="en-US" sz="3200" dirty="0" smtClean="0">
                <a:solidFill>
                  <a:schemeClr val="bg1"/>
                </a:solidFill>
                <a:latin typeface="Arial" panose="020B0604020202020204" pitchFamily="34" charset="0"/>
                <a:cs typeface="Arial" panose="020B0604020202020204" pitchFamily="34" charset="0"/>
              </a:rPr>
              <a:t>you can call </a:t>
            </a:r>
            <a:r>
              <a:rPr lang="en-US" sz="3200" b="1" dirty="0" smtClean="0">
                <a:solidFill>
                  <a:schemeClr val="bg1"/>
                </a:solidFill>
                <a:latin typeface="Arial" panose="020B0604020202020204" pitchFamily="34" charset="0"/>
                <a:cs typeface="Arial" panose="020B0604020202020204" pitchFamily="34" charset="0"/>
              </a:rPr>
              <a:t>423.778.7614 </a:t>
            </a:r>
            <a:r>
              <a:rPr lang="en-US" sz="3200" dirty="0" smtClean="0">
                <a:solidFill>
                  <a:schemeClr val="bg1"/>
                </a:solidFill>
                <a:latin typeface="Arial" panose="020B0604020202020204" pitchFamily="34" charset="0"/>
                <a:cs typeface="Arial" panose="020B0604020202020204" pitchFamily="34" charset="0"/>
              </a:rPr>
              <a:t>to </a:t>
            </a:r>
            <a:r>
              <a:rPr lang="en-US" sz="3200" dirty="0" smtClean="0">
                <a:solidFill>
                  <a:schemeClr val="bg1"/>
                </a:solidFill>
                <a:latin typeface="Arial" panose="020B0604020202020204" pitchFamily="34" charset="0"/>
                <a:cs typeface="Arial" panose="020B0604020202020204" pitchFamily="34" charset="0"/>
              </a:rPr>
              <a:t>request </a:t>
            </a:r>
            <a:r>
              <a:rPr lang="en-US" sz="3200" dirty="0" smtClean="0">
                <a:solidFill>
                  <a:schemeClr val="bg1"/>
                </a:solidFill>
                <a:latin typeface="Arial" panose="020B0604020202020204" pitchFamily="34" charset="0"/>
                <a:cs typeface="Arial" panose="020B0604020202020204" pitchFamily="34" charset="0"/>
              </a:rPr>
              <a:t>Erlanger </a:t>
            </a:r>
            <a:r>
              <a:rPr lang="en-US" sz="3200" dirty="0" smtClean="0">
                <a:solidFill>
                  <a:schemeClr val="bg1"/>
                </a:solidFill>
                <a:latin typeface="Arial" panose="020B0604020202020204" pitchFamily="34" charset="0"/>
                <a:cs typeface="Arial" panose="020B0604020202020204" pitchFamily="34" charset="0"/>
              </a:rPr>
              <a:t>Security </a:t>
            </a:r>
            <a:r>
              <a:rPr lang="en-US" sz="3200" dirty="0" smtClean="0">
                <a:solidFill>
                  <a:schemeClr val="bg1"/>
                </a:solidFill>
                <a:latin typeface="Arial" panose="020B0604020202020204" pitchFamily="34" charset="0"/>
                <a:cs typeface="Arial" panose="020B0604020202020204" pitchFamily="34" charset="0"/>
              </a:rPr>
              <a:t>escort </a:t>
            </a:r>
            <a:r>
              <a:rPr lang="en-US" sz="3200" dirty="0" smtClean="0">
                <a:solidFill>
                  <a:schemeClr val="bg1"/>
                </a:solidFill>
                <a:latin typeface="Arial" panose="020B0604020202020204" pitchFamily="34" charset="0"/>
                <a:cs typeface="Arial" panose="020B0604020202020204" pitchFamily="34" charset="0"/>
              </a:rPr>
              <a:t>accompany </a:t>
            </a:r>
            <a:r>
              <a:rPr lang="en-US" sz="3200" dirty="0">
                <a:solidFill>
                  <a:schemeClr val="bg1"/>
                </a:solidFill>
                <a:latin typeface="Arial" panose="020B0604020202020204" pitchFamily="34" charset="0"/>
                <a:cs typeface="Arial" panose="020B0604020202020204" pitchFamily="34" charset="0"/>
              </a:rPr>
              <a:t>you to your car.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If there is no answer, call the Operator at </a:t>
            </a:r>
            <a:r>
              <a:rPr lang="en-US" sz="3200" b="1" dirty="0">
                <a:solidFill>
                  <a:schemeClr val="bg1"/>
                </a:solidFill>
                <a:latin typeface="Arial" panose="020B0604020202020204" pitchFamily="34" charset="0"/>
                <a:cs typeface="Arial" panose="020B0604020202020204" pitchFamily="34" charset="0"/>
              </a:rPr>
              <a:t>423.778.7000</a:t>
            </a:r>
            <a:r>
              <a:rPr lang="en-US" sz="3200" dirty="0">
                <a:solidFill>
                  <a:schemeClr val="bg1"/>
                </a:solidFill>
                <a:latin typeface="Arial" panose="020B0604020202020204" pitchFamily="34" charset="0"/>
                <a:cs typeface="Arial" panose="020B0604020202020204" pitchFamily="34" charset="0"/>
              </a:rPr>
              <a:t> and ask that the Security Supervisor be paged. </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dirty="0"/>
              <a:t/>
            </a:r>
            <a:br>
              <a:rPr lang="en-US" dirty="0"/>
            </a:br>
            <a:endParaRPr lang="en-US" dirty="0"/>
          </a:p>
        </p:txBody>
      </p:sp>
      <p:pic>
        <p:nvPicPr>
          <p:cNvPr id="5" name="Content Placeholder 4" descr="Court outline">
            <a:extLst>
              <a:ext uri="{FF2B5EF4-FFF2-40B4-BE49-F238E27FC236}">
                <a16:creationId xmlns:a16="http://schemas.microsoft.com/office/drawing/2014/main" id="{D15C59B3-4CB3-A7C2-1B75-015B3B7C500C}"/>
              </a:ext>
            </a:extLst>
          </p:cNvPr>
          <p:cNvPicPr>
            <a:picLocks noGrp="1" noChangeAspect="1"/>
          </p:cNvPicPr>
          <p:nvPr>
            <p:ph idx="1"/>
          </p:nvPr>
        </p:nvPicPr>
        <p:blipFill>
          <a:blip r:embed="rId2">
            <a:extLst>
              <a:ext uri="{96DAC541-7B7A-43D3-8B79-37D633B846F1}">
                <asvg:svgBlip xmlns="" xmlns:asvg="http://schemas.microsoft.com/office/drawing/2016/SVG/main" r:embed="rId3"/>
              </a:ext>
            </a:extLst>
          </a:blip>
          <a:stretch>
            <a:fillRect/>
          </a:stretch>
        </p:blipFill>
        <p:spPr/>
      </p:pic>
      <p:sp>
        <p:nvSpPr>
          <p:cNvPr id="4" name="Title 1"/>
          <p:cNvSpPr txBox="1">
            <a:spLocks/>
          </p:cNvSpPr>
          <p:nvPr/>
        </p:nvSpPr>
        <p:spPr>
          <a:xfrm>
            <a:off x="0" y="454577"/>
            <a:ext cx="12192000" cy="1325563"/>
          </a:xfrm>
          <a:prstGeom prst="rect">
            <a:avLst/>
          </a:prstGeom>
        </p:spPr>
        <p:txBody>
          <a:bodyPr vert="horz" lIns="91440" tIns="45720" rIns="91440" bIns="45720" rtlCol="0" anchor="ctr">
            <a:normAutofit/>
          </a:bodyPr>
          <a:lstStyle>
            <a:lvl1pPr marL="0"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b="1" dirty="0">
                <a:solidFill>
                  <a:srgbClr val="F7941D"/>
                </a:solidFill>
              </a:rPr>
              <a:t>Erlanger Security Escort</a:t>
            </a:r>
          </a:p>
        </p:txBody>
      </p:sp>
    </p:spTree>
    <p:extLst>
      <p:ext uri="{BB962C8B-B14F-4D97-AF65-F5344CB8AC3E}">
        <p14:creationId xmlns:p14="http://schemas.microsoft.com/office/powerpoint/2010/main" val="327777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2F8-B379-482A-8662-E848131E8C6D}"/>
              </a:ext>
            </a:extLst>
          </p:cNvPr>
          <p:cNvSpPr>
            <a:spLocks noGrp="1"/>
          </p:cNvSpPr>
          <p:nvPr>
            <p:ph type="title"/>
          </p:nvPr>
        </p:nvSpPr>
        <p:spPr>
          <a:xfrm>
            <a:off x="0" y="454577"/>
            <a:ext cx="12192000" cy="1325563"/>
          </a:xfrm>
        </p:spPr>
        <p:txBody>
          <a:bodyPr>
            <a:normAutofit/>
          </a:bodyPr>
          <a:lstStyle/>
          <a:p>
            <a:pPr algn="ctr"/>
            <a:r>
              <a:rPr lang="en-US" b="1" dirty="0">
                <a:solidFill>
                  <a:srgbClr val="F7941D"/>
                </a:solidFill>
              </a:rPr>
              <a:t>Showers</a:t>
            </a:r>
          </a:p>
        </p:txBody>
      </p:sp>
      <p:sp>
        <p:nvSpPr>
          <p:cNvPr id="3" name="Content Placeholder 2">
            <a:extLst>
              <a:ext uri="{FF2B5EF4-FFF2-40B4-BE49-F238E27FC236}">
                <a16:creationId xmlns:a16="http://schemas.microsoft.com/office/drawing/2014/main" id="{CEBE9279-376E-4E0F-9152-1E707481AB97}"/>
              </a:ext>
            </a:extLst>
          </p:cNvPr>
          <p:cNvSpPr>
            <a:spLocks noGrp="1"/>
          </p:cNvSpPr>
          <p:nvPr>
            <p:ph idx="1"/>
          </p:nvPr>
        </p:nvSpPr>
        <p:spPr>
          <a:xfrm>
            <a:off x="612949" y="1915077"/>
            <a:ext cx="11183815" cy="4351338"/>
          </a:xfrm>
        </p:spPr>
        <p:txBody>
          <a:bodyPr>
            <a:normAutofit/>
          </a:bodyPr>
          <a:lstStyle/>
          <a:p>
            <a:r>
              <a:rPr lang="en-US" sz="3200" dirty="0">
                <a:solidFill>
                  <a:schemeClr val="tx1"/>
                </a:solidFill>
              </a:rPr>
              <a:t>Male and female showers are provided for medical students </a:t>
            </a:r>
          </a:p>
          <a:p>
            <a:pPr>
              <a:spcBef>
                <a:spcPts val="1800"/>
              </a:spcBef>
            </a:pPr>
            <a:r>
              <a:rPr lang="en-US" sz="3200" dirty="0">
                <a:solidFill>
                  <a:schemeClr val="tx1"/>
                </a:solidFill>
              </a:rPr>
              <a:t>Lockers and linens are available in those areas </a:t>
            </a:r>
          </a:p>
          <a:p>
            <a:pPr>
              <a:spcBef>
                <a:spcPts val="1800"/>
              </a:spcBef>
            </a:pPr>
            <a:r>
              <a:rPr lang="en-US" sz="3200" dirty="0">
                <a:solidFill>
                  <a:schemeClr val="tx1"/>
                </a:solidFill>
              </a:rPr>
              <a:t>Refer to your departments regarding their specific call spaces, lounges, storage for personal belongings during your clinical shifts.</a:t>
            </a:r>
          </a:p>
          <a:p>
            <a:pPr marL="0" indent="0">
              <a:buNone/>
            </a:pPr>
            <a:endParaRPr lang="en-US" dirty="0"/>
          </a:p>
        </p:txBody>
      </p:sp>
    </p:spTree>
    <p:extLst>
      <p:ext uri="{BB962C8B-B14F-4D97-AF65-F5344CB8AC3E}">
        <p14:creationId xmlns:p14="http://schemas.microsoft.com/office/powerpoint/2010/main" val="366394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2F8-B379-482A-8662-E848131E8C6D}"/>
              </a:ext>
            </a:extLst>
          </p:cNvPr>
          <p:cNvSpPr>
            <a:spLocks noGrp="1"/>
          </p:cNvSpPr>
          <p:nvPr>
            <p:ph type="ctrTitle"/>
          </p:nvPr>
        </p:nvSpPr>
        <p:spPr>
          <a:xfrm>
            <a:off x="0" y="273588"/>
            <a:ext cx="12192000" cy="1828800"/>
          </a:xfrm>
        </p:spPr>
        <p:txBody>
          <a:bodyPr>
            <a:normAutofit/>
          </a:bodyPr>
          <a:lstStyle/>
          <a:p>
            <a:r>
              <a:rPr lang="en-US" b="1" dirty="0">
                <a:solidFill>
                  <a:srgbClr val="F7941D"/>
                </a:solidFill>
              </a:rPr>
              <a:t>Student Lounge, Workspace &amp; Lockers</a:t>
            </a:r>
          </a:p>
        </p:txBody>
      </p:sp>
      <p:sp>
        <p:nvSpPr>
          <p:cNvPr id="3" name="Content Placeholder 2">
            <a:extLst>
              <a:ext uri="{FF2B5EF4-FFF2-40B4-BE49-F238E27FC236}">
                <a16:creationId xmlns:a16="http://schemas.microsoft.com/office/drawing/2014/main" id="{CEBE9279-376E-4E0F-9152-1E707481AB97}"/>
              </a:ext>
            </a:extLst>
          </p:cNvPr>
          <p:cNvSpPr>
            <a:spLocks noGrp="1"/>
          </p:cNvSpPr>
          <p:nvPr>
            <p:ph type="subTitle" idx="1"/>
          </p:nvPr>
        </p:nvSpPr>
        <p:spPr>
          <a:xfrm>
            <a:off x="1013940" y="1808080"/>
            <a:ext cx="10454160" cy="3272588"/>
          </a:xfrm>
        </p:spPr>
        <p:txBody>
          <a:bodyPr>
            <a:normAutofit/>
          </a:bodyPr>
          <a:lstStyle/>
          <a:p>
            <a:pPr marL="457200" indent="-457200" algn="l">
              <a:buFont typeface="Arial" panose="020B0604020202020204" pitchFamily="34" charset="0"/>
              <a:buChar char="•"/>
            </a:pPr>
            <a:r>
              <a:rPr lang="en-US" sz="3200" dirty="0">
                <a:solidFill>
                  <a:schemeClr val="bg1"/>
                </a:solidFill>
              </a:rPr>
              <a:t>Lockers are available to store personal belongings. </a:t>
            </a:r>
            <a:r>
              <a:rPr lang="en-US" sz="2800" i="1" dirty="0" smtClean="0">
                <a:solidFill>
                  <a:schemeClr val="bg1"/>
                </a:solidFill>
              </a:rPr>
              <a:t>(You </a:t>
            </a:r>
            <a:r>
              <a:rPr lang="en-US" sz="2800" i="1" dirty="0">
                <a:solidFill>
                  <a:schemeClr val="bg1"/>
                </a:solidFill>
              </a:rPr>
              <a:t>will need to supply your own padlock</a:t>
            </a:r>
            <a:r>
              <a:rPr lang="en-US" sz="2800" i="1" dirty="0" smtClean="0">
                <a:solidFill>
                  <a:schemeClr val="bg1"/>
                </a:solidFill>
              </a:rPr>
              <a:t>.)</a:t>
            </a:r>
          </a:p>
          <a:p>
            <a:pPr marL="457200" indent="-457200" algn="l">
              <a:spcBef>
                <a:spcPts val="1800"/>
              </a:spcBef>
              <a:buFont typeface="Arial" panose="020B0604020202020204" pitchFamily="34" charset="0"/>
              <a:buChar char="•"/>
            </a:pPr>
            <a:r>
              <a:rPr lang="en-US" sz="3200" dirty="0" smtClean="0">
                <a:solidFill>
                  <a:schemeClr val="bg1"/>
                </a:solidFill>
              </a:rPr>
              <a:t>A refrigerator, microwave, and Keurig coffee maker </a:t>
            </a:r>
            <a:r>
              <a:rPr lang="en-US" sz="3200" dirty="0">
                <a:solidFill>
                  <a:schemeClr val="bg1"/>
                </a:solidFill>
              </a:rPr>
              <a:t>are available for student use</a:t>
            </a:r>
            <a:r>
              <a:rPr lang="en-US" sz="3200" dirty="0" smtClean="0">
                <a:solidFill>
                  <a:schemeClr val="bg1"/>
                </a:solidFill>
              </a:rPr>
              <a:t>.</a:t>
            </a:r>
            <a:endParaRPr lang="en-US" sz="3200" dirty="0">
              <a:solidFill>
                <a:schemeClr val="bg1"/>
              </a:solidFill>
            </a:endParaRPr>
          </a:p>
          <a:p>
            <a:pPr marL="457200" indent="-457200" algn="l">
              <a:spcBef>
                <a:spcPts val="1800"/>
              </a:spcBef>
              <a:buFont typeface="Arial" panose="020B0604020202020204" pitchFamily="34" charset="0"/>
              <a:buChar char="•"/>
            </a:pPr>
            <a:r>
              <a:rPr lang="en-US" sz="3200" dirty="0">
                <a:solidFill>
                  <a:schemeClr val="bg1"/>
                </a:solidFill>
              </a:rPr>
              <a:t>A </a:t>
            </a:r>
            <a:r>
              <a:rPr lang="en-US" sz="3200" dirty="0" smtClean="0">
                <a:solidFill>
                  <a:schemeClr val="bg1"/>
                </a:solidFill>
              </a:rPr>
              <a:t>study/workspace </a:t>
            </a:r>
            <a:r>
              <a:rPr lang="en-US" sz="3200" dirty="0">
                <a:solidFill>
                  <a:schemeClr val="bg1"/>
                </a:solidFill>
              </a:rPr>
              <a:t>area with 4 desktop computers </a:t>
            </a:r>
            <a:r>
              <a:rPr lang="en-US" sz="3200" dirty="0" smtClean="0">
                <a:solidFill>
                  <a:schemeClr val="bg1"/>
                </a:solidFill>
              </a:rPr>
              <a:t>and a printer is </a:t>
            </a:r>
            <a:r>
              <a:rPr lang="en-US" sz="3200" dirty="0">
                <a:solidFill>
                  <a:schemeClr val="bg1"/>
                </a:solidFill>
              </a:rPr>
              <a:t>inside the </a:t>
            </a:r>
            <a:r>
              <a:rPr lang="en-US" sz="3200" dirty="0" smtClean="0">
                <a:solidFill>
                  <a:schemeClr val="bg1"/>
                </a:solidFill>
              </a:rPr>
              <a:t>lounge.</a:t>
            </a:r>
            <a:endParaRPr lang="en-US" sz="3200" dirty="0">
              <a:solidFill>
                <a:schemeClr val="bg1"/>
              </a:solidFill>
            </a:endParaRPr>
          </a:p>
        </p:txBody>
      </p:sp>
      <p:sp>
        <p:nvSpPr>
          <p:cNvPr id="4" name="Slide Number Placeholder 3"/>
          <p:cNvSpPr>
            <a:spLocks noGrp="1"/>
          </p:cNvSpPr>
          <p:nvPr>
            <p:ph type="sldNum" sz="quarter" idx="4294967295"/>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156029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2F8-B379-482A-8662-E848131E8C6D}"/>
              </a:ext>
            </a:extLst>
          </p:cNvPr>
          <p:cNvSpPr>
            <a:spLocks noGrp="1"/>
          </p:cNvSpPr>
          <p:nvPr>
            <p:ph type="ctrTitle"/>
          </p:nvPr>
        </p:nvSpPr>
        <p:spPr>
          <a:xfrm>
            <a:off x="0" y="371788"/>
            <a:ext cx="12192000" cy="1488775"/>
          </a:xfrm>
        </p:spPr>
        <p:txBody>
          <a:bodyPr>
            <a:normAutofit/>
          </a:bodyPr>
          <a:lstStyle/>
          <a:p>
            <a:r>
              <a:rPr lang="en-US" b="1" dirty="0">
                <a:solidFill>
                  <a:srgbClr val="F7941D"/>
                </a:solidFill>
              </a:rPr>
              <a:t>Medical Library</a:t>
            </a:r>
          </a:p>
        </p:txBody>
      </p:sp>
      <p:sp>
        <p:nvSpPr>
          <p:cNvPr id="3" name="Content Placeholder 2">
            <a:extLst>
              <a:ext uri="{FF2B5EF4-FFF2-40B4-BE49-F238E27FC236}">
                <a16:creationId xmlns:a16="http://schemas.microsoft.com/office/drawing/2014/main" id="{CEBE9279-376E-4E0F-9152-1E707481AB97}"/>
              </a:ext>
            </a:extLst>
          </p:cNvPr>
          <p:cNvSpPr>
            <a:spLocks noGrp="1"/>
          </p:cNvSpPr>
          <p:nvPr>
            <p:ph type="subTitle" idx="1"/>
          </p:nvPr>
        </p:nvSpPr>
        <p:spPr>
          <a:xfrm>
            <a:off x="673240" y="1808702"/>
            <a:ext cx="11294170" cy="3469151"/>
          </a:xfrm>
        </p:spPr>
        <p:txBody>
          <a:bodyPr lIns="91440" tIns="45720" rIns="91440" bIns="45720" anchor="t">
            <a:normAutofit/>
          </a:bodyPr>
          <a:lstStyle/>
          <a:p>
            <a:pPr marL="457200" indent="-457200" algn="l">
              <a:buFont typeface="Arial" panose="020B0604020202020204" pitchFamily="34" charset="0"/>
              <a:buChar char="•"/>
            </a:pPr>
            <a:r>
              <a:rPr lang="en-US" sz="3200" dirty="0">
                <a:solidFill>
                  <a:schemeClr val="bg1"/>
                </a:solidFill>
                <a:latin typeface="Arial"/>
                <a:cs typeface="Arial"/>
              </a:rPr>
              <a:t>Students have 24/7 access to our UT Medical </a:t>
            </a:r>
            <a:r>
              <a:rPr lang="en-US" sz="3200" dirty="0" smtClean="0">
                <a:solidFill>
                  <a:schemeClr val="bg1"/>
                </a:solidFill>
                <a:latin typeface="Arial"/>
                <a:cs typeface="Arial"/>
              </a:rPr>
              <a:t>Library</a:t>
            </a:r>
            <a:endParaRPr lang="en-US" sz="2000" dirty="0">
              <a:solidFill>
                <a:schemeClr val="bg1"/>
              </a:solidFill>
              <a:latin typeface="Arial"/>
              <a:cs typeface="Arial"/>
            </a:endParaRPr>
          </a:p>
          <a:p>
            <a:pPr marL="914400" lvl="1" indent="-457200" algn="l">
              <a:spcBef>
                <a:spcPts val="1200"/>
              </a:spcBef>
              <a:buFont typeface="Arial" panose="020B0604020202020204" pitchFamily="34" charset="0"/>
              <a:buChar char="•"/>
            </a:pPr>
            <a:r>
              <a:rPr lang="en-US" sz="3200" dirty="0" smtClean="0">
                <a:solidFill>
                  <a:schemeClr val="bg1"/>
                </a:solidFill>
              </a:rPr>
              <a:t>Location: 3</a:t>
            </a:r>
            <a:r>
              <a:rPr lang="en-US" sz="3200" baseline="30000" dirty="0" smtClean="0">
                <a:solidFill>
                  <a:schemeClr val="bg1"/>
                </a:solidFill>
              </a:rPr>
              <a:t>rd</a:t>
            </a:r>
            <a:r>
              <a:rPr lang="en-US" sz="3200" dirty="0" smtClean="0">
                <a:solidFill>
                  <a:schemeClr val="bg1"/>
                </a:solidFill>
              </a:rPr>
              <a:t> </a:t>
            </a:r>
            <a:r>
              <a:rPr lang="en-US" sz="3200" dirty="0">
                <a:solidFill>
                  <a:schemeClr val="bg1"/>
                </a:solidFill>
              </a:rPr>
              <a:t>Floor of the Whitehall </a:t>
            </a:r>
            <a:r>
              <a:rPr lang="en-US" sz="3200" dirty="0" smtClean="0">
                <a:solidFill>
                  <a:schemeClr val="bg1"/>
                </a:solidFill>
              </a:rPr>
              <a:t>Building</a:t>
            </a:r>
            <a:endParaRPr lang="en-US" sz="3200" dirty="0">
              <a:solidFill>
                <a:schemeClr val="bg1"/>
              </a:solidFill>
            </a:endParaRPr>
          </a:p>
          <a:p>
            <a:pPr marL="914400" lvl="1" indent="-457200" algn="l">
              <a:buFont typeface="Arial" panose="020B0604020202020204" pitchFamily="34" charset="0"/>
              <a:buChar char="•"/>
            </a:pPr>
            <a:r>
              <a:rPr lang="en-US" sz="3200" dirty="0">
                <a:solidFill>
                  <a:schemeClr val="bg1"/>
                </a:solidFill>
              </a:rPr>
              <a:t>Computers, printers and copiers are </a:t>
            </a:r>
            <a:r>
              <a:rPr lang="en-US" sz="3200" dirty="0" smtClean="0">
                <a:solidFill>
                  <a:schemeClr val="bg1"/>
                </a:solidFill>
              </a:rPr>
              <a:t>available</a:t>
            </a:r>
            <a:endParaRPr lang="en-US" sz="3200" dirty="0">
              <a:solidFill>
                <a:schemeClr val="bg1"/>
              </a:solidFill>
              <a:ea typeface="Calibri"/>
              <a:cs typeface="Calibri"/>
            </a:endParaRPr>
          </a:p>
          <a:p>
            <a:pPr marL="914400" lvl="1" indent="-457200" algn="l">
              <a:buFont typeface="Arial" panose="020B0604020202020204" pitchFamily="34" charset="0"/>
              <a:buChar char="•"/>
            </a:pPr>
            <a:r>
              <a:rPr lang="en-US" sz="3200" dirty="0">
                <a:solidFill>
                  <a:schemeClr val="bg1"/>
                </a:solidFill>
              </a:rPr>
              <a:t>All materials must be returned prior to </a:t>
            </a:r>
            <a:r>
              <a:rPr lang="en-US" sz="3200" dirty="0" smtClean="0">
                <a:solidFill>
                  <a:schemeClr val="bg1"/>
                </a:solidFill>
              </a:rPr>
              <a:t>check-out/departure</a:t>
            </a:r>
            <a:endParaRPr lang="en-US" sz="3200" dirty="0">
              <a:solidFill>
                <a:schemeClr val="bg1"/>
              </a:solidFill>
              <a:ea typeface="Calibri"/>
              <a:cs typeface="Calibri"/>
            </a:endParaRPr>
          </a:p>
          <a:p>
            <a:pPr lvl="1" algn="l">
              <a:buFont typeface="Wingdings" panose="05000000000000000000" pitchFamily="2" charset="2"/>
              <a:buChar char="v"/>
            </a:pPr>
            <a:endParaRPr lang="en-US" sz="2000" dirty="0">
              <a:solidFill>
                <a:schemeClr val="bg1"/>
              </a:solidFill>
            </a:endParaRPr>
          </a:p>
          <a:p>
            <a:pPr marL="457200" indent="-457200" algn="l">
              <a:buFont typeface="Arial" panose="020B0604020202020204" pitchFamily="34" charset="0"/>
              <a:buChar char="•"/>
            </a:pPr>
            <a:r>
              <a:rPr lang="en-US" sz="3200" dirty="0">
                <a:solidFill>
                  <a:schemeClr val="bg1"/>
                </a:solidFill>
                <a:latin typeface="Arial"/>
                <a:cs typeface="Arial"/>
              </a:rPr>
              <a:t>You have UpToDate access via UTCOM</a:t>
            </a:r>
          </a:p>
          <a:p>
            <a:pPr lvl="1" algn="l">
              <a:buFont typeface="Wingdings" panose="05000000000000000000" pitchFamily="2" charset="2"/>
              <a:buChar char="v"/>
            </a:pPr>
            <a:endParaRPr lang="en-US" sz="3200" dirty="0">
              <a:solidFill>
                <a:schemeClr val="bg1"/>
              </a:solidFill>
              <a:ea typeface="Calibri"/>
              <a:cs typeface="Calibri"/>
            </a:endParaRPr>
          </a:p>
        </p:txBody>
      </p:sp>
      <p:sp>
        <p:nvSpPr>
          <p:cNvPr id="4" name="Slide Number Placeholder 3"/>
          <p:cNvSpPr>
            <a:spLocks noGrp="1"/>
          </p:cNvSpPr>
          <p:nvPr>
            <p:ph type="sldNum" sz="quarter" idx="4294967295"/>
          </p:nvPr>
        </p:nvSpPr>
        <p:spPr/>
        <p:txBody>
          <a:bodyPr/>
          <a:lstStyle/>
          <a:p>
            <a:fld id="{D57F1E4F-1CFF-5643-939E-217C01CDF565}" type="slidenum">
              <a:rPr lang="en-US" smtClean="0"/>
              <a:pPr/>
              <a:t>15</a:t>
            </a:fld>
            <a:endParaRPr lang="en-US"/>
          </a:p>
        </p:txBody>
      </p:sp>
      <p:pic>
        <p:nvPicPr>
          <p:cNvPr id="7" name="Graphic 6" descr="Books outline">
            <a:extLst>
              <a:ext uri="{FF2B5EF4-FFF2-40B4-BE49-F238E27FC236}">
                <a16:creationId xmlns:a16="http://schemas.microsoft.com/office/drawing/2014/main" id="{282C1994-2AAB-5026-1F96-D024B4764E5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668115" y="764762"/>
            <a:ext cx="702826" cy="702826"/>
          </a:xfrm>
          <a:prstGeom prst="rect">
            <a:avLst/>
          </a:prstGeom>
        </p:spPr>
      </p:pic>
      <p:pic>
        <p:nvPicPr>
          <p:cNvPr id="8" name="Graphic 6" descr="Books outline">
            <a:extLst>
              <a:ext uri="{FF2B5EF4-FFF2-40B4-BE49-F238E27FC236}">
                <a16:creationId xmlns:a16="http://schemas.microsoft.com/office/drawing/2014/main" id="{282C1994-2AAB-5026-1F96-D024B4764E5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973649" y="738832"/>
            <a:ext cx="702826" cy="702826"/>
          </a:xfrm>
          <a:prstGeom prst="rect">
            <a:avLst/>
          </a:prstGeom>
        </p:spPr>
      </p:pic>
    </p:spTree>
    <p:extLst>
      <p:ext uri="{BB962C8B-B14F-4D97-AF65-F5344CB8AC3E}">
        <p14:creationId xmlns:p14="http://schemas.microsoft.com/office/powerpoint/2010/main" val="405957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2F8-B379-482A-8662-E848131E8C6D}"/>
              </a:ext>
            </a:extLst>
          </p:cNvPr>
          <p:cNvSpPr>
            <a:spLocks noGrp="1"/>
          </p:cNvSpPr>
          <p:nvPr>
            <p:ph type="title"/>
          </p:nvPr>
        </p:nvSpPr>
        <p:spPr>
          <a:xfrm>
            <a:off x="0" y="286603"/>
            <a:ext cx="12192000" cy="1450757"/>
          </a:xfrm>
        </p:spPr>
        <p:txBody>
          <a:bodyPr>
            <a:normAutofit/>
          </a:bodyPr>
          <a:lstStyle/>
          <a:p>
            <a:pPr algn="ctr"/>
            <a:r>
              <a:rPr lang="en-US" b="1" dirty="0">
                <a:solidFill>
                  <a:srgbClr val="F7941D"/>
                </a:solidFill>
              </a:rPr>
              <a:t>Student Health Services</a:t>
            </a:r>
            <a:r>
              <a:rPr lang="en-US" b="1" dirty="0" smtClean="0">
                <a:solidFill>
                  <a:srgbClr val="FF8200"/>
                </a:solidFill>
              </a:rPr>
              <a:t/>
            </a:r>
            <a:br>
              <a:rPr lang="en-US" b="1" dirty="0" smtClean="0">
                <a:solidFill>
                  <a:srgbClr val="FF8200"/>
                </a:solidFill>
              </a:rPr>
            </a:br>
            <a:r>
              <a:rPr lang="en-US" sz="3200" b="1" dirty="0" smtClean="0">
                <a:solidFill>
                  <a:srgbClr val="F7941D"/>
                </a:solidFill>
              </a:rPr>
              <a:t>(UTHSC </a:t>
            </a:r>
            <a:r>
              <a:rPr lang="en-US" sz="3200" b="1" dirty="0">
                <a:solidFill>
                  <a:srgbClr val="F7941D"/>
                </a:solidFill>
              </a:rPr>
              <a:t>students </a:t>
            </a:r>
            <a:r>
              <a:rPr lang="en-US" sz="3200" b="1" dirty="0" smtClean="0">
                <a:solidFill>
                  <a:srgbClr val="F7941D"/>
                </a:solidFill>
              </a:rPr>
              <a:t>only)</a:t>
            </a:r>
            <a:endParaRPr lang="en-US" sz="3200" b="1" dirty="0">
              <a:solidFill>
                <a:srgbClr val="F7941D"/>
              </a:solidFill>
            </a:endParaRPr>
          </a:p>
        </p:txBody>
      </p:sp>
      <p:graphicFrame>
        <p:nvGraphicFramePr>
          <p:cNvPr id="5" name="Content Placeholder 2">
            <a:extLst>
              <a:ext uri="{FF2B5EF4-FFF2-40B4-BE49-F238E27FC236}">
                <a16:creationId xmlns:a16="http://schemas.microsoft.com/office/drawing/2014/main" id="{426F2F89-CFA9-4E0F-B090-C9A17D8C1A3B}"/>
              </a:ext>
            </a:extLst>
          </p:cNvPr>
          <p:cNvGraphicFramePr>
            <a:graphicFrameLocks noGrp="1"/>
          </p:cNvGraphicFramePr>
          <p:nvPr>
            <p:ph idx="1"/>
            <p:extLst>
              <p:ext uri="{D42A27DB-BD31-4B8C-83A1-F6EECF244321}">
                <p14:modId xmlns:p14="http://schemas.microsoft.com/office/powerpoint/2010/main" val="2615621745"/>
              </p:ext>
            </p:extLst>
          </p:nvPr>
        </p:nvGraphicFramePr>
        <p:xfrm>
          <a:off x="423724" y="1746404"/>
          <a:ext cx="11768276" cy="4608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p:txBody>
          <a:bodyPr/>
          <a:lstStyle/>
          <a:p>
            <a:r>
              <a:rPr lang="en-US" dirty="0" smtClean="0"/>
              <a:t>16</a:t>
            </a:r>
            <a:endParaRPr lang="en-US" dirty="0"/>
          </a:p>
        </p:txBody>
      </p:sp>
    </p:spTree>
    <p:extLst>
      <p:ext uri="{BB962C8B-B14F-4D97-AF65-F5344CB8AC3E}">
        <p14:creationId xmlns:p14="http://schemas.microsoft.com/office/powerpoint/2010/main" val="44075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7103"/>
            <a:ext cx="12192000" cy="1325563"/>
          </a:xfrm>
        </p:spPr>
        <p:txBody>
          <a:bodyPr anchor="ctr">
            <a:normAutofit/>
          </a:bodyPr>
          <a:lstStyle/>
          <a:p>
            <a:pPr algn="ctr"/>
            <a:r>
              <a:rPr lang="en-US" b="1" dirty="0">
                <a:solidFill>
                  <a:srgbClr val="F7941D"/>
                </a:solidFill>
              </a:rPr>
              <a:t>Behavioral Health and Well-Being</a:t>
            </a:r>
          </a:p>
        </p:txBody>
      </p:sp>
      <p:sp>
        <p:nvSpPr>
          <p:cNvPr id="4" name="Content Placeholder 3"/>
          <p:cNvSpPr>
            <a:spLocks noGrp="1"/>
          </p:cNvSpPr>
          <p:nvPr>
            <p:ph sz="half" idx="1"/>
          </p:nvPr>
        </p:nvSpPr>
        <p:spPr>
          <a:xfrm>
            <a:off x="1635743" y="1692666"/>
            <a:ext cx="6212857" cy="4351338"/>
          </a:xfrm>
        </p:spPr>
        <p:txBody>
          <a:bodyPr vert="horz" lIns="91440" tIns="45720" rIns="91440" bIns="45720" rtlCol="0" anchor="t">
            <a:normAutofit/>
          </a:bodyPr>
          <a:lstStyle/>
          <a:p>
            <a:pPr marL="457200" indent="-457200"/>
            <a:r>
              <a:rPr lang="en-US" b="1" dirty="0">
                <a:solidFill>
                  <a:schemeClr val="tx1"/>
                </a:solidFill>
                <a:latin typeface="Arial"/>
                <a:cs typeface="Arial"/>
              </a:rPr>
              <a:t>Lucy White, MEd, </a:t>
            </a:r>
            <a:r>
              <a:rPr lang="en-US" b="1" dirty="0" smtClean="0">
                <a:solidFill>
                  <a:schemeClr val="tx1"/>
                </a:solidFill>
                <a:latin typeface="Arial"/>
                <a:cs typeface="Arial"/>
              </a:rPr>
              <a:t>LPC-MHSP, </a:t>
            </a:r>
            <a:r>
              <a:rPr lang="en-US" dirty="0" smtClean="0">
                <a:solidFill>
                  <a:schemeClr val="tx1"/>
                </a:solidFill>
                <a:latin typeface="Arial"/>
                <a:cs typeface="Arial"/>
              </a:rPr>
              <a:t>full-time </a:t>
            </a:r>
            <a:r>
              <a:rPr lang="en-US" dirty="0">
                <a:solidFill>
                  <a:schemeClr val="tx1"/>
                </a:solidFill>
                <a:latin typeface="Arial"/>
                <a:cs typeface="Arial"/>
              </a:rPr>
              <a:t>counselor </a:t>
            </a:r>
            <a:r>
              <a:rPr lang="en-US" dirty="0" smtClean="0">
                <a:solidFill>
                  <a:schemeClr val="tx1"/>
                </a:solidFill>
                <a:latin typeface="Arial"/>
                <a:cs typeface="Arial"/>
              </a:rPr>
              <a:t>is </a:t>
            </a:r>
            <a:r>
              <a:rPr lang="en-US" dirty="0">
                <a:solidFill>
                  <a:schemeClr val="tx1"/>
                </a:solidFill>
                <a:latin typeface="Arial"/>
                <a:cs typeface="Arial"/>
              </a:rPr>
              <a:t>available to all students at no </a:t>
            </a:r>
            <a:r>
              <a:rPr lang="en-US" dirty="0" smtClean="0">
                <a:solidFill>
                  <a:schemeClr val="tx1"/>
                </a:solidFill>
                <a:latin typeface="Arial"/>
                <a:cs typeface="Arial"/>
              </a:rPr>
              <a:t>charge </a:t>
            </a:r>
            <a:endParaRPr lang="en-US" dirty="0">
              <a:solidFill>
                <a:schemeClr val="tx1"/>
              </a:solidFill>
            </a:endParaRPr>
          </a:p>
          <a:p>
            <a:pPr marL="457200" lvl="1" indent="0">
              <a:spcBef>
                <a:spcPts val="1800"/>
              </a:spcBef>
              <a:buNone/>
            </a:pPr>
            <a:r>
              <a:rPr lang="en-US" b="1" dirty="0" smtClean="0">
                <a:solidFill>
                  <a:schemeClr val="tx1"/>
                </a:solidFill>
                <a:latin typeface="Arial"/>
                <a:cs typeface="Arial"/>
              </a:rPr>
              <a:t>Phone: 	</a:t>
            </a:r>
            <a:r>
              <a:rPr lang="en-US" dirty="0" smtClean="0">
                <a:solidFill>
                  <a:schemeClr val="tx1"/>
                </a:solidFill>
                <a:latin typeface="Arial"/>
                <a:cs typeface="Arial"/>
              </a:rPr>
              <a:t>423.778.9420</a:t>
            </a:r>
          </a:p>
          <a:p>
            <a:pPr marL="457200" lvl="1" indent="0">
              <a:buNone/>
            </a:pPr>
            <a:r>
              <a:rPr lang="en-US" b="1" dirty="0" smtClean="0">
                <a:solidFill>
                  <a:schemeClr val="tx1"/>
                </a:solidFill>
                <a:latin typeface="Arial"/>
                <a:cs typeface="Arial"/>
              </a:rPr>
              <a:t>Email:</a:t>
            </a:r>
            <a:r>
              <a:rPr lang="en-US" dirty="0" smtClean="0">
                <a:solidFill>
                  <a:schemeClr val="tx1"/>
                </a:solidFill>
                <a:latin typeface="Arial"/>
                <a:cs typeface="Arial"/>
              </a:rPr>
              <a:t> 	</a:t>
            </a:r>
            <a:r>
              <a:rPr lang="en-US" dirty="0" smtClean="0">
                <a:solidFill>
                  <a:schemeClr val="tx1"/>
                </a:solidFill>
                <a:latin typeface="Arial"/>
                <a:cs typeface="Arial"/>
                <a:hlinkClick r:id="rId2"/>
              </a:rPr>
              <a:t>lucy.white@erlanger.org</a:t>
            </a:r>
            <a:endParaRPr lang="en-US" dirty="0">
              <a:solidFill>
                <a:schemeClr val="tx1"/>
              </a:solidFill>
            </a:endParaRPr>
          </a:p>
          <a:p>
            <a:pPr marL="457200" indent="-457200">
              <a:spcBef>
                <a:spcPts val="1800"/>
              </a:spcBef>
            </a:pPr>
            <a:r>
              <a:rPr lang="en-US" dirty="0">
                <a:solidFill>
                  <a:schemeClr val="tx1"/>
                </a:solidFill>
                <a:latin typeface="Arial"/>
                <a:cs typeface="Arial"/>
              </a:rPr>
              <a:t>Stay tuned for wellness activities throughout the year</a:t>
            </a:r>
            <a:endParaRPr lang="en-US" dirty="0">
              <a:solidFill>
                <a:schemeClr val="tx1"/>
              </a:solidFill>
            </a:endParaRPr>
          </a:p>
        </p:txBody>
      </p:sp>
      <p:pic>
        <p:nvPicPr>
          <p:cNvPr id="2" name="Picture 1">
            <a:extLst>
              <a:ext uri="{FF2B5EF4-FFF2-40B4-BE49-F238E27FC236}">
                <a16:creationId xmlns:a16="http://schemas.microsoft.com/office/drawing/2014/main" id="{0918256A-2144-A3B3-D45D-32C8AF5B2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44" y="1692666"/>
            <a:ext cx="4141409" cy="3480303"/>
          </a:xfrm>
          <a:prstGeom prst="rect">
            <a:avLst/>
          </a:prstGeom>
          <a:noFill/>
        </p:spPr>
      </p:pic>
    </p:spTree>
    <p:extLst>
      <p:ext uri="{BB962C8B-B14F-4D97-AF65-F5344CB8AC3E}">
        <p14:creationId xmlns:p14="http://schemas.microsoft.com/office/powerpoint/2010/main" val="58461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2F8-B379-482A-8662-E848131E8C6D}"/>
              </a:ext>
            </a:extLst>
          </p:cNvPr>
          <p:cNvSpPr>
            <a:spLocks noGrp="1"/>
          </p:cNvSpPr>
          <p:nvPr>
            <p:ph type="title" idx="4294967295"/>
          </p:nvPr>
        </p:nvSpPr>
        <p:spPr>
          <a:xfrm>
            <a:off x="0" y="526038"/>
            <a:ext cx="12192000" cy="880731"/>
          </a:xfrm>
        </p:spPr>
        <p:txBody>
          <a:bodyPr anchor="ctr">
            <a:normAutofit/>
          </a:bodyPr>
          <a:lstStyle/>
          <a:p>
            <a:r>
              <a:rPr lang="en-US" b="1" dirty="0">
                <a:solidFill>
                  <a:srgbClr val="F7941D"/>
                </a:solidFill>
              </a:rPr>
              <a:t>Inclement Weather Policy</a:t>
            </a:r>
          </a:p>
        </p:txBody>
      </p:sp>
      <p:sp>
        <p:nvSpPr>
          <p:cNvPr id="3" name="Content Placeholder 2">
            <a:extLst>
              <a:ext uri="{FF2B5EF4-FFF2-40B4-BE49-F238E27FC236}">
                <a16:creationId xmlns:a16="http://schemas.microsoft.com/office/drawing/2014/main" id="{CEBE9279-376E-4E0F-9152-1E707481AB97}"/>
              </a:ext>
            </a:extLst>
          </p:cNvPr>
          <p:cNvSpPr>
            <a:spLocks noGrp="1"/>
          </p:cNvSpPr>
          <p:nvPr>
            <p:ph idx="4294967295"/>
          </p:nvPr>
        </p:nvSpPr>
        <p:spPr>
          <a:xfrm>
            <a:off x="291402" y="1406769"/>
            <a:ext cx="11810163" cy="5451231"/>
          </a:xfrm>
          <a:prstGeom prst="rect">
            <a:avLst/>
          </a:prstGeom>
        </p:spPr>
        <p:txBody>
          <a:bodyPr anchor="ctr">
            <a:normAutofit/>
          </a:bodyPr>
          <a:lstStyle/>
          <a:p>
            <a:pPr marL="0" indent="0" algn="ctr">
              <a:buNone/>
            </a:pPr>
            <a:r>
              <a:rPr lang="en-US" sz="2400" b="1" i="1" cap="all" dirty="0">
                <a:solidFill>
                  <a:schemeClr val="bg1"/>
                </a:solidFill>
                <a:latin typeface="Arial" panose="020B0604020202020204" pitchFamily="34" charset="0"/>
                <a:cs typeface="Arial" panose="020B0604020202020204" pitchFamily="34" charset="0"/>
              </a:rPr>
              <a:t>In the event of severe weather or hazardous road </a:t>
            </a:r>
            <a:r>
              <a:rPr lang="en-US" sz="2400" b="1" i="1" cap="all" dirty="0" smtClean="0">
                <a:solidFill>
                  <a:schemeClr val="bg1"/>
                </a:solidFill>
                <a:latin typeface="Arial" panose="020B0604020202020204" pitchFamily="34" charset="0"/>
                <a:cs typeface="Arial" panose="020B0604020202020204" pitchFamily="34" charset="0"/>
              </a:rPr>
              <a:t>conditions:</a:t>
            </a:r>
            <a:endParaRPr lang="en-US" sz="2400" b="1" i="1" cap="all" dirty="0">
              <a:solidFill>
                <a:schemeClr val="bg1"/>
              </a:solidFill>
              <a:latin typeface="Arial" panose="020B0604020202020204" pitchFamily="34" charset="0"/>
              <a:cs typeface="Arial" panose="020B0604020202020204" pitchFamily="34" charset="0"/>
            </a:endParaRPr>
          </a:p>
          <a:p>
            <a:pPr>
              <a:spcBef>
                <a:spcPts val="3000"/>
              </a:spcBef>
            </a:pPr>
            <a:r>
              <a:rPr lang="en-US" sz="2800" dirty="0" smtClean="0">
                <a:solidFill>
                  <a:schemeClr val="bg1"/>
                </a:solidFill>
                <a:latin typeface="Arial" panose="020B0604020202020204" pitchFamily="34" charset="0"/>
                <a:cs typeface="Arial" panose="020B0604020202020204" pitchFamily="34" charset="0"/>
              </a:rPr>
              <a:t>UTHSC </a:t>
            </a:r>
            <a:r>
              <a:rPr lang="en-US" sz="2800" dirty="0">
                <a:solidFill>
                  <a:schemeClr val="bg1"/>
                </a:solidFill>
                <a:latin typeface="Arial" panose="020B0604020202020204" pitchFamily="34" charset="0"/>
                <a:cs typeface="Arial" panose="020B0604020202020204" pitchFamily="34" charset="0"/>
              </a:rPr>
              <a:t>College of </a:t>
            </a:r>
            <a:r>
              <a:rPr lang="en-US" sz="2800" dirty="0" smtClean="0">
                <a:solidFill>
                  <a:schemeClr val="bg1"/>
                </a:solidFill>
                <a:latin typeface="Arial" panose="020B0604020202020204" pitchFamily="34" charset="0"/>
                <a:cs typeface="Arial" panose="020B0604020202020204" pitchFamily="34" charset="0"/>
              </a:rPr>
              <a:t>Medicine</a:t>
            </a:r>
            <a:r>
              <a:rPr lang="en-US" dirty="0" smtClean="0">
                <a:solidFill>
                  <a:schemeClr val="bg1"/>
                </a:solidFill>
                <a:latin typeface="Arial" panose="020B0604020202020204" pitchFamily="34" charset="0"/>
                <a:cs typeface="Arial" panose="020B0604020202020204" pitchFamily="34" charset="0"/>
              </a:rPr>
              <a:t>–C</a:t>
            </a:r>
            <a:r>
              <a:rPr lang="en-US" sz="2800" dirty="0" smtClean="0">
                <a:solidFill>
                  <a:schemeClr val="bg1"/>
                </a:solidFill>
                <a:latin typeface="Arial" panose="020B0604020202020204" pitchFamily="34" charset="0"/>
                <a:cs typeface="Arial" panose="020B0604020202020204" pitchFamily="34" charset="0"/>
              </a:rPr>
              <a:t>hattanooga follows </a:t>
            </a:r>
            <a:r>
              <a:rPr lang="en-US" sz="2800" dirty="0">
                <a:solidFill>
                  <a:schemeClr val="bg1"/>
                </a:solidFill>
                <a:latin typeface="Arial" panose="020B0604020202020204" pitchFamily="34" charset="0"/>
                <a:cs typeface="Arial" panose="020B0604020202020204" pitchFamily="34" charset="0"/>
              </a:rPr>
              <a:t>the delay or closing decisions made by University of Tennessee at Chattanooga (UTC). </a:t>
            </a:r>
          </a:p>
          <a:p>
            <a:pPr>
              <a:spcBef>
                <a:spcPts val="1800"/>
              </a:spcBef>
            </a:pPr>
            <a:r>
              <a:rPr lang="en-US" sz="2800" dirty="0">
                <a:solidFill>
                  <a:schemeClr val="bg1"/>
                </a:solidFill>
                <a:latin typeface="Arial" panose="020B0604020202020204" pitchFamily="34" charset="0"/>
                <a:cs typeface="Arial" panose="020B0604020202020204" pitchFamily="34" charset="0"/>
              </a:rPr>
              <a:t>If </a:t>
            </a:r>
            <a:r>
              <a:rPr lang="en-US" sz="2800" dirty="0" smtClean="0">
                <a:solidFill>
                  <a:schemeClr val="bg1"/>
                </a:solidFill>
                <a:latin typeface="Arial" panose="020B0604020202020204" pitchFamily="34" charset="0"/>
                <a:cs typeface="Arial" panose="020B0604020202020204" pitchFamily="34" charset="0"/>
              </a:rPr>
              <a:t>UTCOM–Chattanooga </a:t>
            </a:r>
            <a:r>
              <a:rPr lang="en-US" sz="2800" dirty="0">
                <a:solidFill>
                  <a:schemeClr val="bg1"/>
                </a:solidFill>
                <a:latin typeface="Arial" panose="020B0604020202020204" pitchFamily="34" charset="0"/>
                <a:cs typeface="Arial" panose="020B0604020202020204" pitchFamily="34" charset="0"/>
              </a:rPr>
              <a:t>is </a:t>
            </a:r>
            <a:r>
              <a:rPr lang="en-US" sz="2800" dirty="0" smtClean="0">
                <a:solidFill>
                  <a:schemeClr val="bg1"/>
                </a:solidFill>
                <a:latin typeface="Arial" panose="020B0604020202020204" pitchFamily="34" charset="0"/>
                <a:cs typeface="Arial" panose="020B0604020202020204" pitchFamily="34" charset="0"/>
              </a:rPr>
              <a:t>closed, </a:t>
            </a:r>
            <a:r>
              <a:rPr lang="en-US" sz="2800" dirty="0">
                <a:solidFill>
                  <a:schemeClr val="bg1"/>
                </a:solidFill>
                <a:latin typeface="Arial" panose="020B0604020202020204" pitchFamily="34" charset="0"/>
                <a:cs typeface="Arial" panose="020B0604020202020204" pitchFamily="34" charset="0"/>
              </a:rPr>
              <a:t>then clinical rotations and classes will be </a:t>
            </a:r>
            <a:r>
              <a:rPr lang="en-US" sz="2800" dirty="0" smtClean="0">
                <a:solidFill>
                  <a:schemeClr val="bg1"/>
                </a:solidFill>
                <a:latin typeface="Arial" panose="020B0604020202020204" pitchFamily="34" charset="0"/>
                <a:cs typeface="Arial" panose="020B0604020202020204" pitchFamily="34" charset="0"/>
              </a:rPr>
              <a:t>cancelled </a:t>
            </a:r>
            <a:r>
              <a:rPr lang="en-US" sz="2800" dirty="0">
                <a:solidFill>
                  <a:schemeClr val="bg1"/>
                </a:solidFill>
                <a:latin typeface="Arial" panose="020B0604020202020204" pitchFamily="34" charset="0"/>
                <a:cs typeface="Arial" panose="020B0604020202020204" pitchFamily="34" charset="0"/>
              </a:rPr>
              <a:t>unless they can take place virtually. </a:t>
            </a:r>
          </a:p>
          <a:p>
            <a:pPr>
              <a:spcBef>
                <a:spcPts val="1800"/>
              </a:spcBef>
            </a:pPr>
            <a:r>
              <a:rPr lang="en-US" sz="2800" dirty="0">
                <a:solidFill>
                  <a:schemeClr val="bg1"/>
                </a:solidFill>
                <a:latin typeface="Arial" panose="020B0604020202020204" pitchFamily="34" charset="0"/>
                <a:cs typeface="Arial" panose="020B0604020202020204" pitchFamily="34" charset="0"/>
              </a:rPr>
              <a:t>Students should monitor communications regarding the availability of virtual educational activities</a:t>
            </a:r>
            <a:r>
              <a:rPr lang="en-US" sz="2800"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a:p>
            <a:pPr>
              <a:spcBef>
                <a:spcPts val="1800"/>
              </a:spcBef>
            </a:pPr>
            <a:r>
              <a:rPr lang="en-US" dirty="0">
                <a:solidFill>
                  <a:schemeClr val="bg1"/>
                </a:solidFill>
                <a:latin typeface="Arial" panose="020B0604020202020204" pitchFamily="34" charset="0"/>
                <a:cs typeface="Arial" panose="020B0604020202020204" pitchFamily="34" charset="0"/>
              </a:rPr>
              <a:t>Yo</a:t>
            </a:r>
            <a:r>
              <a:rPr lang="en-US" sz="2800" dirty="0">
                <a:solidFill>
                  <a:schemeClr val="bg1"/>
                </a:solidFill>
                <a:latin typeface="Arial" panose="020B0604020202020204" pitchFamily="34" charset="0"/>
                <a:cs typeface="Arial" panose="020B0604020202020204" pitchFamily="34" charset="0"/>
              </a:rPr>
              <a:t>u will be added to the </a:t>
            </a:r>
            <a:r>
              <a:rPr lang="en-US" sz="2800" dirty="0" smtClean="0">
                <a:solidFill>
                  <a:schemeClr val="bg1"/>
                </a:solidFill>
                <a:latin typeface="Arial" panose="020B0604020202020204" pitchFamily="34" charset="0"/>
                <a:cs typeface="Arial" panose="020B0604020202020204" pitchFamily="34" charset="0"/>
              </a:rPr>
              <a:t>UTCOM-Chattanooga </a:t>
            </a:r>
            <a:r>
              <a:rPr lang="en-US" sz="2800" dirty="0">
                <a:solidFill>
                  <a:schemeClr val="bg1"/>
                </a:solidFill>
                <a:latin typeface="Arial" panose="020B0604020202020204" pitchFamily="34" charset="0"/>
                <a:cs typeface="Arial" panose="020B0604020202020204" pitchFamily="34" charset="0"/>
              </a:rPr>
              <a:t>Remind group for notification of campus closure. </a:t>
            </a:r>
            <a:r>
              <a:rPr lang="en-US" dirty="0">
                <a:solidFill>
                  <a:schemeClr val="bg1"/>
                </a:solidFill>
                <a:latin typeface="Arial" panose="020B0604020202020204" pitchFamily="34" charset="0"/>
                <a:cs typeface="Arial" panose="020B0604020202020204" pitchFamily="34" charset="0"/>
              </a:rPr>
              <a:t>You may add yourself by texting </a:t>
            </a:r>
            <a:r>
              <a:rPr lang="en-US" dirty="0">
                <a:solidFill>
                  <a:schemeClr val="accent2"/>
                </a:solidFill>
                <a:latin typeface="Arial" panose="020B0604020202020204" pitchFamily="34" charset="0"/>
                <a:cs typeface="Arial" panose="020B0604020202020204" pitchFamily="34" charset="0"/>
              </a:rPr>
              <a:t>@</a:t>
            </a:r>
            <a:r>
              <a:rPr lang="en-US" dirty="0" err="1">
                <a:solidFill>
                  <a:schemeClr val="accent2"/>
                </a:solidFill>
                <a:latin typeface="Arial" panose="020B0604020202020204" pitchFamily="34" charset="0"/>
                <a:cs typeface="Arial" panose="020B0604020202020204" pitchFamily="34" charset="0"/>
              </a:rPr>
              <a:t>utcomchatt</a:t>
            </a:r>
            <a:r>
              <a:rPr lang="en-US" dirty="0">
                <a:solidFill>
                  <a:schemeClr val="accent2"/>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to </a:t>
            </a:r>
            <a:r>
              <a:rPr lang="en-US" dirty="0">
                <a:solidFill>
                  <a:schemeClr val="accent2"/>
                </a:solidFill>
                <a:latin typeface="Arial" panose="020B0604020202020204" pitchFamily="34" charset="0"/>
                <a:cs typeface="Arial" panose="020B0604020202020204" pitchFamily="34" charset="0"/>
              </a:rPr>
              <a:t>81010</a:t>
            </a:r>
            <a:endParaRPr lang="en-US" sz="2800" dirty="0">
              <a:solidFill>
                <a:schemeClr val="accent2"/>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4294967295"/>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82225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22F8-B379-482A-8662-E848131E8C6D}"/>
              </a:ext>
            </a:extLst>
          </p:cNvPr>
          <p:cNvSpPr>
            <a:spLocks noGrp="1"/>
          </p:cNvSpPr>
          <p:nvPr>
            <p:ph type="title" idx="4294967295"/>
          </p:nvPr>
        </p:nvSpPr>
        <p:spPr>
          <a:xfrm>
            <a:off x="0" y="163769"/>
            <a:ext cx="12192000" cy="1253049"/>
          </a:xfrm>
        </p:spPr>
        <p:txBody>
          <a:bodyPr vert="horz" lIns="91440" tIns="45720" rIns="91440" bIns="45720" rtlCol="0" anchor="ctr">
            <a:noAutofit/>
          </a:bodyPr>
          <a:lstStyle/>
          <a:p>
            <a:pPr algn="ctr"/>
            <a:r>
              <a:rPr lang="en-US" b="1" dirty="0">
                <a:solidFill>
                  <a:srgbClr val="F7941D"/>
                </a:solidFill>
              </a:rPr>
              <a:t>Exposure to Blood or Bodily Fluids</a:t>
            </a:r>
          </a:p>
        </p:txBody>
      </p:sp>
      <p:sp>
        <p:nvSpPr>
          <p:cNvPr id="3" name="TextBox 2"/>
          <p:cNvSpPr txBox="1"/>
          <p:nvPr/>
        </p:nvSpPr>
        <p:spPr>
          <a:xfrm>
            <a:off x="347924" y="1315218"/>
            <a:ext cx="11526576" cy="49398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dirty="0" smtClean="0">
                <a:solidFill>
                  <a:srgbClr val="000000"/>
                </a:solidFill>
                <a:latin typeface="Arial" panose="020B0604020202020204" pitchFamily="34" charset="0"/>
                <a:cs typeface="Arial" panose="020B0604020202020204" pitchFamily="34" charset="0"/>
              </a:rPr>
              <a:t>All medical/PA students should follow these steps in the event of</a:t>
            </a:r>
            <a:r>
              <a:rPr kumimoji="0" lang="en-US" b="1" i="1"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an exposure </a:t>
            </a:r>
            <a:r>
              <a:rPr kumimoji="0" lang="en-US"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a:t>
            </a:r>
            <a:r>
              <a:rPr kumimoji="0" lang="en-US" b="1" i="1"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blood </a:t>
            </a:r>
            <a:r>
              <a:rPr kumimoji="0" lang="en-US"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or </a:t>
            </a:r>
            <a:r>
              <a:rPr kumimoji="0" lang="en-US" b="1" i="1"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bodily fluids:</a:t>
            </a:r>
            <a:endParaRPr kumimoji="0" lang="en-US"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2400"/>
              </a:spcBef>
              <a:spcAft>
                <a:spcPts val="0"/>
              </a:spcAft>
              <a:buClrTx/>
              <a:buSzTx/>
              <a:buFont typeface="+mj-lt"/>
              <a:buAutoNum type="arabicPeriod"/>
              <a:tabLst/>
              <a:defRPr/>
            </a:pPr>
            <a:r>
              <a:rPr lang="en-US" dirty="0" smtClean="0">
                <a:solidFill>
                  <a:srgbClr val="000000"/>
                </a:solidFill>
                <a:latin typeface="Arial" panose="020B0604020202020204" pitchFamily="34" charset="0"/>
                <a:cs typeface="Arial" panose="020B0604020202020204" pitchFamily="34" charset="0"/>
              </a:rPr>
              <a:t>Notify your supervising resident and/or faculty member as soon as possible after exposure</a:t>
            </a:r>
          </a:p>
          <a:p>
            <a:pPr marL="228600" marR="0" lvl="0" indent="-228600" algn="l" defTabSz="457200" rtl="0" eaLnBrk="1" fontAlgn="auto" latinLnBrk="0" hangingPunct="1">
              <a:lnSpc>
                <a:spcPct val="100000"/>
              </a:lnSpc>
              <a:spcBef>
                <a:spcPts val="1200"/>
              </a:spcBef>
              <a:spcAft>
                <a:spcPts val="0"/>
              </a:spcAft>
              <a:buClrTx/>
              <a:buSzTx/>
              <a:buFont typeface="+mj-lt"/>
              <a:buAutoNum type="arabicPeriod"/>
              <a:tabLst/>
              <a:defRPr/>
            </a:pPr>
            <a:r>
              <a:rPr lang="en-US" dirty="0">
                <a:solidFill>
                  <a:srgbClr val="000000"/>
                </a:solidFill>
                <a:latin typeface="Arial" panose="020B0604020202020204" pitchFamily="34" charset="0"/>
                <a:cs typeface="Arial" panose="020B0604020202020204" pitchFamily="34" charset="0"/>
              </a:rPr>
              <a:t>A</a:t>
            </a:r>
            <a:r>
              <a:rPr lang="en-US" dirty="0" smtClean="0">
                <a:solidFill>
                  <a:srgbClr val="000000"/>
                </a:solidFill>
                <a:latin typeface="Arial" panose="020B0604020202020204" pitchFamily="34" charset="0"/>
                <a:cs typeface="Arial" panose="020B0604020202020204" pitchFamily="34" charset="0"/>
              </a:rPr>
              <a:t>sk the Erlanger House Supervisor (or head nurse) in the area where the exposure occurred to help you complete an Erlanger Exposure Form for Non-Employees. </a:t>
            </a:r>
            <a:r>
              <a:rPr lang="en-US" b="1" i="1" dirty="0" smtClean="0">
                <a:solidFill>
                  <a:srgbClr val="000000"/>
                </a:solidFill>
                <a:latin typeface="Arial" panose="020B0604020202020204" pitchFamily="34" charset="0"/>
                <a:cs typeface="Arial" panose="020B0604020202020204" pitchFamily="34" charset="0"/>
              </a:rPr>
              <a:t>Note: email Tiffany Nabors when you report the exposure; also complete the Exposure Form on OLSEN</a:t>
            </a:r>
            <a:endPar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1200"/>
              </a:spcBef>
              <a:spcAft>
                <a:spcPts val="0"/>
              </a:spcAft>
              <a:buClrTx/>
              <a:buSzTx/>
              <a:buFont typeface="+mj-lt"/>
              <a:buAutoNum type="arabicPeriod"/>
              <a:tabLst/>
              <a:defRPr/>
            </a:pPr>
            <a:r>
              <a:rPr lang="en-US" dirty="0">
                <a:solidFill>
                  <a:srgbClr val="000000"/>
                </a:solidFill>
                <a:latin typeface="Arial" panose="020B0604020202020204" pitchFamily="34" charset="0"/>
                <a:cs typeface="Arial" panose="020B0604020202020204" pitchFamily="34" charset="0"/>
              </a:rPr>
              <a:t>T</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he Nursing Supervisor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or Erlanger Employee Health is authorized to order baseline tests (</a:t>
            </a:r>
            <a:r>
              <a:rPr kumimoji="0" lang="en-US" b="0" i="1"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e.g.</a:t>
            </a:r>
            <a:r>
              <a:rPr kumimoji="0" lang="en-US" b="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HIV and HBSAB)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as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well as the source patient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no charge to </a:t>
            </a:r>
            <a:r>
              <a:rPr lang="en-US" b="1" dirty="0" smtClean="0">
                <a:solidFill>
                  <a:srgbClr val="000000"/>
                </a:solidFill>
                <a:latin typeface="Arial" panose="020B0604020202020204" pitchFamily="34" charset="0"/>
                <a:cs typeface="Arial" panose="020B0604020202020204" pitchFamily="34" charset="0"/>
              </a:rPr>
              <a:t>you</a:t>
            </a:r>
            <a:r>
              <a:rPr lang="en-US" dirty="0" smtClean="0">
                <a:solidFill>
                  <a:srgbClr val="000000"/>
                </a:solidFill>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or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patient</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Erlanger Employee Health will give recommendations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additional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follow-up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once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lab</a:t>
            </a:r>
            <a:r>
              <a:rPr kumimoji="0" lang="en-US"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results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are reviewed</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the exposure happens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outside regular hours (M-F,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AM–4 PM),</a:t>
            </a:r>
            <a:r>
              <a:rPr kumimoji="0" lang="en-US"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on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weekends or holidays, </a:t>
            </a:r>
            <a:r>
              <a:rPr lang="en-US" b="1" dirty="0" smtClean="0">
                <a:solidFill>
                  <a:srgbClr val="000000"/>
                </a:solidFill>
                <a:latin typeface="Arial" panose="020B0604020202020204" pitchFamily="34" charset="0"/>
                <a:cs typeface="Arial" panose="020B0604020202020204" pitchFamily="34" charset="0"/>
              </a:rPr>
              <a:t>contact </a:t>
            </a:r>
            <a:r>
              <a:rPr kumimoji="0" lang="en-US"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Tiffany the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next business </a:t>
            </a:r>
            <a:r>
              <a:rPr kumimoji="0" lang="en-US"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day</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If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patient is known to be positive, immediate treatment may be authorized.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This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decision would be made by the Nursing Supervisor or Erlanger Administrator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on-call.</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Erlanger ExpressCare </a:t>
            </a:r>
            <a:r>
              <a:rPr lang="en-US" b="1" noProof="0" dirty="0" smtClean="0">
                <a:solidFill>
                  <a:srgbClr val="000000"/>
                </a:solidFill>
                <a:latin typeface="Arial" panose="020B0604020202020204" pitchFamily="34" charset="0"/>
                <a:cs typeface="Arial" panose="020B0604020202020204" pitchFamily="34" charset="0"/>
              </a:rPr>
              <a:t>d</a:t>
            </a:r>
            <a:r>
              <a:rPr kumimoji="0" lang="en-US"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owntown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is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located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a:t>
            </a:r>
            <a:r>
              <a:rPr kumimoji="0" lang="en-US"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325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Market Street, Suite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102,</a:t>
            </a:r>
            <a:r>
              <a:rPr kumimoji="0" lang="en-US"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Chattanooga</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TN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37402</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r>
            <a:b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423.778.4800 </a:t>
            </a: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or </a:t>
            </a: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423.541.5122</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85800" marR="0" lvl="1" indent="-2286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6720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9AC75-46CE-3E0C-70BB-4D4DBDE26997}"/>
              </a:ext>
            </a:extLst>
          </p:cNvPr>
          <p:cNvSpPr>
            <a:spLocks noGrp="1"/>
          </p:cNvSpPr>
          <p:nvPr>
            <p:ph type="title"/>
          </p:nvPr>
        </p:nvSpPr>
        <p:spPr>
          <a:xfrm>
            <a:off x="0" y="344045"/>
            <a:ext cx="12192000" cy="922047"/>
          </a:xfrm>
        </p:spPr>
        <p:txBody>
          <a:bodyPr anchor="ctr">
            <a:normAutofit/>
          </a:bodyPr>
          <a:lstStyle/>
          <a:p>
            <a:pPr algn="ctr"/>
            <a:r>
              <a:rPr lang="en-US" b="1" dirty="0">
                <a:solidFill>
                  <a:srgbClr val="F7941D"/>
                </a:solidFill>
              </a:rPr>
              <a:t>Chattanooga Contacts</a:t>
            </a:r>
          </a:p>
        </p:txBody>
      </p:sp>
      <p:grpSp>
        <p:nvGrpSpPr>
          <p:cNvPr id="3" name="Group 2"/>
          <p:cNvGrpSpPr/>
          <p:nvPr/>
        </p:nvGrpSpPr>
        <p:grpSpPr>
          <a:xfrm>
            <a:off x="838200" y="1496715"/>
            <a:ext cx="10515600" cy="4373551"/>
            <a:chOff x="838200" y="1496715"/>
            <a:chExt cx="10515600" cy="4373551"/>
          </a:xfrm>
        </p:grpSpPr>
        <p:sp>
          <p:nvSpPr>
            <p:cNvPr id="4" name="Rounded Rectangle 3"/>
            <p:cNvSpPr/>
            <p:nvPr/>
          </p:nvSpPr>
          <p:spPr>
            <a:xfrm>
              <a:off x="838200" y="1539558"/>
              <a:ext cx="10515600"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Doctor"/>
            <p:cNvSpPr/>
            <p:nvPr/>
          </p:nvSpPr>
          <p:spPr>
            <a:xfrm>
              <a:off x="1214188" y="1799120"/>
              <a:ext cx="683614" cy="683614"/>
            </a:xfrm>
            <a:prstGeom prst="rect">
              <a:avLst/>
            </a:prstGeom>
            <a:blipFill>
              <a:blip r:embed="rId2">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982249" y="1496715"/>
              <a:ext cx="5471398" cy="1242935"/>
            </a:xfrm>
            <a:custGeom>
              <a:avLst/>
              <a:gdLst>
                <a:gd name="connsiteX0" fmla="*/ 0 w 5471398"/>
                <a:gd name="connsiteY0" fmla="*/ 0 h 1242935"/>
                <a:gd name="connsiteX1" fmla="*/ 5471398 w 5471398"/>
                <a:gd name="connsiteY1" fmla="*/ 0 h 1242935"/>
                <a:gd name="connsiteX2" fmla="*/ 5471398 w 5471398"/>
                <a:gd name="connsiteY2" fmla="*/ 1242935 h 1242935"/>
                <a:gd name="connsiteX3" fmla="*/ 0 w 5471398"/>
                <a:gd name="connsiteY3" fmla="*/ 1242935 h 1242935"/>
                <a:gd name="connsiteX4" fmla="*/ 0 w 5471398"/>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1398" h="1242935">
                  <a:moveTo>
                    <a:pt x="0" y="0"/>
                  </a:moveTo>
                  <a:lnTo>
                    <a:pt x="5471398" y="0"/>
                  </a:lnTo>
                  <a:lnTo>
                    <a:pt x="5471398"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lvl="0" algn="l" defTabSz="889000">
                <a:lnSpc>
                  <a:spcPct val="100000"/>
                </a:lnSpc>
                <a:spcBef>
                  <a:spcPct val="0"/>
                </a:spcBef>
                <a:spcAft>
                  <a:spcPct val="35000"/>
                </a:spcAft>
              </a:pPr>
              <a:r>
                <a:rPr lang="en-US" sz="2000" b="1" i="1" u="none" kern="1200" dirty="0">
                  <a:latin typeface="Arial" panose="020B0604020202020204" pitchFamily="34" charset="0"/>
                  <a:cs typeface="Arial" panose="020B0604020202020204" pitchFamily="34" charset="0"/>
                </a:rPr>
                <a:t>Karen Rogers, MD </a:t>
              </a:r>
              <a:endParaRPr lang="en-US" sz="2000" b="1" i="1" u="none" kern="1200" dirty="0" smtClean="0">
                <a:latin typeface="Arial" panose="020B0604020202020204" pitchFamily="34" charset="0"/>
                <a:cs typeface="Arial" panose="020B0604020202020204" pitchFamily="34" charset="0"/>
              </a:endParaRPr>
            </a:p>
            <a:p>
              <a:pPr lvl="0" algn="l" defTabSz="889000">
                <a:lnSpc>
                  <a:spcPct val="100000"/>
                </a:lnSpc>
                <a:spcBef>
                  <a:spcPct val="0"/>
                </a:spcBef>
                <a:spcAft>
                  <a:spcPct val="35000"/>
                </a:spcAft>
              </a:pPr>
              <a:r>
                <a:rPr lang="en-US" sz="1600" kern="1200" dirty="0" smtClean="0">
                  <a:latin typeface="Arial" panose="020B0604020202020204" pitchFamily="34" charset="0"/>
                  <a:cs typeface="Arial" panose="020B0604020202020204" pitchFamily="34" charset="0"/>
                </a:rPr>
                <a:t>Assistant </a:t>
              </a:r>
              <a:r>
                <a:rPr lang="en-US" sz="1600" kern="1200" dirty="0">
                  <a:latin typeface="Arial" panose="020B0604020202020204" pitchFamily="34" charset="0"/>
                  <a:cs typeface="Arial" panose="020B0604020202020204" pitchFamily="34" charset="0"/>
                </a:rPr>
                <a:t>Dean of Undergraduate Medical Education</a:t>
              </a:r>
            </a:p>
          </p:txBody>
        </p:sp>
        <p:sp>
          <p:nvSpPr>
            <p:cNvPr id="8" name="Freeform 7"/>
            <p:cNvSpPr/>
            <p:nvPr/>
          </p:nvSpPr>
          <p:spPr>
            <a:xfrm>
              <a:off x="7440457" y="1519460"/>
              <a:ext cx="3913343" cy="1242935"/>
            </a:xfrm>
            <a:custGeom>
              <a:avLst/>
              <a:gdLst>
                <a:gd name="connsiteX0" fmla="*/ 0 w 3937147"/>
                <a:gd name="connsiteY0" fmla="*/ 0 h 1242935"/>
                <a:gd name="connsiteX1" fmla="*/ 3937147 w 3937147"/>
                <a:gd name="connsiteY1" fmla="*/ 0 h 1242935"/>
                <a:gd name="connsiteX2" fmla="*/ 3937147 w 3937147"/>
                <a:gd name="connsiteY2" fmla="*/ 1242935 h 1242935"/>
                <a:gd name="connsiteX3" fmla="*/ 0 w 3937147"/>
                <a:gd name="connsiteY3" fmla="*/ 1242935 h 1242935"/>
                <a:gd name="connsiteX4" fmla="*/ 0 w 3937147"/>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147" h="1242935">
                  <a:moveTo>
                    <a:pt x="0" y="0"/>
                  </a:moveTo>
                  <a:lnTo>
                    <a:pt x="3937147" y="0"/>
                  </a:lnTo>
                  <a:lnTo>
                    <a:pt x="3937147"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lvl="0" algn="l" defTabSz="800100">
                <a:lnSpc>
                  <a:spcPct val="100000"/>
                </a:lnSpc>
                <a:spcBef>
                  <a:spcPct val="0"/>
                </a:spcBef>
                <a:spcAft>
                  <a:spcPct val="35000"/>
                </a:spcAft>
              </a:pPr>
              <a:r>
                <a:rPr lang="en-US" sz="1800" b="1" kern="1200" dirty="0">
                  <a:latin typeface="Arial" panose="020B0604020202020204" pitchFamily="34" charset="0"/>
                  <a:cs typeface="Arial" panose="020B0604020202020204" pitchFamily="34" charset="0"/>
                </a:rPr>
                <a:t>615.210.9565 </a:t>
              </a:r>
              <a:endParaRPr lang="en-US" sz="1800" b="1" kern="1200" dirty="0" smtClean="0">
                <a:latin typeface="Arial" panose="020B0604020202020204" pitchFamily="34" charset="0"/>
                <a:cs typeface="Arial" panose="020B0604020202020204" pitchFamily="34" charset="0"/>
              </a:endParaRPr>
            </a:p>
            <a:p>
              <a:pPr lvl="0" algn="l" defTabSz="800100">
                <a:lnSpc>
                  <a:spcPct val="100000"/>
                </a:lnSpc>
                <a:spcBef>
                  <a:spcPct val="0"/>
                </a:spcBef>
                <a:spcAft>
                  <a:spcPct val="35000"/>
                </a:spcAft>
              </a:pPr>
              <a:r>
                <a:rPr lang="en-US" sz="1800" b="1" kern="1200" dirty="0" smtClean="0">
                  <a:latin typeface="Arial" panose="020B0604020202020204" pitchFamily="34" charset="0"/>
                  <a:cs typeface="Arial" panose="020B0604020202020204" pitchFamily="34" charset="0"/>
                </a:rPr>
                <a:t>karenrogers14@gmail.com</a:t>
              </a:r>
              <a:endParaRPr lang="en-US" sz="1800" b="1" kern="1200" dirty="0">
                <a:latin typeface="Arial" panose="020B0604020202020204" pitchFamily="34" charset="0"/>
                <a:cs typeface="Arial" panose="020B0604020202020204" pitchFamily="34" charset="0"/>
              </a:endParaRPr>
            </a:p>
          </p:txBody>
        </p:sp>
        <p:sp>
          <p:nvSpPr>
            <p:cNvPr id="9" name="Rounded Rectangle 8"/>
            <p:cNvSpPr/>
            <p:nvPr/>
          </p:nvSpPr>
          <p:spPr>
            <a:xfrm>
              <a:off x="838200" y="3073130"/>
              <a:ext cx="10515600"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descr="Hero Female with solid fill"/>
            <p:cNvSpPr/>
            <p:nvPr/>
          </p:nvSpPr>
          <p:spPr>
            <a:xfrm>
              <a:off x="1214188" y="3352790"/>
              <a:ext cx="683614" cy="683614"/>
            </a:xfrm>
            <a:prstGeom prst="rect">
              <a:avLst/>
            </a:prstGeom>
            <a:blipFill>
              <a:blip r:embed="rId4">
                <a:extLst>
                  <a:ext uri="{96DAC541-7B7A-43D3-8B79-37D633B846F1}">
                    <asvg:svgBlip xmlns="" xmlns:dgm="http://schemas.openxmlformats.org/drawingml/2006/diagram"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1982249" y="3093227"/>
              <a:ext cx="4732020" cy="1242935"/>
            </a:xfrm>
            <a:custGeom>
              <a:avLst/>
              <a:gdLst>
                <a:gd name="connsiteX0" fmla="*/ 0 w 4732020"/>
                <a:gd name="connsiteY0" fmla="*/ 0 h 1242935"/>
                <a:gd name="connsiteX1" fmla="*/ 4732020 w 4732020"/>
                <a:gd name="connsiteY1" fmla="*/ 0 h 1242935"/>
                <a:gd name="connsiteX2" fmla="*/ 4732020 w 4732020"/>
                <a:gd name="connsiteY2" fmla="*/ 1242935 h 1242935"/>
                <a:gd name="connsiteX3" fmla="*/ 0 w 4732020"/>
                <a:gd name="connsiteY3" fmla="*/ 1242935 h 1242935"/>
                <a:gd name="connsiteX4" fmla="*/ 0 w 4732020"/>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020" h="1242935">
                  <a:moveTo>
                    <a:pt x="0" y="0"/>
                  </a:moveTo>
                  <a:lnTo>
                    <a:pt x="4732020" y="0"/>
                  </a:lnTo>
                  <a:lnTo>
                    <a:pt x="4732020"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lvl="0" algn="l" defTabSz="889000">
                <a:lnSpc>
                  <a:spcPct val="100000"/>
                </a:lnSpc>
                <a:spcBef>
                  <a:spcPct val="0"/>
                </a:spcBef>
                <a:spcAft>
                  <a:spcPct val="35000"/>
                </a:spcAft>
              </a:pPr>
              <a:r>
                <a:rPr lang="en-US" sz="2000" b="1" i="1" u="none" kern="1200" dirty="0">
                  <a:latin typeface="Arial" panose="020B0604020202020204" pitchFamily="34" charset="0"/>
                  <a:cs typeface="Arial" panose="020B0604020202020204" pitchFamily="34" charset="0"/>
                </a:rPr>
                <a:t>Tiffany Nabors, BS, CMA (AAMA)</a:t>
              </a:r>
              <a:r>
                <a:rPr lang="en-US" sz="2000" b="1" u="none" kern="1200" dirty="0">
                  <a:latin typeface="Arial" panose="020B0604020202020204" pitchFamily="34" charset="0"/>
                  <a:cs typeface="Arial" panose="020B0604020202020204" pitchFamily="34" charset="0"/>
                </a:rPr>
                <a:t> </a:t>
              </a:r>
              <a:endParaRPr lang="en-US" sz="2000" b="1" u="none" kern="1200" dirty="0" smtClean="0">
                <a:latin typeface="Arial" panose="020B0604020202020204" pitchFamily="34" charset="0"/>
                <a:cs typeface="Arial" panose="020B0604020202020204" pitchFamily="34" charset="0"/>
              </a:endParaRPr>
            </a:p>
            <a:p>
              <a:pPr lvl="0" algn="l" defTabSz="889000">
                <a:lnSpc>
                  <a:spcPct val="100000"/>
                </a:lnSpc>
                <a:spcBef>
                  <a:spcPct val="0"/>
                </a:spcBef>
                <a:spcAft>
                  <a:spcPct val="35000"/>
                </a:spcAft>
              </a:pPr>
              <a:r>
                <a:rPr lang="en-US" sz="1800" kern="1200" dirty="0" smtClean="0">
                  <a:latin typeface="Arial" panose="020B0604020202020204" pitchFamily="34" charset="0"/>
                  <a:cs typeface="Arial" panose="020B0604020202020204" pitchFamily="34" charset="0"/>
                </a:rPr>
                <a:t>Medical </a:t>
              </a:r>
              <a:r>
                <a:rPr lang="en-US" sz="1800" kern="1200" dirty="0">
                  <a:latin typeface="Arial" panose="020B0604020202020204" pitchFamily="34" charset="0"/>
                  <a:cs typeface="Arial" panose="020B0604020202020204" pitchFamily="34" charset="0"/>
                </a:rPr>
                <a:t>Student Campus Coordinator</a:t>
              </a:r>
            </a:p>
          </p:txBody>
        </p:sp>
        <p:sp>
          <p:nvSpPr>
            <p:cNvPr id="12" name="Freeform 11"/>
            <p:cNvSpPr/>
            <p:nvPr/>
          </p:nvSpPr>
          <p:spPr>
            <a:xfrm>
              <a:off x="7453647" y="3050384"/>
              <a:ext cx="3900153" cy="1242935"/>
            </a:xfrm>
            <a:custGeom>
              <a:avLst/>
              <a:gdLst>
                <a:gd name="connsiteX0" fmla="*/ 0 w 3786359"/>
                <a:gd name="connsiteY0" fmla="*/ 0 h 1242935"/>
                <a:gd name="connsiteX1" fmla="*/ 3786359 w 3786359"/>
                <a:gd name="connsiteY1" fmla="*/ 0 h 1242935"/>
                <a:gd name="connsiteX2" fmla="*/ 3786359 w 3786359"/>
                <a:gd name="connsiteY2" fmla="*/ 1242935 h 1242935"/>
                <a:gd name="connsiteX3" fmla="*/ 0 w 3786359"/>
                <a:gd name="connsiteY3" fmla="*/ 1242935 h 1242935"/>
                <a:gd name="connsiteX4" fmla="*/ 0 w 378635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359" h="1242935">
                  <a:moveTo>
                    <a:pt x="0" y="0"/>
                  </a:moveTo>
                  <a:lnTo>
                    <a:pt x="3786359" y="0"/>
                  </a:lnTo>
                  <a:lnTo>
                    <a:pt x="378635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lvl="0" algn="l" defTabSz="800100">
                <a:lnSpc>
                  <a:spcPct val="100000"/>
                </a:lnSpc>
                <a:spcBef>
                  <a:spcPct val="0"/>
                </a:spcBef>
                <a:spcAft>
                  <a:spcPct val="35000"/>
                </a:spcAft>
              </a:pPr>
              <a:r>
                <a:rPr lang="en-US" sz="1800" b="1" kern="1200" dirty="0">
                  <a:latin typeface="Arial" panose="020B0604020202020204" pitchFamily="34" charset="0"/>
                  <a:cs typeface="Arial" panose="020B0604020202020204" pitchFamily="34" charset="0"/>
                </a:rPr>
                <a:t>423.778.7442 </a:t>
              </a:r>
              <a:endParaRPr lang="en-US" sz="1800" b="1" kern="1200" dirty="0" smtClean="0">
                <a:latin typeface="Arial" panose="020B0604020202020204" pitchFamily="34" charset="0"/>
                <a:cs typeface="Arial" panose="020B0604020202020204" pitchFamily="34" charset="0"/>
              </a:endParaRPr>
            </a:p>
            <a:p>
              <a:pPr lvl="0" algn="l" defTabSz="800100">
                <a:lnSpc>
                  <a:spcPct val="100000"/>
                </a:lnSpc>
                <a:spcBef>
                  <a:spcPct val="0"/>
                </a:spcBef>
                <a:spcAft>
                  <a:spcPct val="35000"/>
                </a:spcAft>
              </a:pPr>
              <a:r>
                <a:rPr lang="en-US" sz="1800" b="1" kern="1200" dirty="0" smtClean="0">
                  <a:latin typeface="Arial" panose="020B0604020202020204" pitchFamily="34" charset="0"/>
                  <a:cs typeface="Arial" panose="020B0604020202020204" pitchFamily="34" charset="0"/>
                </a:rPr>
                <a:t>tiffany.nabors@erlanger.org</a:t>
              </a:r>
              <a:endParaRPr lang="en-US" sz="1800" b="1" kern="1200" dirty="0">
                <a:latin typeface="Arial" panose="020B0604020202020204" pitchFamily="34" charset="0"/>
                <a:cs typeface="Arial" panose="020B0604020202020204" pitchFamily="34" charset="0"/>
              </a:endParaRPr>
            </a:p>
          </p:txBody>
        </p:sp>
        <p:sp>
          <p:nvSpPr>
            <p:cNvPr id="13" name="Rounded Rectangle 12"/>
            <p:cNvSpPr/>
            <p:nvPr/>
          </p:nvSpPr>
          <p:spPr>
            <a:xfrm>
              <a:off x="838200" y="4626799"/>
              <a:ext cx="10515600"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ctangle 13" descr="Airplane with solid fill"/>
            <p:cNvSpPr/>
            <p:nvPr/>
          </p:nvSpPr>
          <p:spPr>
            <a:xfrm>
              <a:off x="1214188" y="4906460"/>
              <a:ext cx="683614" cy="683614"/>
            </a:xfrm>
            <a:prstGeom prst="rect">
              <a:avLst/>
            </a:prstGeom>
            <a:blipFill>
              <a:blip r:embed="rId6">
                <a:extLst>
                  <a:ext uri="{96DAC541-7B7A-43D3-8B79-37D633B846F1}">
                    <asvg:svgBlip xmlns="" xmlns:dgm="http://schemas.openxmlformats.org/drawingml/2006/diagram"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Freeform 14"/>
            <p:cNvSpPr/>
            <p:nvPr/>
          </p:nvSpPr>
          <p:spPr>
            <a:xfrm>
              <a:off x="1982249" y="4600356"/>
              <a:ext cx="4732020" cy="1242935"/>
            </a:xfrm>
            <a:custGeom>
              <a:avLst/>
              <a:gdLst>
                <a:gd name="connsiteX0" fmla="*/ 0 w 4732020"/>
                <a:gd name="connsiteY0" fmla="*/ 0 h 1242935"/>
                <a:gd name="connsiteX1" fmla="*/ 4732020 w 4732020"/>
                <a:gd name="connsiteY1" fmla="*/ 0 h 1242935"/>
                <a:gd name="connsiteX2" fmla="*/ 4732020 w 4732020"/>
                <a:gd name="connsiteY2" fmla="*/ 1242935 h 1242935"/>
                <a:gd name="connsiteX3" fmla="*/ 0 w 4732020"/>
                <a:gd name="connsiteY3" fmla="*/ 1242935 h 1242935"/>
                <a:gd name="connsiteX4" fmla="*/ 0 w 4732020"/>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020" h="1242935">
                  <a:moveTo>
                    <a:pt x="0" y="0"/>
                  </a:moveTo>
                  <a:lnTo>
                    <a:pt x="4732020" y="0"/>
                  </a:lnTo>
                  <a:lnTo>
                    <a:pt x="4732020"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lvl="0" algn="l" defTabSz="889000">
                <a:lnSpc>
                  <a:spcPct val="100000"/>
                </a:lnSpc>
                <a:spcBef>
                  <a:spcPct val="0"/>
                </a:spcBef>
                <a:spcAft>
                  <a:spcPct val="35000"/>
                </a:spcAft>
              </a:pPr>
              <a:r>
                <a:rPr lang="en-US" sz="2000" b="1" i="1" u="none" kern="1200" dirty="0">
                  <a:latin typeface="Arial" panose="020B0604020202020204" pitchFamily="34" charset="0"/>
                  <a:cs typeface="Arial" panose="020B0604020202020204" pitchFamily="34" charset="0"/>
                </a:rPr>
                <a:t>Eli Kwak, BS, CMA </a:t>
              </a:r>
              <a:endParaRPr lang="en-US" sz="2000" b="1" i="1" u="none" kern="1200" dirty="0" smtClean="0">
                <a:latin typeface="Arial" panose="020B0604020202020204" pitchFamily="34" charset="0"/>
                <a:cs typeface="Arial" panose="020B0604020202020204" pitchFamily="34" charset="0"/>
              </a:endParaRPr>
            </a:p>
            <a:p>
              <a:pPr lvl="0" algn="l" defTabSz="889000">
                <a:lnSpc>
                  <a:spcPct val="100000"/>
                </a:lnSpc>
                <a:spcBef>
                  <a:spcPct val="0"/>
                </a:spcBef>
                <a:spcAft>
                  <a:spcPct val="35000"/>
                </a:spcAft>
              </a:pPr>
              <a:r>
                <a:rPr lang="en-US" sz="1800" kern="1200" dirty="0" smtClean="0">
                  <a:latin typeface="Arial" panose="020B0604020202020204" pitchFamily="34" charset="0"/>
                  <a:cs typeface="Arial" panose="020B0604020202020204" pitchFamily="34" charset="0"/>
                </a:rPr>
                <a:t>Medical </a:t>
              </a:r>
              <a:r>
                <a:rPr lang="en-US" sz="1800" kern="1200" dirty="0">
                  <a:latin typeface="Arial" panose="020B0604020202020204" pitchFamily="34" charset="0"/>
                  <a:cs typeface="Arial" panose="020B0604020202020204" pitchFamily="34" charset="0"/>
                </a:rPr>
                <a:t>Student Associate</a:t>
              </a:r>
            </a:p>
          </p:txBody>
        </p:sp>
        <p:sp>
          <p:nvSpPr>
            <p:cNvPr id="16" name="Freeform 15"/>
            <p:cNvSpPr/>
            <p:nvPr/>
          </p:nvSpPr>
          <p:spPr>
            <a:xfrm>
              <a:off x="7453647" y="4627331"/>
              <a:ext cx="3900153" cy="1242935"/>
            </a:xfrm>
            <a:custGeom>
              <a:avLst/>
              <a:gdLst>
                <a:gd name="connsiteX0" fmla="*/ 0 w 3066027"/>
                <a:gd name="connsiteY0" fmla="*/ 0 h 1242935"/>
                <a:gd name="connsiteX1" fmla="*/ 3066027 w 3066027"/>
                <a:gd name="connsiteY1" fmla="*/ 0 h 1242935"/>
                <a:gd name="connsiteX2" fmla="*/ 3066027 w 3066027"/>
                <a:gd name="connsiteY2" fmla="*/ 1242935 h 1242935"/>
                <a:gd name="connsiteX3" fmla="*/ 0 w 3066027"/>
                <a:gd name="connsiteY3" fmla="*/ 1242935 h 1242935"/>
                <a:gd name="connsiteX4" fmla="*/ 0 w 3066027"/>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6027" h="1242935">
                  <a:moveTo>
                    <a:pt x="0" y="0"/>
                  </a:moveTo>
                  <a:lnTo>
                    <a:pt x="3066027" y="0"/>
                  </a:lnTo>
                  <a:lnTo>
                    <a:pt x="3066027"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lvl="0" algn="l" defTabSz="800100">
                <a:lnSpc>
                  <a:spcPct val="100000"/>
                </a:lnSpc>
                <a:spcBef>
                  <a:spcPct val="0"/>
                </a:spcBef>
                <a:spcAft>
                  <a:spcPct val="35000"/>
                </a:spcAft>
              </a:pPr>
              <a:r>
                <a:rPr lang="en-US" sz="1800" b="1" kern="1200" dirty="0">
                  <a:latin typeface="Arial" panose="020B0604020202020204" pitchFamily="34" charset="0"/>
                  <a:cs typeface="Arial" panose="020B0604020202020204" pitchFamily="34" charset="0"/>
                </a:rPr>
                <a:t>423.778.4886 </a:t>
              </a:r>
              <a:endParaRPr lang="en-US" sz="1800" b="1" kern="1200" dirty="0" smtClean="0">
                <a:latin typeface="Arial" panose="020B0604020202020204" pitchFamily="34" charset="0"/>
                <a:cs typeface="Arial" panose="020B0604020202020204" pitchFamily="34" charset="0"/>
              </a:endParaRPr>
            </a:p>
            <a:p>
              <a:pPr lvl="0" algn="l" defTabSz="800100">
                <a:lnSpc>
                  <a:spcPct val="100000"/>
                </a:lnSpc>
                <a:spcBef>
                  <a:spcPct val="0"/>
                </a:spcBef>
                <a:spcAft>
                  <a:spcPct val="35000"/>
                </a:spcAft>
              </a:pPr>
              <a:r>
                <a:rPr lang="en-US" sz="1800" b="1" kern="1200" dirty="0" smtClean="0">
                  <a:latin typeface="Arial" panose="020B0604020202020204" pitchFamily="34" charset="0"/>
                  <a:cs typeface="Arial" panose="020B0604020202020204" pitchFamily="34" charset="0"/>
                </a:rPr>
                <a:t>eli.kwak@erlanger.org</a:t>
              </a:r>
              <a:endParaRPr lang="en-US" sz="18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257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88B67-C452-E7B4-32DF-A226D3211E3C}"/>
              </a:ext>
            </a:extLst>
          </p:cNvPr>
          <p:cNvSpPr txBox="1"/>
          <p:nvPr/>
        </p:nvSpPr>
        <p:spPr>
          <a:xfrm>
            <a:off x="834013" y="1153881"/>
            <a:ext cx="11103428"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endParaRPr lang="en-US" sz="2400" dirty="0">
              <a:solidFill>
                <a:schemeClr val="bg1"/>
              </a:solidFill>
              <a:ea typeface="Calibri"/>
              <a:cs typeface="Calibri"/>
            </a:endParaRPr>
          </a:p>
          <a:p>
            <a:pPr marL="342900" indent="-342900">
              <a:buFont typeface="Arial" panose="020B0604020202020204" pitchFamily="34" charset="0"/>
              <a:buChar char="•"/>
            </a:pPr>
            <a:r>
              <a:rPr lang="en-US" sz="2800" dirty="0">
                <a:solidFill>
                  <a:schemeClr val="bg1"/>
                </a:solidFill>
                <a:latin typeface="Arial" panose="020B0604020202020204" pitchFamily="34" charset="0"/>
                <a:ea typeface="Calibri"/>
                <a:cs typeface="Arial" panose="020B0604020202020204" pitchFamily="34" charset="0"/>
              </a:rPr>
              <a:t>Shelf exams are held </a:t>
            </a:r>
            <a:r>
              <a:rPr lang="en-US" sz="2800" dirty="0" smtClean="0">
                <a:solidFill>
                  <a:schemeClr val="bg1"/>
                </a:solidFill>
                <a:latin typeface="Arial" panose="020B0604020202020204" pitchFamily="34" charset="0"/>
                <a:ea typeface="Calibri"/>
                <a:cs typeface="Arial" panose="020B0604020202020204" pitchFamily="34" charset="0"/>
              </a:rPr>
              <a:t>at </a:t>
            </a:r>
            <a:r>
              <a:rPr lang="en-US" sz="2800" dirty="0">
                <a:solidFill>
                  <a:schemeClr val="bg1"/>
                </a:solidFill>
                <a:latin typeface="Arial" panose="020B0604020202020204" pitchFamily="34" charset="0"/>
                <a:ea typeface="Calibri"/>
                <a:cs typeface="Arial" panose="020B0604020202020204" pitchFamily="34" charset="0"/>
              </a:rPr>
              <a:t>the end of the rotation in the Whitehall building </a:t>
            </a:r>
            <a:r>
              <a:rPr lang="en-US" sz="2800" dirty="0" smtClean="0">
                <a:solidFill>
                  <a:schemeClr val="bg1"/>
                </a:solidFill>
                <a:latin typeface="Arial" panose="020B0604020202020204" pitchFamily="34" charset="0"/>
                <a:ea typeface="Calibri"/>
                <a:cs typeface="Arial" panose="020B0604020202020204" pitchFamily="34" charset="0"/>
              </a:rPr>
              <a:t>computer classroom.</a:t>
            </a:r>
            <a:endParaRPr lang="en-US" sz="2800" dirty="0">
              <a:solidFill>
                <a:schemeClr val="bg1"/>
              </a:solidFill>
              <a:latin typeface="Arial" panose="020B0604020202020204" pitchFamily="34" charset="0"/>
              <a:ea typeface="Calibri"/>
              <a:cs typeface="Arial" panose="020B0604020202020204" pitchFamily="34" charset="0"/>
            </a:endParaRPr>
          </a:p>
          <a:p>
            <a:endParaRPr lang="en-US" dirty="0">
              <a:solidFill>
                <a:schemeClr val="bg1"/>
              </a:solidFill>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US" sz="2800" dirty="0" smtClean="0">
                <a:solidFill>
                  <a:schemeClr val="bg1"/>
                </a:solidFill>
                <a:latin typeface="Arial" panose="020B0604020202020204" pitchFamily="34" charset="0"/>
                <a:ea typeface="Calibri"/>
                <a:cs typeface="Arial" panose="020B0604020202020204" pitchFamily="34" charset="0"/>
              </a:rPr>
              <a:t>Noise-cancelling </a:t>
            </a:r>
            <a:r>
              <a:rPr lang="en-US" sz="2800" dirty="0">
                <a:solidFill>
                  <a:schemeClr val="bg1"/>
                </a:solidFill>
                <a:latin typeface="Arial" panose="020B0604020202020204" pitchFamily="34" charset="0"/>
                <a:ea typeface="Calibri"/>
                <a:cs typeface="Arial" panose="020B0604020202020204" pitchFamily="34" charset="0"/>
              </a:rPr>
              <a:t>headphones </a:t>
            </a:r>
            <a:r>
              <a:rPr lang="en-US" sz="2800" dirty="0" smtClean="0">
                <a:solidFill>
                  <a:schemeClr val="bg1"/>
                </a:solidFill>
                <a:latin typeface="Arial" panose="020B0604020202020204" pitchFamily="34" charset="0"/>
                <a:ea typeface="Calibri"/>
                <a:cs typeface="Arial" panose="020B0604020202020204" pitchFamily="34" charset="0"/>
              </a:rPr>
              <a:t>are available in the testing</a:t>
            </a:r>
            <a:r>
              <a:rPr lang="en-US" sz="2800" dirty="0">
                <a:solidFill>
                  <a:schemeClr val="bg1"/>
                </a:solidFill>
                <a:latin typeface="Arial" panose="020B0604020202020204" pitchFamily="34" charset="0"/>
                <a:ea typeface="Calibri"/>
                <a:cs typeface="Arial" panose="020B0604020202020204" pitchFamily="34" charset="0"/>
              </a:rPr>
              <a:t> </a:t>
            </a:r>
            <a:r>
              <a:rPr lang="en-US" sz="2800" dirty="0" smtClean="0">
                <a:solidFill>
                  <a:schemeClr val="bg1"/>
                </a:solidFill>
                <a:latin typeface="Arial" panose="020B0604020202020204" pitchFamily="34" charset="0"/>
                <a:ea typeface="Calibri"/>
                <a:cs typeface="Arial" panose="020B0604020202020204" pitchFamily="34" charset="0"/>
              </a:rPr>
              <a:t>room.</a:t>
            </a:r>
            <a:endParaRPr lang="en-US" sz="2800" dirty="0">
              <a:solidFill>
                <a:schemeClr val="bg1"/>
              </a:solidFill>
              <a:latin typeface="Arial" panose="020B0604020202020204" pitchFamily="34" charset="0"/>
              <a:ea typeface="Calibri"/>
              <a:cs typeface="Arial" panose="020B0604020202020204" pitchFamily="34" charset="0"/>
            </a:endParaRPr>
          </a:p>
          <a:p>
            <a:endParaRPr lang="en-US" dirty="0">
              <a:solidFill>
                <a:schemeClr val="bg1"/>
              </a:solidFill>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US" sz="2800" dirty="0">
                <a:solidFill>
                  <a:schemeClr val="bg1"/>
                </a:solidFill>
                <a:latin typeface="Arial" panose="020B0604020202020204" pitchFamily="34" charset="0"/>
                <a:ea typeface="Calibri"/>
                <a:cs typeface="Arial" panose="020B0604020202020204" pitchFamily="34" charset="0"/>
              </a:rPr>
              <a:t>Please arrive at your designated </a:t>
            </a:r>
            <a:r>
              <a:rPr lang="en-US" sz="2800" dirty="0" smtClean="0">
                <a:solidFill>
                  <a:schemeClr val="bg1"/>
                </a:solidFill>
                <a:latin typeface="Arial" panose="020B0604020202020204" pitchFamily="34" charset="0"/>
                <a:ea typeface="Calibri"/>
                <a:cs typeface="Arial" panose="020B0604020202020204" pitchFamily="34" charset="0"/>
              </a:rPr>
              <a:t>time. Times </a:t>
            </a:r>
            <a:r>
              <a:rPr lang="en-US" sz="2800" dirty="0">
                <a:solidFill>
                  <a:schemeClr val="bg1"/>
                </a:solidFill>
                <a:latin typeface="Arial" panose="020B0604020202020204" pitchFamily="34" charset="0"/>
                <a:ea typeface="Calibri"/>
                <a:cs typeface="Arial" panose="020B0604020202020204" pitchFamily="34" charset="0"/>
              </a:rPr>
              <a:t>will be sent to you.</a:t>
            </a:r>
          </a:p>
          <a:p>
            <a:endParaRPr lang="en-US" dirty="0">
              <a:solidFill>
                <a:schemeClr val="bg1"/>
              </a:solidFill>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US" sz="2800" dirty="0">
                <a:solidFill>
                  <a:schemeClr val="bg1"/>
                </a:solidFill>
                <a:latin typeface="Arial" panose="020B0604020202020204" pitchFamily="34" charset="0"/>
                <a:ea typeface="Calibri"/>
                <a:cs typeface="Arial" panose="020B0604020202020204" pitchFamily="34" charset="0"/>
              </a:rPr>
              <a:t>If you have been approved for accommodations, please email your Clerkship Coordinator and </a:t>
            </a:r>
            <a:r>
              <a:rPr lang="en-US" sz="2800" dirty="0" smtClean="0">
                <a:solidFill>
                  <a:schemeClr val="bg1"/>
                </a:solidFill>
                <a:latin typeface="Arial" panose="020B0604020202020204" pitchFamily="34" charset="0"/>
                <a:ea typeface="Calibri"/>
                <a:cs typeface="Arial" panose="020B0604020202020204" pitchFamily="34" charset="0"/>
              </a:rPr>
              <a:t>Tiffany Nabors</a:t>
            </a:r>
            <a:endParaRPr lang="en-US" sz="2800" dirty="0">
              <a:solidFill>
                <a:schemeClr val="bg1"/>
              </a:solidFill>
              <a:latin typeface="Arial" panose="020B0604020202020204" pitchFamily="34" charset="0"/>
              <a:ea typeface="Calibri"/>
              <a:cs typeface="Arial" panose="020B0604020202020204" pitchFamily="34" charset="0"/>
            </a:endParaRPr>
          </a:p>
        </p:txBody>
      </p:sp>
      <p:sp>
        <p:nvSpPr>
          <p:cNvPr id="3" name="Title 1">
            <a:extLst>
              <a:ext uri="{FF2B5EF4-FFF2-40B4-BE49-F238E27FC236}">
                <a16:creationId xmlns:a16="http://schemas.microsoft.com/office/drawing/2014/main" id="{15AC22F8-B379-482A-8662-E848131E8C6D}"/>
              </a:ext>
            </a:extLst>
          </p:cNvPr>
          <p:cNvSpPr txBox="1">
            <a:spLocks/>
          </p:cNvSpPr>
          <p:nvPr/>
        </p:nvSpPr>
        <p:spPr>
          <a:xfrm>
            <a:off x="0" y="163769"/>
            <a:ext cx="12192000" cy="125304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b="1" dirty="0">
                <a:solidFill>
                  <a:srgbClr val="F7941D"/>
                </a:solidFill>
              </a:rPr>
              <a:t>Shelf Exams</a:t>
            </a:r>
          </a:p>
        </p:txBody>
      </p:sp>
    </p:spTree>
    <p:extLst>
      <p:ext uri="{BB962C8B-B14F-4D97-AF65-F5344CB8AC3E}">
        <p14:creationId xmlns:p14="http://schemas.microsoft.com/office/powerpoint/2010/main" val="401332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12192000" cy="1325563"/>
          </a:xfrm>
        </p:spPr>
        <p:txBody>
          <a:bodyPr/>
          <a:lstStyle/>
          <a:p>
            <a:pPr algn="ctr"/>
            <a:r>
              <a:rPr lang="en-US" b="1" dirty="0">
                <a:solidFill>
                  <a:srgbClr val="F7941D"/>
                </a:solidFill>
              </a:rPr>
              <a:t>Chattanooga GroupMe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431" y="1600200"/>
            <a:ext cx="4253523" cy="4253523"/>
          </a:xfrm>
          <a:prstGeom prst="rect">
            <a:avLst/>
          </a:prstGeom>
        </p:spPr>
      </p:pic>
    </p:spTree>
    <p:extLst>
      <p:ext uri="{BB962C8B-B14F-4D97-AF65-F5344CB8AC3E}">
        <p14:creationId xmlns:p14="http://schemas.microsoft.com/office/powerpoint/2010/main" val="274247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563"/>
            <a:ext cx="12192000" cy="1325563"/>
          </a:xfrm>
        </p:spPr>
        <p:txBody>
          <a:bodyPr/>
          <a:lstStyle/>
          <a:p>
            <a:r>
              <a:rPr lang="en-US" b="1" dirty="0">
                <a:solidFill>
                  <a:srgbClr val="F7941D"/>
                </a:solidFill>
              </a:rPr>
              <a:t>SailPoint</a:t>
            </a:r>
          </a:p>
        </p:txBody>
      </p:sp>
      <p:sp>
        <p:nvSpPr>
          <p:cNvPr id="3" name="Content Placeholder 2"/>
          <p:cNvSpPr>
            <a:spLocks noGrp="1"/>
          </p:cNvSpPr>
          <p:nvPr>
            <p:ph idx="4294967295"/>
          </p:nvPr>
        </p:nvSpPr>
        <p:spPr>
          <a:xfrm>
            <a:off x="723482" y="1572126"/>
            <a:ext cx="10791930" cy="3612823"/>
          </a:xfrm>
          <a:prstGeom prst="rect">
            <a:avLst/>
          </a:prstGeom>
        </p:spPr>
        <p:txBody>
          <a:bodyPr>
            <a:normAutofit/>
          </a:bodyPr>
          <a:lstStyle/>
          <a:p>
            <a:pPr marL="0" indent="0">
              <a:buNone/>
            </a:pPr>
            <a:r>
              <a:rPr lang="en-US" sz="3200" dirty="0">
                <a:solidFill>
                  <a:schemeClr val="bg1"/>
                </a:solidFill>
                <a:latin typeface="Arial" panose="020B0604020202020204" pitchFamily="34" charset="0"/>
                <a:cs typeface="Arial" panose="020B0604020202020204" pitchFamily="34" charset="0"/>
              </a:rPr>
              <a:t>Go </a:t>
            </a:r>
            <a:r>
              <a:rPr lang="en-US" sz="3200" dirty="0" smtClean="0">
                <a:solidFill>
                  <a:schemeClr val="bg1"/>
                </a:solidFill>
                <a:latin typeface="Arial" panose="020B0604020202020204" pitchFamily="34" charset="0"/>
                <a:cs typeface="Arial" panose="020B0604020202020204" pitchFamily="34" charset="0"/>
              </a:rPr>
              <a:t>to: </a:t>
            </a:r>
            <a:r>
              <a:rPr lang="en-US" sz="3200" b="1" dirty="0" smtClean="0">
                <a:solidFill>
                  <a:schemeClr val="bg1"/>
                </a:solidFill>
                <a:latin typeface="Arial" panose="020B0604020202020204" pitchFamily="34" charset="0"/>
                <a:cs typeface="Arial" panose="020B0604020202020204" pitchFamily="34" charset="0"/>
              </a:rPr>
              <a:t>https://erlanger.identitynow.com</a:t>
            </a:r>
            <a:endParaRPr lang="en-US" sz="3200" b="1" dirty="0">
              <a:solidFill>
                <a:schemeClr val="bg1"/>
              </a:solidFill>
              <a:latin typeface="Arial" panose="020B0604020202020204" pitchFamily="34" charset="0"/>
              <a:cs typeface="Arial" panose="020B0604020202020204" pitchFamily="34" charset="0"/>
            </a:endParaRPr>
          </a:p>
          <a:p>
            <a:pPr marL="201168" lvl="1" indent="0">
              <a:buNone/>
            </a:pPr>
            <a:endParaRPr lang="en-US" dirty="0" smtClean="0">
              <a:solidFill>
                <a:schemeClr val="bg1"/>
              </a:solidFill>
              <a:latin typeface="Arial" panose="020B0604020202020204" pitchFamily="34" charset="0"/>
              <a:cs typeface="Arial" panose="020B0604020202020204" pitchFamily="34" charset="0"/>
            </a:endParaRPr>
          </a:p>
          <a:p>
            <a:pPr marL="201168" lvl="1" indent="0">
              <a:buNone/>
            </a:pPr>
            <a:r>
              <a:rPr lang="en-US" sz="2800" dirty="0" smtClean="0">
                <a:solidFill>
                  <a:schemeClr val="bg1"/>
                </a:solidFill>
                <a:latin typeface="Arial" panose="020B0604020202020204" pitchFamily="34" charset="0"/>
                <a:cs typeface="Arial" panose="020B0604020202020204" pitchFamily="34" charset="0"/>
              </a:rPr>
              <a:t>You </a:t>
            </a:r>
            <a:r>
              <a:rPr lang="en-US" sz="2800" dirty="0">
                <a:solidFill>
                  <a:schemeClr val="bg1"/>
                </a:solidFill>
                <a:latin typeface="Arial" panose="020B0604020202020204" pitchFamily="34" charset="0"/>
                <a:cs typeface="Arial" panose="020B0604020202020204" pitchFamily="34" charset="0"/>
              </a:rPr>
              <a:t>will need your current username </a:t>
            </a:r>
            <a:r>
              <a:rPr lang="en-US" sz="2800" dirty="0" smtClean="0">
                <a:solidFill>
                  <a:schemeClr val="bg1"/>
                </a:solidFill>
                <a:latin typeface="Arial" panose="020B0604020202020204" pitchFamily="34" charset="0"/>
                <a:cs typeface="Arial" panose="020B0604020202020204" pitchFamily="34" charset="0"/>
              </a:rPr>
              <a:t>&amp; password </a:t>
            </a:r>
          </a:p>
          <a:p>
            <a:pPr marL="201168" lvl="1" indent="0">
              <a:buNone/>
            </a:pPr>
            <a:r>
              <a:rPr lang="en-US" i="1" dirty="0" smtClean="0">
                <a:solidFill>
                  <a:schemeClr val="bg1"/>
                </a:solidFill>
                <a:latin typeface="Arial" panose="020B0604020202020204" pitchFamily="34" charset="0"/>
                <a:cs typeface="Arial" panose="020B0604020202020204" pitchFamily="34" charset="0"/>
              </a:rPr>
              <a:t>(found on the info </a:t>
            </a:r>
            <a:r>
              <a:rPr lang="en-US" i="1" dirty="0">
                <a:solidFill>
                  <a:schemeClr val="bg1"/>
                </a:solidFill>
                <a:latin typeface="Arial" panose="020B0604020202020204" pitchFamily="34" charset="0"/>
                <a:cs typeface="Arial" panose="020B0604020202020204" pitchFamily="34" charset="0"/>
              </a:rPr>
              <a:t>sheet in your </a:t>
            </a:r>
            <a:r>
              <a:rPr lang="en-US" i="1" dirty="0" smtClean="0">
                <a:solidFill>
                  <a:schemeClr val="bg1"/>
                </a:solidFill>
                <a:latin typeface="Arial" panose="020B0604020202020204" pitchFamily="34" charset="0"/>
                <a:cs typeface="Arial" panose="020B0604020202020204" pitchFamily="34" charset="0"/>
              </a:rPr>
              <a:t>envelope)</a:t>
            </a:r>
            <a:endParaRPr lang="en-US" i="1" dirty="0">
              <a:solidFill>
                <a:schemeClr val="bg1"/>
              </a:solidFill>
              <a:latin typeface="Arial" panose="020B0604020202020204" pitchFamily="34" charset="0"/>
              <a:cs typeface="Arial" panose="020B0604020202020204" pitchFamily="34" charset="0"/>
            </a:endParaRPr>
          </a:p>
          <a:p>
            <a:pPr lvl="1">
              <a:spcBef>
                <a:spcPts val="1800"/>
              </a:spcBef>
            </a:pPr>
            <a:r>
              <a:rPr lang="en-US" sz="2800" dirty="0">
                <a:solidFill>
                  <a:schemeClr val="bg1"/>
                </a:solidFill>
                <a:latin typeface="Arial" panose="020B0604020202020204" pitchFamily="34" charset="0"/>
                <a:cs typeface="Arial" panose="020B0604020202020204" pitchFamily="34" charset="0"/>
              </a:rPr>
              <a:t>Follow step-by-step directions</a:t>
            </a:r>
          </a:p>
          <a:p>
            <a:pPr lvl="1">
              <a:spcBef>
                <a:spcPts val="1800"/>
              </a:spcBef>
            </a:pPr>
            <a:r>
              <a:rPr lang="en-US" sz="2800" dirty="0">
                <a:solidFill>
                  <a:schemeClr val="bg1"/>
                </a:solidFill>
                <a:latin typeface="Arial" panose="020B0604020202020204" pitchFamily="34" charset="0"/>
                <a:cs typeface="Arial" panose="020B0604020202020204" pitchFamily="34" charset="0"/>
              </a:rPr>
              <a:t>Please let us know if you </a:t>
            </a:r>
            <a:r>
              <a:rPr lang="en-US" sz="2800" dirty="0" smtClean="0">
                <a:solidFill>
                  <a:schemeClr val="bg1"/>
                </a:solidFill>
                <a:latin typeface="Arial" panose="020B0604020202020204" pitchFamily="34" charset="0"/>
                <a:cs typeface="Arial" panose="020B0604020202020204" pitchFamily="34" charset="0"/>
              </a:rPr>
              <a:t>have </a:t>
            </a:r>
            <a:r>
              <a:rPr lang="en-US" sz="2800" dirty="0">
                <a:solidFill>
                  <a:schemeClr val="bg1"/>
                </a:solidFill>
                <a:latin typeface="Arial" panose="020B0604020202020204" pitchFamily="34" charset="0"/>
                <a:cs typeface="Arial" panose="020B0604020202020204" pitchFamily="34" charset="0"/>
              </a:rPr>
              <a:t>trouble logging into SailPoint</a:t>
            </a:r>
          </a:p>
        </p:txBody>
      </p:sp>
      <p:sp>
        <p:nvSpPr>
          <p:cNvPr id="4" name="Slide Number Placeholder 3"/>
          <p:cNvSpPr>
            <a:spLocks noGrp="1"/>
          </p:cNvSpPr>
          <p:nvPr>
            <p:ph type="sldNum" sz="quarter" idx="4294967295"/>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167808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D4FAA1-E0BC-9AFA-43F9-7E16898D69CD}"/>
              </a:ext>
            </a:extLst>
          </p:cNvPr>
          <p:cNvGraphicFramePr>
            <a:graphicFrameLocks noGrp="1"/>
          </p:cNvGraphicFramePr>
          <p:nvPr>
            <p:extLst>
              <p:ext uri="{D42A27DB-BD31-4B8C-83A1-F6EECF244321}">
                <p14:modId xmlns:p14="http://schemas.microsoft.com/office/powerpoint/2010/main" val="3660728054"/>
              </p:ext>
            </p:extLst>
          </p:nvPr>
        </p:nvGraphicFramePr>
        <p:xfrm>
          <a:off x="1301750" y="1145512"/>
          <a:ext cx="10161603" cy="4012192"/>
        </p:xfrm>
        <a:graphic>
          <a:graphicData uri="http://schemas.openxmlformats.org/drawingml/2006/table">
            <a:tbl>
              <a:tblPr firstRow="1" bandRow="1">
                <a:tableStyleId>{08FB837D-C827-4EFA-A057-4D05807E0F7C}</a:tableStyleId>
              </a:tblPr>
              <a:tblGrid>
                <a:gridCol w="2587505">
                  <a:extLst>
                    <a:ext uri="{9D8B030D-6E8A-4147-A177-3AD203B41FA5}">
                      <a16:colId xmlns:a16="http://schemas.microsoft.com/office/drawing/2014/main" val="1429900353"/>
                    </a:ext>
                  </a:extLst>
                </a:gridCol>
                <a:gridCol w="3648745">
                  <a:extLst>
                    <a:ext uri="{9D8B030D-6E8A-4147-A177-3AD203B41FA5}">
                      <a16:colId xmlns:a16="http://schemas.microsoft.com/office/drawing/2014/main" val="3684364199"/>
                    </a:ext>
                  </a:extLst>
                </a:gridCol>
                <a:gridCol w="3925353">
                  <a:extLst>
                    <a:ext uri="{9D8B030D-6E8A-4147-A177-3AD203B41FA5}">
                      <a16:colId xmlns:a16="http://schemas.microsoft.com/office/drawing/2014/main" val="3416709560"/>
                    </a:ext>
                  </a:extLst>
                </a:gridCol>
              </a:tblGrid>
              <a:tr h="231112">
                <a:tc>
                  <a:txBody>
                    <a:bodyPr/>
                    <a:lstStyle/>
                    <a:p>
                      <a:r>
                        <a:rPr lang="en-US" sz="1200" dirty="0">
                          <a:latin typeface="Arial" panose="020B0604020202020204" pitchFamily="34" charset="0"/>
                          <a:cs typeface="Arial" panose="020B0604020202020204" pitchFamily="34" charset="0"/>
                        </a:rPr>
                        <a:t>Department</a:t>
                      </a:r>
                    </a:p>
                  </a:txBody>
                  <a:tcPr anchor="b"/>
                </a:tc>
                <a:tc>
                  <a:txBody>
                    <a:bodyPr/>
                    <a:lstStyle/>
                    <a:p>
                      <a:r>
                        <a:rPr lang="en-US" sz="1200" dirty="0">
                          <a:latin typeface="Arial" panose="020B0604020202020204" pitchFamily="34" charset="0"/>
                          <a:cs typeface="Arial" panose="020B0604020202020204" pitchFamily="34" charset="0"/>
                        </a:rPr>
                        <a:t>Clerkship/Course Director</a:t>
                      </a:r>
                    </a:p>
                  </a:txBody>
                  <a:tcPr anchor="b"/>
                </a:tc>
                <a:tc>
                  <a:txBody>
                    <a:bodyPr/>
                    <a:lstStyle/>
                    <a:p>
                      <a:r>
                        <a:rPr lang="en-US" sz="1200" dirty="0">
                          <a:latin typeface="Arial" panose="020B0604020202020204" pitchFamily="34" charset="0"/>
                          <a:cs typeface="Arial" panose="020B0604020202020204" pitchFamily="34" charset="0"/>
                        </a:rPr>
                        <a:t>Coordinator/Admin Staff</a:t>
                      </a:r>
                    </a:p>
                  </a:txBody>
                  <a:tcPr anchor="b"/>
                </a:tc>
                <a:extLst>
                  <a:ext uri="{0D108BD9-81ED-4DB2-BD59-A6C34878D82A}">
                    <a16:rowId xmlns:a16="http://schemas.microsoft.com/office/drawing/2014/main" val="4064703229"/>
                  </a:ext>
                </a:extLst>
              </a:tr>
              <a:tr h="934468">
                <a:tc>
                  <a:txBody>
                    <a:bodyPr/>
                    <a:lstStyle/>
                    <a:p>
                      <a:pPr algn="l"/>
                      <a:r>
                        <a:rPr lang="en-US" b="1" dirty="0">
                          <a:latin typeface="Arial" panose="020B0604020202020204" pitchFamily="34" charset="0"/>
                          <a:cs typeface="Arial" panose="020B0604020202020204" pitchFamily="34" charset="0"/>
                        </a:rPr>
                        <a:t>Emergency Medicine</a:t>
                      </a:r>
                    </a:p>
                  </a:txBody>
                  <a:tcPr/>
                </a:tc>
                <a:tc>
                  <a:txBody>
                    <a:bodyPr/>
                    <a:lstStyle/>
                    <a:p>
                      <a:pPr algn="l"/>
                      <a:r>
                        <a:rPr lang="en-US" b="1" dirty="0">
                          <a:latin typeface="Arial" panose="020B0604020202020204" pitchFamily="34" charset="0"/>
                          <a:cs typeface="Arial" panose="020B0604020202020204" pitchFamily="34" charset="0"/>
                        </a:rPr>
                        <a:t>Ken Maniscalco, MD</a:t>
                      </a:r>
                    </a:p>
                    <a:p>
                      <a:pPr lvl="0" algn="l">
                        <a:buNone/>
                      </a:pPr>
                      <a:r>
                        <a:rPr lang="en-US" dirty="0" smtClean="0">
                          <a:latin typeface="Arial" panose="020B0604020202020204" pitchFamily="34" charset="0"/>
                          <a:cs typeface="Arial" panose="020B0604020202020204" pitchFamily="34" charset="0"/>
                        </a:rPr>
                        <a:t>kbmaniscalcojr@gmail.com</a:t>
                      </a:r>
                      <a:endParaRPr lang="en-US" dirty="0">
                        <a:latin typeface="Arial" panose="020B0604020202020204" pitchFamily="34" charset="0"/>
                        <a:cs typeface="Arial" panose="020B0604020202020204" pitchFamily="34" charset="0"/>
                      </a:endParaRPr>
                    </a:p>
                  </a:txBody>
                  <a:tcPr/>
                </a:tc>
                <a:tc>
                  <a:txBody>
                    <a:bodyPr/>
                    <a:lstStyle/>
                    <a:p>
                      <a:pPr algn="l"/>
                      <a:r>
                        <a:rPr lang="en-US" b="1" dirty="0">
                          <a:latin typeface="Arial" panose="020B0604020202020204" pitchFamily="34" charset="0"/>
                          <a:cs typeface="Arial" panose="020B0604020202020204" pitchFamily="34" charset="0"/>
                        </a:rPr>
                        <a:t>Hollie Daugherty</a:t>
                      </a:r>
                    </a:p>
                    <a:p>
                      <a:pPr lvl="0" algn="l">
                        <a:buNone/>
                      </a:pPr>
                      <a:r>
                        <a:rPr lang="en-US" dirty="0">
                          <a:latin typeface="Arial" panose="020B0604020202020204" pitchFamily="34" charset="0"/>
                          <a:cs typeface="Arial" panose="020B0604020202020204" pitchFamily="34" charset="0"/>
                        </a:rPr>
                        <a:t>423.778.4696</a:t>
                      </a:r>
                    </a:p>
                    <a:p>
                      <a:pPr lvl="0" algn="l">
                        <a:buNone/>
                      </a:pPr>
                      <a:r>
                        <a:rPr lang="en-US" dirty="0" smtClean="0">
                          <a:latin typeface="Arial" panose="020B0604020202020204" pitchFamily="34" charset="0"/>
                          <a:cs typeface="Arial" panose="020B0604020202020204" pitchFamily="34" charset="0"/>
                        </a:rPr>
                        <a:t>hollie.daugherty@erlanger.org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7435164"/>
                  </a:ext>
                </a:extLst>
              </a:tr>
              <a:tr h="934468">
                <a:tc>
                  <a:txBody>
                    <a:bodyPr/>
                    <a:lstStyle/>
                    <a:p>
                      <a:pPr algn="l"/>
                      <a:r>
                        <a:rPr lang="en-US" b="1" dirty="0">
                          <a:latin typeface="Arial" panose="020B0604020202020204" pitchFamily="34" charset="0"/>
                          <a:cs typeface="Arial" panose="020B0604020202020204" pitchFamily="34" charset="0"/>
                        </a:rPr>
                        <a:t>Family Medicine</a:t>
                      </a:r>
                    </a:p>
                  </a:txBody>
                  <a:tcPr/>
                </a:tc>
                <a:tc>
                  <a:txBody>
                    <a:bodyPr/>
                    <a:lstStyle/>
                    <a:p>
                      <a:pPr algn="l"/>
                      <a:r>
                        <a:rPr lang="en-US" b="1" dirty="0">
                          <a:latin typeface="Arial" panose="020B0604020202020204" pitchFamily="34" charset="0"/>
                          <a:cs typeface="Arial" panose="020B0604020202020204" pitchFamily="34" charset="0"/>
                        </a:rPr>
                        <a:t>Sara Conway, MD</a:t>
                      </a:r>
                    </a:p>
                    <a:p>
                      <a:pPr lvl="0" algn="l">
                        <a:buNone/>
                      </a:pPr>
                      <a:r>
                        <a:rPr lang="en-US" dirty="0" smtClean="0">
                          <a:latin typeface="Arial" panose="020B0604020202020204" pitchFamily="34" charset="0"/>
                          <a:cs typeface="Arial" panose="020B0604020202020204" pitchFamily="34" charset="0"/>
                        </a:rPr>
                        <a:t>sara.conway@erlanger.org</a:t>
                      </a:r>
                      <a:endParaRPr lang="en-US" dirty="0">
                        <a:latin typeface="Arial" panose="020B0604020202020204" pitchFamily="34" charset="0"/>
                        <a:cs typeface="Arial" panose="020B0604020202020204" pitchFamily="34" charset="0"/>
                      </a:endParaRPr>
                    </a:p>
                  </a:txBody>
                  <a:tcPr/>
                </a:tc>
                <a:tc>
                  <a:txBody>
                    <a:bodyPr/>
                    <a:lstStyle/>
                    <a:p>
                      <a:pPr algn="l"/>
                      <a:r>
                        <a:rPr lang="en-US" b="1" dirty="0">
                          <a:latin typeface="Arial" panose="020B0604020202020204" pitchFamily="34" charset="0"/>
                          <a:cs typeface="Arial" panose="020B0604020202020204" pitchFamily="34" charset="0"/>
                        </a:rPr>
                        <a:t>Charity Ross</a:t>
                      </a:r>
                    </a:p>
                    <a:p>
                      <a:pPr lvl="0" algn="l">
                        <a:buNone/>
                      </a:pPr>
                      <a:r>
                        <a:rPr lang="en-US" dirty="0">
                          <a:latin typeface="Arial" panose="020B0604020202020204" pitchFamily="34" charset="0"/>
                          <a:cs typeface="Arial" panose="020B0604020202020204" pitchFamily="34" charset="0"/>
                        </a:rPr>
                        <a:t>423.778.2957</a:t>
                      </a:r>
                    </a:p>
                    <a:p>
                      <a:pPr lvl="0" algn="l">
                        <a:buNone/>
                      </a:pPr>
                      <a:r>
                        <a:rPr lang="en-US" dirty="0" smtClean="0">
                          <a:latin typeface="Arial" panose="020B0604020202020204" pitchFamily="34" charset="0"/>
                          <a:cs typeface="Arial" panose="020B0604020202020204" pitchFamily="34" charset="0"/>
                        </a:rPr>
                        <a:t>charity.ross@erlanger.org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2741779"/>
                  </a:ext>
                </a:extLst>
              </a:tr>
              <a:tr h="934468">
                <a:tc>
                  <a:txBody>
                    <a:bodyPr/>
                    <a:lstStyle/>
                    <a:p>
                      <a:pPr algn="l"/>
                      <a:r>
                        <a:rPr lang="en-US" b="1" dirty="0">
                          <a:latin typeface="Arial" panose="020B0604020202020204" pitchFamily="34" charset="0"/>
                          <a:cs typeface="Arial" panose="020B0604020202020204" pitchFamily="34" charset="0"/>
                        </a:rPr>
                        <a:t>Internal Medicine </a:t>
                      </a:r>
                      <a:endParaRPr lang="en-US" b="1" dirty="0" smtClean="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&amp; </a:t>
                      </a:r>
                      <a:r>
                        <a:rPr lang="en-US" dirty="0">
                          <a:latin typeface="Arial" panose="020B0604020202020204" pitchFamily="34" charset="0"/>
                          <a:cs typeface="Arial" panose="020B0604020202020204" pitchFamily="34" charset="0"/>
                        </a:rPr>
                        <a:t>Geri/</a:t>
                      </a:r>
                      <a:r>
                        <a:rPr lang="en-US" dirty="0" err="1">
                          <a:latin typeface="Arial" panose="020B0604020202020204" pitchFamily="34" charset="0"/>
                          <a:cs typeface="Arial" panose="020B0604020202020204" pitchFamily="34" charset="0"/>
                        </a:rPr>
                        <a:t>Palli</a:t>
                      </a:r>
                      <a:endParaRPr lang="en-US" dirty="0">
                        <a:latin typeface="Arial" panose="020B0604020202020204" pitchFamily="34" charset="0"/>
                        <a:cs typeface="Arial" panose="020B0604020202020204" pitchFamily="34" charset="0"/>
                      </a:endParaRPr>
                    </a:p>
                  </a:txBody>
                  <a:tcPr/>
                </a:tc>
                <a:tc>
                  <a:txBody>
                    <a:bodyPr/>
                    <a:lstStyle/>
                    <a:p>
                      <a:pPr algn="l"/>
                      <a:r>
                        <a:rPr lang="en-US" b="1" dirty="0">
                          <a:latin typeface="Arial" panose="020B0604020202020204" pitchFamily="34" charset="0"/>
                          <a:cs typeface="Arial" panose="020B0604020202020204" pitchFamily="34" charset="0"/>
                        </a:rPr>
                        <a:t>Patrick Koo, MD</a:t>
                      </a:r>
                    </a:p>
                    <a:p>
                      <a:pPr lvl="0" algn="l">
                        <a:buNone/>
                      </a:pPr>
                      <a:r>
                        <a:rPr lang="en-US" dirty="0" smtClean="0">
                          <a:latin typeface="Arial" panose="020B0604020202020204" pitchFamily="34" charset="0"/>
                          <a:cs typeface="Arial" panose="020B0604020202020204" pitchFamily="34" charset="0"/>
                        </a:rPr>
                        <a:t>patrick.koo@erlanger.org</a:t>
                      </a:r>
                      <a:endParaRPr lang="en-US" dirty="0">
                        <a:latin typeface="Arial" panose="020B0604020202020204" pitchFamily="34" charset="0"/>
                        <a:cs typeface="Arial" panose="020B0604020202020204" pitchFamily="34" charset="0"/>
                      </a:endParaRPr>
                    </a:p>
                  </a:txBody>
                  <a:tcPr/>
                </a:tc>
                <a:tc>
                  <a:txBody>
                    <a:bodyPr/>
                    <a:lstStyle/>
                    <a:p>
                      <a:pPr algn="l"/>
                      <a:r>
                        <a:rPr lang="en-US" b="1" dirty="0">
                          <a:latin typeface="Arial" panose="020B0604020202020204" pitchFamily="34" charset="0"/>
                          <a:cs typeface="Arial" panose="020B0604020202020204" pitchFamily="34" charset="0"/>
                        </a:rPr>
                        <a:t>Joyce Poke</a:t>
                      </a:r>
                    </a:p>
                    <a:p>
                      <a:pPr lvl="0" algn="l">
                        <a:buNone/>
                      </a:pPr>
                      <a:r>
                        <a:rPr lang="en-US" dirty="0">
                          <a:latin typeface="Arial" panose="020B0604020202020204" pitchFamily="34" charset="0"/>
                          <a:cs typeface="Arial" panose="020B0604020202020204" pitchFamily="34" charset="0"/>
                        </a:rPr>
                        <a:t>423.778.6670</a:t>
                      </a:r>
                    </a:p>
                    <a:p>
                      <a:pPr lvl="0" algn="l">
                        <a:buNone/>
                      </a:pPr>
                      <a:r>
                        <a:rPr lang="en-US" dirty="0" smtClean="0">
                          <a:latin typeface="Arial" panose="020B0604020202020204" pitchFamily="34" charset="0"/>
                          <a:cs typeface="Arial" panose="020B0604020202020204" pitchFamily="34" charset="0"/>
                        </a:rPr>
                        <a:t>joyce.poke@erlanger.org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3405726"/>
                  </a:ext>
                </a:extLst>
              </a:tr>
              <a:tr h="934468">
                <a:tc>
                  <a:txBody>
                    <a:bodyPr/>
                    <a:lstStyle/>
                    <a:p>
                      <a:pPr lvl="0" algn="l">
                        <a:buNone/>
                      </a:pPr>
                      <a:r>
                        <a:rPr lang="en-US" b="1" dirty="0">
                          <a:latin typeface="Arial" panose="020B0604020202020204" pitchFamily="34" charset="0"/>
                          <a:cs typeface="Arial" panose="020B0604020202020204" pitchFamily="34" charset="0"/>
                        </a:rPr>
                        <a:t>Neurology</a:t>
                      </a:r>
                    </a:p>
                  </a:txBody>
                  <a:tcPr/>
                </a:tc>
                <a:tc>
                  <a:txBody>
                    <a:bodyPr/>
                    <a:lstStyle/>
                    <a:p>
                      <a:pPr lvl="0" algn="l">
                        <a:buNone/>
                      </a:pPr>
                      <a:r>
                        <a:rPr lang="en-US" b="1" dirty="0">
                          <a:latin typeface="Arial" panose="020B0604020202020204" pitchFamily="34" charset="0"/>
                          <a:cs typeface="Arial" panose="020B0604020202020204" pitchFamily="34" charset="0"/>
                        </a:rPr>
                        <a:t>Jake McKay, MD</a:t>
                      </a:r>
                    </a:p>
                    <a:p>
                      <a:pPr lvl="0" algn="l">
                        <a:buNone/>
                      </a:pPr>
                      <a:r>
                        <a:rPr lang="en-US" dirty="0" smtClean="0">
                          <a:latin typeface="Arial" panose="020B0604020202020204" pitchFamily="34" charset="0"/>
                          <a:cs typeface="Arial" panose="020B0604020202020204" pitchFamily="34" charset="0"/>
                        </a:rPr>
                        <a:t>423.778.9001</a:t>
                      </a:r>
                    </a:p>
                    <a:p>
                      <a:pPr lvl="0" algn="l">
                        <a:buNone/>
                      </a:pPr>
                      <a:r>
                        <a:rPr lang="en-US" dirty="0" smtClean="0">
                          <a:latin typeface="Arial" panose="020B0604020202020204" pitchFamily="34" charset="0"/>
                          <a:cs typeface="Arial" panose="020B0604020202020204" pitchFamily="34" charset="0"/>
                        </a:rPr>
                        <a:t>jake.mckay@erlanger.org</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Stacey Blanks</a:t>
                      </a:r>
                    </a:p>
                    <a:p>
                      <a:pPr lvl="0" algn="l">
                        <a:buNone/>
                      </a:pPr>
                      <a:r>
                        <a:rPr lang="en-US" dirty="0">
                          <a:latin typeface="Arial" panose="020B0604020202020204" pitchFamily="34" charset="0"/>
                          <a:cs typeface="Arial" panose="020B0604020202020204" pitchFamily="34" charset="0"/>
                        </a:rPr>
                        <a:t>423.778.3546</a:t>
                      </a:r>
                    </a:p>
                    <a:p>
                      <a:pPr lvl="0" algn="l">
                        <a:buNone/>
                      </a:pPr>
                      <a:r>
                        <a:rPr lang="en-US" dirty="0" smtClean="0">
                          <a:latin typeface="Arial" panose="020B0604020202020204" pitchFamily="34" charset="0"/>
                          <a:cs typeface="Arial" panose="020B0604020202020204" pitchFamily="34" charset="0"/>
                        </a:rPr>
                        <a:t>stacey.blanks@erlanger.org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9531128"/>
                  </a:ext>
                </a:extLst>
              </a:tr>
            </a:tbl>
          </a:graphicData>
        </a:graphic>
      </p:graphicFrame>
      <p:sp>
        <p:nvSpPr>
          <p:cNvPr id="4" name="Title 1"/>
          <p:cNvSpPr txBox="1">
            <a:spLocks/>
          </p:cNvSpPr>
          <p:nvPr/>
        </p:nvSpPr>
        <p:spPr>
          <a:xfrm>
            <a:off x="90435" y="0"/>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b="1" dirty="0" smtClean="0">
                <a:solidFill>
                  <a:srgbClr val="F7941D"/>
                </a:solidFill>
              </a:rPr>
              <a:t>Clerkship Contacts</a:t>
            </a:r>
            <a:endParaRPr lang="en-US" b="1" dirty="0">
              <a:solidFill>
                <a:srgbClr val="F7941D"/>
              </a:solidFill>
            </a:endParaRPr>
          </a:p>
        </p:txBody>
      </p:sp>
    </p:spTree>
    <p:extLst>
      <p:ext uri="{BB962C8B-B14F-4D97-AF65-F5344CB8AC3E}">
        <p14:creationId xmlns:p14="http://schemas.microsoft.com/office/powerpoint/2010/main" val="317801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5254-56F3-9F6A-0D20-26A36B87D5D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D2AE32-CA23-D6B7-424E-0719CCED4680}"/>
              </a:ext>
            </a:extLst>
          </p:cNvPr>
          <p:cNvGraphicFramePr>
            <a:graphicFrameLocks noGrp="1"/>
          </p:cNvGraphicFramePr>
          <p:nvPr>
            <p:extLst>
              <p:ext uri="{D42A27DB-BD31-4B8C-83A1-F6EECF244321}">
                <p14:modId xmlns:p14="http://schemas.microsoft.com/office/powerpoint/2010/main" val="1046618605"/>
              </p:ext>
            </p:extLst>
          </p:nvPr>
        </p:nvGraphicFramePr>
        <p:xfrm>
          <a:off x="1295400" y="825447"/>
          <a:ext cx="10134600" cy="3931920"/>
        </p:xfrm>
        <a:graphic>
          <a:graphicData uri="http://schemas.openxmlformats.org/drawingml/2006/table">
            <a:tbl>
              <a:tblPr firstRow="1" bandRow="1">
                <a:tableStyleId>{08FB837D-C827-4EFA-A057-4D05807E0F7C}</a:tableStyleId>
              </a:tblPr>
              <a:tblGrid>
                <a:gridCol w="2580627">
                  <a:extLst>
                    <a:ext uri="{9D8B030D-6E8A-4147-A177-3AD203B41FA5}">
                      <a16:colId xmlns:a16="http://schemas.microsoft.com/office/drawing/2014/main" val="1429900353"/>
                    </a:ext>
                  </a:extLst>
                </a:gridCol>
                <a:gridCol w="3674123">
                  <a:extLst>
                    <a:ext uri="{9D8B030D-6E8A-4147-A177-3AD203B41FA5}">
                      <a16:colId xmlns:a16="http://schemas.microsoft.com/office/drawing/2014/main" val="3684364199"/>
                    </a:ext>
                  </a:extLst>
                </a:gridCol>
                <a:gridCol w="3879850">
                  <a:extLst>
                    <a:ext uri="{9D8B030D-6E8A-4147-A177-3AD203B41FA5}">
                      <a16:colId xmlns:a16="http://schemas.microsoft.com/office/drawing/2014/main" val="3416709560"/>
                    </a:ext>
                  </a:extLst>
                </a:gridCol>
              </a:tblGrid>
              <a:tr h="259775">
                <a:tc>
                  <a:txBody>
                    <a:bodyPr/>
                    <a:lstStyle/>
                    <a:p>
                      <a:r>
                        <a:rPr lang="en-US" sz="1200" dirty="0">
                          <a:latin typeface="Arial" panose="020B0604020202020204" pitchFamily="34" charset="0"/>
                          <a:cs typeface="Arial" panose="020B0604020202020204" pitchFamily="34" charset="0"/>
                        </a:rPr>
                        <a:t>Department</a:t>
                      </a:r>
                    </a:p>
                  </a:txBody>
                  <a:tcPr anchor="b"/>
                </a:tc>
                <a:tc>
                  <a:txBody>
                    <a:bodyPr/>
                    <a:lstStyle/>
                    <a:p>
                      <a:r>
                        <a:rPr lang="en-US" sz="1200" dirty="0">
                          <a:latin typeface="Arial" panose="020B0604020202020204" pitchFamily="34" charset="0"/>
                          <a:cs typeface="Arial" panose="020B0604020202020204" pitchFamily="34" charset="0"/>
                        </a:rPr>
                        <a:t>Clerkship/Course Director</a:t>
                      </a:r>
                    </a:p>
                  </a:txBody>
                  <a:tcPr anchor="b"/>
                </a:tc>
                <a:tc>
                  <a:txBody>
                    <a:bodyPr/>
                    <a:lstStyle/>
                    <a:p>
                      <a:r>
                        <a:rPr lang="en-US" sz="1200" dirty="0">
                          <a:latin typeface="Arial" panose="020B0604020202020204" pitchFamily="34" charset="0"/>
                          <a:cs typeface="Arial" panose="020B0604020202020204" pitchFamily="34" charset="0"/>
                        </a:rPr>
                        <a:t>Coordinator/Admin Staff</a:t>
                      </a:r>
                    </a:p>
                  </a:txBody>
                  <a:tcPr anchor="b"/>
                </a:tc>
                <a:extLst>
                  <a:ext uri="{0D108BD9-81ED-4DB2-BD59-A6C34878D82A}">
                    <a16:rowId xmlns:a16="http://schemas.microsoft.com/office/drawing/2014/main" val="4064703229"/>
                  </a:ext>
                </a:extLst>
              </a:tr>
              <a:tr h="892162">
                <a:tc>
                  <a:txBody>
                    <a:bodyPr/>
                    <a:lstStyle/>
                    <a:p>
                      <a:pPr algn="l"/>
                      <a:r>
                        <a:rPr lang="en-US" b="1" dirty="0" smtClean="0">
                          <a:latin typeface="Arial" panose="020B0604020202020204" pitchFamily="34" charset="0"/>
                          <a:cs typeface="Arial" panose="020B0604020202020204" pitchFamily="34" charset="0"/>
                        </a:rPr>
                        <a:t>OB/Gyn</a:t>
                      </a:r>
                      <a:endParaRPr lang="en-US" b="1"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Jeanie Dassow, MD</a:t>
                      </a:r>
                    </a:p>
                    <a:p>
                      <a:pPr lvl="0" algn="l">
                        <a:buNone/>
                      </a:pPr>
                      <a:r>
                        <a:rPr lang="en-US" dirty="0" smtClean="0">
                          <a:latin typeface="Arial" panose="020B0604020202020204" pitchFamily="34" charset="0"/>
                          <a:cs typeface="Arial" panose="020B0604020202020204" pitchFamily="34" charset="0"/>
                        </a:rPr>
                        <a:t>jeanie.dassow@erlanger.org</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Connie Land</a:t>
                      </a:r>
                    </a:p>
                    <a:p>
                      <a:pPr lvl="0" algn="l">
                        <a:buNone/>
                      </a:pPr>
                      <a:r>
                        <a:rPr lang="en-US" dirty="0">
                          <a:latin typeface="Arial" panose="020B0604020202020204" pitchFamily="34" charset="0"/>
                          <a:cs typeface="Arial" panose="020B0604020202020204" pitchFamily="34" charset="0"/>
                        </a:rPr>
                        <a:t>423.778.7515</a:t>
                      </a:r>
                    </a:p>
                    <a:p>
                      <a:pPr lvl="0" algn="l">
                        <a:buNone/>
                      </a:pPr>
                      <a:r>
                        <a:rPr lang="en-US" dirty="0" smtClean="0">
                          <a:latin typeface="Arial" panose="020B0604020202020204" pitchFamily="34" charset="0"/>
                          <a:cs typeface="Arial" panose="020B0604020202020204" pitchFamily="34" charset="0"/>
                        </a:rPr>
                        <a:t>connie.land@erlanger.org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7435164"/>
                  </a:ext>
                </a:extLst>
              </a:tr>
              <a:tr h="892162">
                <a:tc>
                  <a:txBody>
                    <a:bodyPr/>
                    <a:lstStyle/>
                    <a:p>
                      <a:pPr algn="l"/>
                      <a:r>
                        <a:rPr lang="en-US" b="1" dirty="0" smtClean="0">
                          <a:latin typeface="Arial" panose="020B0604020202020204" pitchFamily="34" charset="0"/>
                          <a:cs typeface="Arial" panose="020B0604020202020204" pitchFamily="34" charset="0"/>
                        </a:rPr>
                        <a:t>Orthopaedics</a:t>
                      </a:r>
                      <a:endParaRPr lang="en-US" b="1"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Dirk Kiner, MD</a:t>
                      </a:r>
                    </a:p>
                    <a:p>
                      <a:pPr lvl="0" algn="l">
                        <a:buNone/>
                      </a:pPr>
                      <a:r>
                        <a:rPr lang="en-US" dirty="0" smtClean="0">
                          <a:latin typeface="Arial" panose="020B0604020202020204" pitchFamily="34" charset="0"/>
                          <a:cs typeface="Arial" panose="020B0604020202020204" pitchFamily="34" charset="0"/>
                        </a:rPr>
                        <a:t>dirk.kiner@erlanger.org</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Artnita Paris</a:t>
                      </a:r>
                    </a:p>
                    <a:p>
                      <a:pPr lvl="0" algn="l">
                        <a:buNone/>
                      </a:pPr>
                      <a:r>
                        <a:rPr lang="en-US" dirty="0">
                          <a:latin typeface="Arial" panose="020B0604020202020204" pitchFamily="34" charset="0"/>
                          <a:cs typeface="Arial" panose="020B0604020202020204" pitchFamily="34" charset="0"/>
                        </a:rPr>
                        <a:t>423.778.9007</a:t>
                      </a:r>
                    </a:p>
                    <a:p>
                      <a:pPr lvl="0" algn="l">
                        <a:buNone/>
                      </a:pPr>
                      <a:r>
                        <a:rPr lang="en-US" dirty="0" smtClean="0">
                          <a:latin typeface="Arial" panose="020B0604020202020204" pitchFamily="34" charset="0"/>
                          <a:cs typeface="Arial" panose="020B0604020202020204" pitchFamily="34" charset="0"/>
                        </a:rPr>
                        <a:t>artnita.paris@eralnger.org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2741779"/>
                  </a:ext>
                </a:extLst>
              </a:tr>
              <a:tr h="892162">
                <a:tc>
                  <a:txBody>
                    <a:bodyPr/>
                    <a:lstStyle/>
                    <a:p>
                      <a:pPr algn="l"/>
                      <a:r>
                        <a:rPr lang="en-US" b="1" dirty="0">
                          <a:latin typeface="Arial" panose="020B0604020202020204" pitchFamily="34" charset="0"/>
                          <a:cs typeface="Arial" panose="020B0604020202020204" pitchFamily="34" charset="0"/>
                        </a:rPr>
                        <a:t>Pediatrics</a:t>
                      </a:r>
                    </a:p>
                  </a:txBody>
                  <a:tcPr/>
                </a:tc>
                <a:tc>
                  <a:txBody>
                    <a:bodyPr/>
                    <a:lstStyle/>
                    <a:p>
                      <a:pPr lvl="0" algn="l">
                        <a:buNone/>
                      </a:pPr>
                      <a:r>
                        <a:rPr lang="en-US" b="1" dirty="0">
                          <a:latin typeface="Arial" panose="020B0604020202020204" pitchFamily="34" charset="0"/>
                          <a:cs typeface="Arial" panose="020B0604020202020204" pitchFamily="34" charset="0"/>
                        </a:rPr>
                        <a:t>Katy Hines, MD</a:t>
                      </a:r>
                    </a:p>
                    <a:p>
                      <a:pPr lvl="0" algn="l">
                        <a:buNone/>
                      </a:pPr>
                      <a:r>
                        <a:rPr lang="en-US" dirty="0" smtClean="0">
                          <a:latin typeface="Arial" panose="020B0604020202020204" pitchFamily="34" charset="0"/>
                          <a:cs typeface="Arial" panose="020B0604020202020204" pitchFamily="34" charset="0"/>
                        </a:rPr>
                        <a:t>kathryn.hines@erlanger.org</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Tammy Elliott</a:t>
                      </a:r>
                    </a:p>
                    <a:p>
                      <a:pPr lvl="0" algn="l">
                        <a:buNone/>
                      </a:pPr>
                      <a:r>
                        <a:rPr lang="en-US" dirty="0">
                          <a:latin typeface="Arial" panose="020B0604020202020204" pitchFamily="34" charset="0"/>
                          <a:cs typeface="Arial" panose="020B0604020202020204" pitchFamily="34" charset="0"/>
                        </a:rPr>
                        <a:t>423.778.6696</a:t>
                      </a:r>
                    </a:p>
                    <a:p>
                      <a:pPr lvl="0" algn="l">
                        <a:buNone/>
                      </a:pPr>
                      <a:r>
                        <a:rPr lang="en-US" dirty="0" smtClean="0">
                          <a:latin typeface="Arial" panose="020B0604020202020204" pitchFamily="34" charset="0"/>
                          <a:cs typeface="Arial" panose="020B0604020202020204" pitchFamily="34" charset="0"/>
                        </a:rPr>
                        <a:t>tammy.elliot@erlanger.org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3405726"/>
                  </a:ext>
                </a:extLst>
              </a:tr>
              <a:tr h="892162">
                <a:tc>
                  <a:txBody>
                    <a:bodyPr/>
                    <a:lstStyle/>
                    <a:p>
                      <a:pPr lvl="0" algn="l">
                        <a:buNone/>
                      </a:pPr>
                      <a:r>
                        <a:rPr lang="en-US" b="1" dirty="0">
                          <a:latin typeface="Arial" panose="020B0604020202020204" pitchFamily="34" charset="0"/>
                          <a:cs typeface="Arial" panose="020B0604020202020204" pitchFamily="34" charset="0"/>
                        </a:rPr>
                        <a:t>Plastic Surgery</a:t>
                      </a:r>
                    </a:p>
                  </a:txBody>
                  <a:tcPr/>
                </a:tc>
                <a:tc>
                  <a:txBody>
                    <a:bodyPr/>
                    <a:lstStyle/>
                    <a:p>
                      <a:pPr lvl="0" algn="l">
                        <a:buNone/>
                      </a:pPr>
                      <a:r>
                        <a:rPr lang="en-US" b="1" dirty="0">
                          <a:latin typeface="Arial" panose="020B0604020202020204" pitchFamily="34" charset="0"/>
                          <a:cs typeface="Arial" panose="020B0604020202020204" pitchFamily="34" charset="0"/>
                        </a:rPr>
                        <a:t>Jason Rehm, </a:t>
                      </a:r>
                      <a:r>
                        <a:rPr lang="en-US" b="1" dirty="0" smtClean="0">
                          <a:latin typeface="Arial" panose="020B0604020202020204" pitchFamily="34" charset="0"/>
                          <a:cs typeface="Arial" panose="020B0604020202020204" pitchFamily="34" charset="0"/>
                        </a:rPr>
                        <a:t>MD</a:t>
                      </a:r>
                    </a:p>
                    <a:p>
                      <a:pPr lvl="0" algn="l">
                        <a:buNone/>
                      </a:pPr>
                      <a:r>
                        <a:rPr lang="en-US" b="1" dirty="0" smtClean="0">
                          <a:latin typeface="Arial" panose="020B0604020202020204" pitchFamily="34" charset="0"/>
                          <a:cs typeface="Arial" panose="020B0604020202020204" pitchFamily="34" charset="0"/>
                        </a:rPr>
                        <a:t>Mark Brzezienski, MD, FACS</a:t>
                      </a:r>
                      <a:endParaRPr lang="en-US" b="1"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Allison Ellis</a:t>
                      </a:r>
                    </a:p>
                    <a:p>
                      <a:pPr lvl="0" algn="l">
                        <a:buNone/>
                      </a:pPr>
                      <a:r>
                        <a:rPr lang="en-US" sz="1800" kern="1200" dirty="0" smtClean="0">
                          <a:solidFill>
                            <a:schemeClr val="dk1"/>
                          </a:solidFill>
                          <a:latin typeface="Arial" panose="020B0604020202020204" pitchFamily="34" charset="0"/>
                          <a:ea typeface="+mn-ea"/>
                          <a:cs typeface="Arial" panose="020B0604020202020204" pitchFamily="34" charset="0"/>
                        </a:rPr>
                        <a:t>allison.ellis@erlanger.org </a:t>
                      </a:r>
                      <a:endParaRPr lang="en-US" sz="1800" kern="1200" dirty="0">
                        <a:solidFill>
                          <a:schemeClr val="dk1"/>
                        </a:solidFill>
                        <a:latin typeface="Arial" panose="020B0604020202020204" pitchFamily="34" charset="0"/>
                        <a:ea typeface="+mn-ea"/>
                        <a:cs typeface="Arial" panose="020B0604020202020204" pitchFamily="34" charset="0"/>
                        <a:hlinkClick r:id="rId2"/>
                      </a:endParaRPr>
                    </a:p>
                    <a:p>
                      <a:pPr lvl="0" algn="l">
                        <a:buNone/>
                      </a:pPr>
                      <a:r>
                        <a:rPr lang="en-US" dirty="0">
                          <a:latin typeface="Arial" panose="020B0604020202020204" pitchFamily="34" charset="0"/>
                          <a:cs typeface="Arial" panose="020B0604020202020204" pitchFamily="34" charset="0"/>
                        </a:rPr>
                        <a:t>423.763.4549</a:t>
                      </a:r>
                    </a:p>
                  </a:txBody>
                  <a:tcPr/>
                </a:tc>
                <a:extLst>
                  <a:ext uri="{0D108BD9-81ED-4DB2-BD59-A6C34878D82A}">
                    <a16:rowId xmlns:a16="http://schemas.microsoft.com/office/drawing/2014/main" val="2229531128"/>
                  </a:ext>
                </a:extLst>
              </a:tr>
            </a:tbl>
          </a:graphicData>
        </a:graphic>
      </p:graphicFrame>
    </p:spTree>
    <p:extLst>
      <p:ext uri="{BB962C8B-B14F-4D97-AF65-F5344CB8AC3E}">
        <p14:creationId xmlns:p14="http://schemas.microsoft.com/office/powerpoint/2010/main" val="3366387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3B92-1BF3-0F24-749A-BB3D56054E8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31DE39A-50F2-9CAD-AF3A-0E9E4F16675D}"/>
              </a:ext>
            </a:extLst>
          </p:cNvPr>
          <p:cNvGraphicFramePr>
            <a:graphicFrameLocks noGrp="1"/>
          </p:cNvGraphicFramePr>
          <p:nvPr>
            <p:extLst>
              <p:ext uri="{D42A27DB-BD31-4B8C-83A1-F6EECF244321}">
                <p14:modId xmlns:p14="http://schemas.microsoft.com/office/powerpoint/2010/main" val="497330488"/>
              </p:ext>
            </p:extLst>
          </p:nvPr>
        </p:nvGraphicFramePr>
        <p:xfrm>
          <a:off x="1295400" y="788812"/>
          <a:ext cx="10325379" cy="4339867"/>
        </p:xfrm>
        <a:graphic>
          <a:graphicData uri="http://schemas.openxmlformats.org/drawingml/2006/table">
            <a:tbl>
              <a:tblPr firstRow="1" bandRow="1">
                <a:tableStyleId>{08FB837D-C827-4EFA-A057-4D05807E0F7C}</a:tableStyleId>
              </a:tblPr>
              <a:tblGrid>
                <a:gridCol w="2597150">
                  <a:extLst>
                    <a:ext uri="{9D8B030D-6E8A-4147-A177-3AD203B41FA5}">
                      <a16:colId xmlns:a16="http://schemas.microsoft.com/office/drawing/2014/main" val="1429900353"/>
                    </a:ext>
                  </a:extLst>
                </a:gridCol>
                <a:gridCol w="3650126">
                  <a:extLst>
                    <a:ext uri="{9D8B030D-6E8A-4147-A177-3AD203B41FA5}">
                      <a16:colId xmlns:a16="http://schemas.microsoft.com/office/drawing/2014/main" val="3684364199"/>
                    </a:ext>
                  </a:extLst>
                </a:gridCol>
                <a:gridCol w="4078103">
                  <a:extLst>
                    <a:ext uri="{9D8B030D-6E8A-4147-A177-3AD203B41FA5}">
                      <a16:colId xmlns:a16="http://schemas.microsoft.com/office/drawing/2014/main" val="3416709560"/>
                    </a:ext>
                  </a:extLst>
                </a:gridCol>
              </a:tblGrid>
              <a:tr h="316507">
                <a:tc>
                  <a:txBody>
                    <a:bodyPr/>
                    <a:lstStyle/>
                    <a:p>
                      <a:r>
                        <a:rPr lang="en-US" sz="1200" dirty="0">
                          <a:latin typeface="Arial" panose="020B0604020202020204" pitchFamily="34" charset="0"/>
                          <a:cs typeface="Arial" panose="020B0604020202020204" pitchFamily="34" charset="0"/>
                        </a:rPr>
                        <a:t>Department</a:t>
                      </a:r>
                    </a:p>
                  </a:txBody>
                  <a:tcPr anchor="b"/>
                </a:tc>
                <a:tc>
                  <a:txBody>
                    <a:bodyPr/>
                    <a:lstStyle/>
                    <a:p>
                      <a:r>
                        <a:rPr lang="en-US" sz="1200" dirty="0">
                          <a:latin typeface="Arial" panose="020B0604020202020204" pitchFamily="34" charset="0"/>
                          <a:cs typeface="Arial" panose="020B0604020202020204" pitchFamily="34" charset="0"/>
                        </a:rPr>
                        <a:t>Clerkship/Course Director</a:t>
                      </a:r>
                    </a:p>
                  </a:txBody>
                  <a:tcPr anchor="b"/>
                </a:tc>
                <a:tc>
                  <a:txBody>
                    <a:bodyPr/>
                    <a:lstStyle/>
                    <a:p>
                      <a:r>
                        <a:rPr lang="en-US" sz="1200" dirty="0">
                          <a:latin typeface="Arial" panose="020B0604020202020204" pitchFamily="34" charset="0"/>
                          <a:cs typeface="Arial" panose="020B0604020202020204" pitchFamily="34" charset="0"/>
                        </a:rPr>
                        <a:t>Coordinator/Admin Staff</a:t>
                      </a:r>
                    </a:p>
                  </a:txBody>
                  <a:tcPr anchor="b"/>
                </a:tc>
                <a:extLst>
                  <a:ext uri="{0D108BD9-81ED-4DB2-BD59-A6C34878D82A}">
                    <a16:rowId xmlns:a16="http://schemas.microsoft.com/office/drawing/2014/main" val="4064703229"/>
                  </a:ext>
                </a:extLst>
              </a:tr>
              <a:tr h="899559">
                <a:tc>
                  <a:txBody>
                    <a:bodyPr/>
                    <a:lstStyle/>
                    <a:p>
                      <a:pPr algn="l"/>
                      <a:r>
                        <a:rPr lang="en-US" b="1" dirty="0">
                          <a:latin typeface="Arial" panose="020B0604020202020204" pitchFamily="34" charset="0"/>
                          <a:cs typeface="Arial" panose="020B0604020202020204" pitchFamily="34" charset="0"/>
                        </a:rPr>
                        <a:t>Psychiatry</a:t>
                      </a:r>
                    </a:p>
                  </a:txBody>
                  <a:tcPr/>
                </a:tc>
                <a:tc>
                  <a:txBody>
                    <a:bodyPr/>
                    <a:lstStyle/>
                    <a:p>
                      <a:pPr lvl="0" algn="l">
                        <a:buNone/>
                      </a:pPr>
                      <a:r>
                        <a:rPr lang="en-US" b="1" dirty="0">
                          <a:latin typeface="Arial" panose="020B0604020202020204" pitchFamily="34" charset="0"/>
                          <a:cs typeface="Arial" panose="020B0604020202020204" pitchFamily="34" charset="0"/>
                        </a:rPr>
                        <a:t>Audrey Hime, MD</a:t>
                      </a:r>
                    </a:p>
                    <a:p>
                      <a:pPr lvl="0" algn="l">
                        <a:buNone/>
                      </a:pPr>
                      <a:r>
                        <a:rPr lang="en-US" dirty="0" smtClean="0">
                          <a:latin typeface="Arial" panose="020B0604020202020204" pitchFamily="34" charset="0"/>
                          <a:cs typeface="Arial" panose="020B0604020202020204" pitchFamily="34" charset="0"/>
                        </a:rPr>
                        <a:t>audrey.hime@tn.gov</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Joyce Poke</a:t>
                      </a:r>
                    </a:p>
                    <a:p>
                      <a:pPr lvl="0" algn="l">
                        <a:buNone/>
                      </a:pPr>
                      <a:r>
                        <a:rPr lang="en-US" dirty="0">
                          <a:latin typeface="Arial" panose="020B0604020202020204" pitchFamily="34" charset="0"/>
                          <a:cs typeface="Arial" panose="020B0604020202020204" pitchFamily="34" charset="0"/>
                        </a:rPr>
                        <a:t>423.778.6670</a:t>
                      </a:r>
                    </a:p>
                    <a:p>
                      <a:pPr lvl="0" algn="l">
                        <a:buNone/>
                      </a:pPr>
                      <a:r>
                        <a:rPr lang="en-US" dirty="0" smtClean="0">
                          <a:latin typeface="Arial" panose="020B0604020202020204" pitchFamily="34" charset="0"/>
                          <a:cs typeface="Arial" panose="020B0604020202020204" pitchFamily="34" charset="0"/>
                        </a:rPr>
                        <a:t>joyce.poke@erlanger.org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7435164"/>
                  </a:ext>
                </a:extLst>
              </a:tr>
              <a:tr h="899559">
                <a:tc>
                  <a:txBody>
                    <a:bodyPr/>
                    <a:lstStyle/>
                    <a:p>
                      <a:pPr lvl="0" algn="l">
                        <a:buNone/>
                      </a:pPr>
                      <a:r>
                        <a:rPr lang="en-US" b="1" dirty="0">
                          <a:latin typeface="Arial" panose="020B0604020202020204" pitchFamily="34" charset="0"/>
                          <a:cs typeface="Arial" panose="020B0604020202020204" pitchFamily="34" charset="0"/>
                        </a:rPr>
                        <a:t>Radiology</a:t>
                      </a:r>
                    </a:p>
                  </a:txBody>
                  <a:tcPr/>
                </a:tc>
                <a:tc>
                  <a:txBody>
                    <a:bodyPr/>
                    <a:lstStyle/>
                    <a:p>
                      <a:pPr lvl="0" algn="l">
                        <a:buNone/>
                      </a:pPr>
                      <a:r>
                        <a:rPr lang="en-US" b="1" dirty="0">
                          <a:latin typeface="Arial" panose="020B0604020202020204" pitchFamily="34" charset="0"/>
                          <a:cs typeface="Arial" panose="020B0604020202020204" pitchFamily="34" charset="0"/>
                        </a:rPr>
                        <a:t>Andrew Hill, MD</a:t>
                      </a:r>
                    </a:p>
                    <a:p>
                      <a:pPr lvl="0" algn="l">
                        <a:buNone/>
                      </a:pPr>
                      <a:r>
                        <a:rPr lang="en-US" dirty="0" smtClean="0">
                          <a:latin typeface="Arial" panose="020B0604020202020204" pitchFamily="34" charset="0"/>
                          <a:cs typeface="Arial" panose="020B0604020202020204" pitchFamily="34" charset="0"/>
                        </a:rPr>
                        <a:t>andrew.hill@erlanger.org</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b="1" dirty="0">
                          <a:latin typeface="Arial" panose="020B0604020202020204" pitchFamily="34" charset="0"/>
                          <a:cs typeface="Arial" panose="020B0604020202020204" pitchFamily="34" charset="0"/>
                        </a:rPr>
                        <a:t>Annette </a:t>
                      </a:r>
                      <a:r>
                        <a:rPr lang="en-US" b="1" dirty="0" smtClean="0">
                          <a:latin typeface="Arial" panose="020B0604020202020204" pitchFamily="34" charset="0"/>
                          <a:cs typeface="Arial" panose="020B0604020202020204" pitchFamily="34" charset="0"/>
                        </a:rPr>
                        <a:t>Vickrey</a:t>
                      </a:r>
                      <a:endParaRPr lang="en-US" b="1" dirty="0">
                        <a:latin typeface="Arial" panose="020B0604020202020204" pitchFamily="34" charset="0"/>
                        <a:cs typeface="Arial" panose="020B0604020202020204" pitchFamily="34" charset="0"/>
                      </a:endParaRPr>
                    </a:p>
                    <a:p>
                      <a:pPr lvl="0" algn="l">
                        <a:buNone/>
                      </a:pPr>
                      <a:r>
                        <a:rPr lang="en-US" dirty="0">
                          <a:latin typeface="Arial" panose="020B0604020202020204" pitchFamily="34" charset="0"/>
                          <a:cs typeface="Arial" panose="020B0604020202020204" pitchFamily="34" charset="0"/>
                        </a:rPr>
                        <a:t>423.778.7371</a:t>
                      </a:r>
                    </a:p>
                    <a:p>
                      <a:pPr lvl="0" algn="l">
                        <a:buNone/>
                      </a:pPr>
                      <a:r>
                        <a:rPr lang="en-US" dirty="0" smtClean="0">
                          <a:latin typeface="Arial" panose="020B0604020202020204" pitchFamily="34" charset="0"/>
                          <a:cs typeface="Arial" panose="020B0604020202020204" pitchFamily="34" charset="0"/>
                        </a:rPr>
                        <a:t>annette.vickrey@erlanger.org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2741779"/>
                  </a:ext>
                </a:extLst>
              </a:tr>
              <a:tr h="1259383">
                <a:tc>
                  <a:txBody>
                    <a:bodyPr/>
                    <a:lstStyle/>
                    <a:p>
                      <a:pPr lvl="0" algn="l">
                        <a:buNone/>
                      </a:pPr>
                      <a:r>
                        <a:rPr lang="en-US" b="1" dirty="0">
                          <a:latin typeface="Arial" panose="020B0604020202020204" pitchFamily="34" charset="0"/>
                          <a:cs typeface="Arial" panose="020B0604020202020204" pitchFamily="34" charset="0"/>
                        </a:rPr>
                        <a:t>Surgery</a:t>
                      </a:r>
                    </a:p>
                  </a:txBody>
                  <a:tcPr/>
                </a:tc>
                <a:tc>
                  <a:txBody>
                    <a:bodyPr/>
                    <a:lstStyle/>
                    <a:p>
                      <a:pPr lvl="0" algn="l">
                        <a:buNone/>
                      </a:pPr>
                      <a:r>
                        <a:rPr lang="en-US" b="1" dirty="0">
                          <a:latin typeface="Arial" panose="020B0604020202020204" pitchFamily="34" charset="0"/>
                          <a:cs typeface="Arial" panose="020B0604020202020204" pitchFamily="34" charset="0"/>
                        </a:rPr>
                        <a:t>J. Dan </a:t>
                      </a:r>
                      <a:r>
                        <a:rPr lang="en-US" b="1" dirty="0" smtClean="0">
                          <a:latin typeface="Arial" panose="020B0604020202020204" pitchFamily="34" charset="0"/>
                          <a:cs typeface="Arial" panose="020B0604020202020204" pitchFamily="34" charset="0"/>
                        </a:rPr>
                        <a:t>Stanley</a:t>
                      </a:r>
                      <a:r>
                        <a:rPr lang="en-US" b="1" dirty="0">
                          <a:latin typeface="Arial" panose="020B0604020202020204" pitchFamily="34" charset="0"/>
                          <a:cs typeface="Arial" panose="020B0604020202020204" pitchFamily="34" charset="0"/>
                        </a:rPr>
                        <a:t>, MD FACS</a:t>
                      </a:r>
                    </a:p>
                    <a:p>
                      <a:pPr lvl="0" algn="l">
                        <a:buNone/>
                      </a:pPr>
                      <a:r>
                        <a:rPr lang="en-US" dirty="0" smtClean="0">
                          <a:latin typeface="Arial" panose="020B0604020202020204" pitchFamily="34" charset="0"/>
                          <a:cs typeface="Arial" panose="020B0604020202020204" pitchFamily="34" charset="0"/>
                        </a:rPr>
                        <a:t>jdanstanley@gmail.com</a:t>
                      </a:r>
                      <a:endParaRPr lang="en-US" dirty="0">
                        <a:latin typeface="Arial" panose="020B0604020202020204" pitchFamily="34" charset="0"/>
                        <a:cs typeface="Arial" panose="020B0604020202020204" pitchFamily="34" charset="0"/>
                        <a:hlinkClick r:id="rId2"/>
                      </a:endParaRPr>
                    </a:p>
                    <a:p>
                      <a:pPr lvl="0" algn="l">
                        <a:spcBef>
                          <a:spcPts val="300"/>
                        </a:spcBef>
                        <a:buNone/>
                      </a:pPr>
                      <a:r>
                        <a:rPr lang="en-US" b="1" dirty="0">
                          <a:latin typeface="Arial" panose="020B0604020202020204" pitchFamily="34" charset="0"/>
                          <a:cs typeface="Arial" panose="020B0604020202020204" pitchFamily="34" charset="0"/>
                        </a:rPr>
                        <a:t>Stephen Greer, MD</a:t>
                      </a:r>
                    </a:p>
                    <a:p>
                      <a:pPr lvl="0" algn="l">
                        <a:buNone/>
                      </a:pPr>
                      <a:r>
                        <a:rPr lang="en-US" dirty="0" smtClean="0">
                          <a:latin typeface="Arial" panose="020B0604020202020204" pitchFamily="34" charset="0"/>
                          <a:cs typeface="Arial" panose="020B0604020202020204" pitchFamily="34" charset="0"/>
                        </a:rPr>
                        <a:t>stephen.greer@erlanger.org</a:t>
                      </a:r>
                      <a:endParaRPr lang="en-US" dirty="0">
                        <a:latin typeface="Arial" panose="020B0604020202020204" pitchFamily="34" charset="0"/>
                        <a:cs typeface="Arial" panose="020B0604020202020204" pitchFamily="34" charset="0"/>
                      </a:endParaRPr>
                    </a:p>
                  </a:txBody>
                  <a:tcPr/>
                </a:tc>
                <a:tc>
                  <a:txBody>
                    <a:bodyPr/>
                    <a:lstStyle/>
                    <a:p>
                      <a:pPr lvl="0" algn="l">
                        <a:buNone/>
                      </a:pPr>
                      <a:r>
                        <a:rPr lang="en-US" sz="1800" b="1" dirty="0">
                          <a:latin typeface="Arial" panose="020B0604020202020204" pitchFamily="34" charset="0"/>
                          <a:cs typeface="Arial" panose="020B0604020202020204" pitchFamily="34" charset="0"/>
                        </a:rPr>
                        <a:t>Kim Crawford</a:t>
                      </a:r>
                    </a:p>
                    <a:p>
                      <a:pPr lvl="0" algn="l">
                        <a:buNone/>
                      </a:pPr>
                      <a:r>
                        <a:rPr lang="en-US" sz="1800" dirty="0">
                          <a:latin typeface="Arial" panose="020B0604020202020204" pitchFamily="34" charset="0"/>
                          <a:cs typeface="Arial" panose="020B0604020202020204" pitchFamily="34" charset="0"/>
                        </a:rPr>
                        <a:t>423.778.7695</a:t>
                      </a:r>
                    </a:p>
                    <a:p>
                      <a:pPr lvl="0" algn="l">
                        <a:buNone/>
                      </a:pPr>
                      <a:r>
                        <a:rPr lang="en-US" sz="1600" spc="-50" baseline="0" dirty="0" smtClean="0">
                          <a:latin typeface="Arial" panose="020B0604020202020204" pitchFamily="34" charset="0"/>
                          <a:cs typeface="Arial" panose="020B0604020202020204" pitchFamily="34" charset="0"/>
                        </a:rPr>
                        <a:t>kimberly.crawford@universitysurgical.com</a:t>
                      </a:r>
                    </a:p>
                    <a:p>
                      <a:pPr lvl="0" algn="l">
                        <a:buNone/>
                      </a:pPr>
                      <a:endParaRPr lang="en-US" sz="1400" dirty="0">
                        <a:latin typeface="Arial" panose="020B0604020202020204" pitchFamily="34" charset="0"/>
                        <a:cs typeface="Arial" panose="020B0604020202020204" pitchFamily="34" charset="0"/>
                        <a:hlinkClick r:id="rId3"/>
                      </a:endParaRPr>
                    </a:p>
                    <a:p>
                      <a:pPr lvl="0" algn="l">
                        <a:buNone/>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3405726"/>
                  </a:ext>
                </a:extLst>
              </a:tr>
              <a:tr h="899559">
                <a:tc>
                  <a:txBody>
                    <a:bodyPr/>
                    <a:lstStyle/>
                    <a:p>
                      <a:pPr lvl="0" algn="l">
                        <a:buNone/>
                      </a:pPr>
                      <a:r>
                        <a:rPr lang="en-US" b="1" dirty="0">
                          <a:latin typeface="Arial" panose="020B0604020202020204" pitchFamily="34" charset="0"/>
                          <a:cs typeface="Arial" panose="020B0604020202020204" pitchFamily="34" charset="0"/>
                        </a:rPr>
                        <a:t>Urology</a:t>
                      </a:r>
                    </a:p>
                  </a:txBody>
                  <a:tcPr/>
                </a:tc>
                <a:tc>
                  <a:txBody>
                    <a:bodyPr/>
                    <a:lstStyle/>
                    <a:p>
                      <a:pPr lvl="0" algn="l">
                        <a:buNone/>
                      </a:pPr>
                      <a:r>
                        <a:rPr lang="en-US" b="1" dirty="0">
                          <a:latin typeface="Arial" panose="020B0604020202020204" pitchFamily="34" charset="0"/>
                          <a:cs typeface="Arial" panose="020B0604020202020204" pitchFamily="34" charset="0"/>
                        </a:rPr>
                        <a:t>Ethan Matz</a:t>
                      </a:r>
                    </a:p>
                    <a:p>
                      <a:pPr lvl="0" algn="l">
                        <a:buNone/>
                      </a:pPr>
                      <a:r>
                        <a:rPr lang="en-US" dirty="0" smtClean="0">
                          <a:latin typeface="Arial" panose="020B0604020202020204" pitchFamily="34" charset="0"/>
                          <a:cs typeface="Arial" panose="020B0604020202020204" pitchFamily="34" charset="0"/>
                        </a:rPr>
                        <a:t>ethan.matz@erlanger.org</a:t>
                      </a:r>
                    </a:p>
                  </a:txBody>
                  <a:tcPr/>
                </a:tc>
                <a:tc>
                  <a:txBody>
                    <a:bodyPr/>
                    <a:lstStyle/>
                    <a:p>
                      <a:pPr lvl="0" algn="l">
                        <a:buNone/>
                      </a:pPr>
                      <a:r>
                        <a:rPr lang="en-US" b="1" dirty="0">
                          <a:latin typeface="Arial" panose="020B0604020202020204" pitchFamily="34" charset="0"/>
                          <a:cs typeface="Arial" panose="020B0604020202020204" pitchFamily="34" charset="0"/>
                        </a:rPr>
                        <a:t>Kristin Burns</a:t>
                      </a:r>
                    </a:p>
                    <a:p>
                      <a:pPr lvl="0" algn="l">
                        <a:buNone/>
                      </a:pPr>
                      <a:r>
                        <a:rPr lang="en-US" dirty="0">
                          <a:latin typeface="Arial" panose="020B0604020202020204" pitchFamily="34" charset="0"/>
                          <a:cs typeface="Arial" panose="020B0604020202020204" pitchFamily="34" charset="0"/>
                        </a:rPr>
                        <a:t>423.778.4691</a:t>
                      </a:r>
                    </a:p>
                    <a:p>
                      <a:pPr lvl="0" algn="l">
                        <a:buNone/>
                      </a:pPr>
                      <a:r>
                        <a:rPr lang="en-US" dirty="0" smtClean="0">
                          <a:latin typeface="Arial" panose="020B0604020202020204" pitchFamily="34" charset="0"/>
                          <a:cs typeface="Arial" panose="020B0604020202020204" pitchFamily="34" charset="0"/>
                        </a:rPr>
                        <a:t>kristin.burns@erlanger.org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9531128"/>
                  </a:ext>
                </a:extLst>
              </a:tr>
            </a:tbl>
          </a:graphicData>
        </a:graphic>
      </p:graphicFrame>
    </p:spTree>
    <p:extLst>
      <p:ext uri="{BB962C8B-B14F-4D97-AF65-F5344CB8AC3E}">
        <p14:creationId xmlns:p14="http://schemas.microsoft.com/office/powerpoint/2010/main" val="1231477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DC15-A411-D9BB-EC74-3270108D6366}"/>
              </a:ext>
            </a:extLst>
          </p:cNvPr>
          <p:cNvSpPr>
            <a:spLocks noGrp="1"/>
          </p:cNvSpPr>
          <p:nvPr>
            <p:ph type="title"/>
          </p:nvPr>
        </p:nvSpPr>
        <p:spPr>
          <a:xfrm>
            <a:off x="0" y="213416"/>
            <a:ext cx="12192000" cy="1243595"/>
          </a:xfrm>
        </p:spPr>
        <p:txBody>
          <a:bodyPr>
            <a:normAutofit/>
          </a:bodyPr>
          <a:lstStyle/>
          <a:p>
            <a:pPr algn="ctr"/>
            <a:r>
              <a:rPr lang="en-US" b="1" dirty="0">
                <a:solidFill>
                  <a:srgbClr val="F7941D"/>
                </a:solidFill>
              </a:rPr>
              <a:t>Epic Access on Personal Devices</a:t>
            </a:r>
          </a:p>
        </p:txBody>
      </p:sp>
      <p:sp>
        <p:nvSpPr>
          <p:cNvPr id="3" name="Content Placeholder 2">
            <a:extLst>
              <a:ext uri="{FF2B5EF4-FFF2-40B4-BE49-F238E27FC236}">
                <a16:creationId xmlns:a16="http://schemas.microsoft.com/office/drawing/2014/main" id="{8512BE5B-E9C5-989A-6379-3F2452622D45}"/>
              </a:ext>
            </a:extLst>
          </p:cNvPr>
          <p:cNvSpPr>
            <a:spLocks noGrp="1"/>
          </p:cNvSpPr>
          <p:nvPr>
            <p:ph sz="half" idx="1"/>
          </p:nvPr>
        </p:nvSpPr>
        <p:spPr>
          <a:xfrm>
            <a:off x="436266" y="1635136"/>
            <a:ext cx="5793711" cy="4351338"/>
          </a:xfrm>
        </p:spPr>
        <p:txBody>
          <a:bodyPr vert="horz" lIns="91440" tIns="45720" rIns="91440" bIns="45720" rtlCol="0" anchor="t">
            <a:normAutofit/>
          </a:bodyPr>
          <a:lstStyle/>
          <a:p>
            <a:pPr marL="0" indent="0">
              <a:lnSpc>
                <a:spcPct val="90000"/>
              </a:lnSpc>
              <a:spcBef>
                <a:spcPts val="1200"/>
              </a:spcBef>
              <a:spcAft>
                <a:spcPts val="200"/>
              </a:spcAft>
              <a:buNone/>
            </a:pPr>
            <a:r>
              <a:rPr lang="en-US" sz="1800" b="1" dirty="0">
                <a:solidFill>
                  <a:srgbClr val="404040"/>
                </a:solidFill>
              </a:rPr>
              <a:t>Haiku for </a:t>
            </a:r>
            <a:r>
              <a:rPr lang="en-US" sz="1800" b="1" dirty="0" smtClean="0">
                <a:solidFill>
                  <a:srgbClr val="404040"/>
                </a:solidFill>
              </a:rPr>
              <a:t>iPhone or Android </a:t>
            </a:r>
            <a:r>
              <a:rPr lang="en-US" sz="1800" b="1" dirty="0">
                <a:solidFill>
                  <a:srgbClr val="404040"/>
                </a:solidFill>
              </a:rPr>
              <a:t>installation steps:</a:t>
            </a:r>
            <a:endParaRPr lang="en-US" sz="1800" dirty="0">
              <a:solidFill>
                <a:srgbClr val="000000"/>
              </a:solidFill>
            </a:endParaRPr>
          </a:p>
          <a:p>
            <a:pPr>
              <a:lnSpc>
                <a:spcPct val="90000"/>
              </a:lnSpc>
              <a:spcBef>
                <a:spcPts val="1200"/>
              </a:spcBef>
              <a:spcAft>
                <a:spcPts val="200"/>
              </a:spcAft>
            </a:pPr>
            <a:r>
              <a:rPr lang="en-US" sz="1800" dirty="0" smtClean="0">
                <a:solidFill>
                  <a:srgbClr val="404040"/>
                </a:solidFill>
              </a:rPr>
              <a:t>From </a:t>
            </a:r>
            <a:r>
              <a:rPr lang="en-US" sz="1800" dirty="0">
                <a:solidFill>
                  <a:srgbClr val="404040"/>
                </a:solidFill>
              </a:rPr>
              <a:t>your device, download the Haiku app from the Apple App store or Google Play</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After the download is complete close the </a:t>
            </a:r>
            <a:r>
              <a:rPr lang="en-US" sz="1800" dirty="0" smtClean="0">
                <a:solidFill>
                  <a:srgbClr val="404040"/>
                </a:solidFill>
              </a:rPr>
              <a:t>app</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Once downloaded, </a:t>
            </a:r>
            <a:r>
              <a:rPr lang="en-US" sz="1800" dirty="0" smtClean="0">
                <a:solidFill>
                  <a:srgbClr val="404040"/>
                </a:solidFill>
              </a:rPr>
              <a:t>click </a:t>
            </a:r>
            <a:r>
              <a:rPr lang="en-US" sz="1800" dirty="0">
                <a:solidFill>
                  <a:srgbClr val="404040"/>
                </a:solidFill>
              </a:rPr>
              <a:t>the link </a:t>
            </a:r>
            <a:r>
              <a:rPr lang="en-US" sz="1800" dirty="0" smtClean="0">
                <a:solidFill>
                  <a:srgbClr val="000000"/>
                </a:solidFill>
                <a:hlinkClick r:id="rId2"/>
              </a:rPr>
              <a:t>Haiku</a:t>
            </a:r>
            <a:endParaRPr lang="en-US" sz="1800" dirty="0">
              <a:solidFill>
                <a:srgbClr val="000000"/>
              </a:solidFill>
              <a:ea typeface="Calibri"/>
            </a:endParaRPr>
          </a:p>
          <a:p>
            <a:pPr>
              <a:lnSpc>
                <a:spcPct val="90000"/>
              </a:lnSpc>
              <a:spcBef>
                <a:spcPts val="1200"/>
              </a:spcBef>
              <a:spcAft>
                <a:spcPts val="200"/>
              </a:spcAft>
            </a:pPr>
            <a:r>
              <a:rPr lang="en-US" sz="1800" dirty="0">
                <a:solidFill>
                  <a:srgbClr val="404040"/>
                </a:solidFill>
              </a:rPr>
              <a:t>Choose the link labeled “Click here to install Haiku production environment</a:t>
            </a:r>
            <a:r>
              <a:rPr lang="en-US" sz="1800" dirty="0" smtClean="0">
                <a:solidFill>
                  <a:srgbClr val="404040"/>
                </a:solidFill>
              </a:rPr>
              <a:t>”</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Haiku will open. </a:t>
            </a:r>
            <a:r>
              <a:rPr lang="en-US" sz="1800" dirty="0" smtClean="0">
                <a:solidFill>
                  <a:srgbClr val="404040"/>
                </a:solidFill>
              </a:rPr>
              <a:t>Enter the password at the 1st prompt:</a:t>
            </a:r>
            <a:r>
              <a:rPr lang="en-US" sz="1800" dirty="0">
                <a:solidFill>
                  <a:srgbClr val="404040"/>
                </a:solidFill>
              </a:rPr>
              <a:t> </a:t>
            </a:r>
            <a:r>
              <a:rPr lang="en-US" sz="1800" dirty="0" smtClean="0">
                <a:solidFill>
                  <a:srgbClr val="404040"/>
                </a:solidFill>
              </a:rPr>
              <a:t> </a:t>
            </a:r>
            <a:r>
              <a:rPr lang="en-US" sz="1800" b="1" dirty="0" smtClean="0">
                <a:solidFill>
                  <a:srgbClr val="404040"/>
                </a:solidFill>
              </a:rPr>
              <a:t>2lrWecf354</a:t>
            </a:r>
            <a:r>
              <a:rPr lang="en-US" sz="1800" b="1" dirty="0">
                <a:solidFill>
                  <a:srgbClr val="404040"/>
                </a:solidFill>
              </a:rPr>
              <a:t> </a:t>
            </a:r>
            <a:r>
              <a:rPr lang="en-US" sz="1800" dirty="0" smtClean="0">
                <a:solidFill>
                  <a:srgbClr val="404040"/>
                </a:solidFill>
              </a:rPr>
              <a:t> </a:t>
            </a:r>
            <a:r>
              <a:rPr lang="en-US" sz="1800" dirty="0">
                <a:solidFill>
                  <a:srgbClr val="404040"/>
                </a:solidFill>
              </a:rPr>
              <a:t> </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Login using your normal Epic username and </a:t>
            </a:r>
            <a:r>
              <a:rPr lang="en-US" sz="1800" dirty="0" smtClean="0">
                <a:solidFill>
                  <a:srgbClr val="404040"/>
                </a:solidFill>
              </a:rPr>
              <a:t>password</a:t>
            </a:r>
            <a:endParaRPr lang="en-US" sz="1800" dirty="0">
              <a:solidFill>
                <a:srgbClr val="000000"/>
              </a:solidFill>
            </a:endParaRPr>
          </a:p>
          <a:p>
            <a:endParaRPr lang="en-US" sz="2400" dirty="0">
              <a:latin typeface="+mn-lt"/>
            </a:endParaRPr>
          </a:p>
        </p:txBody>
      </p:sp>
      <p:sp>
        <p:nvSpPr>
          <p:cNvPr id="4" name="Content Placeholder 3">
            <a:extLst>
              <a:ext uri="{FF2B5EF4-FFF2-40B4-BE49-F238E27FC236}">
                <a16:creationId xmlns:a16="http://schemas.microsoft.com/office/drawing/2014/main" id="{DCBB3643-CD66-2626-0449-23E1D2EADC3D}"/>
              </a:ext>
            </a:extLst>
          </p:cNvPr>
          <p:cNvSpPr>
            <a:spLocks noGrp="1"/>
          </p:cNvSpPr>
          <p:nvPr>
            <p:ph sz="half" idx="2"/>
          </p:nvPr>
        </p:nvSpPr>
        <p:spPr>
          <a:xfrm>
            <a:off x="6407777" y="1619272"/>
            <a:ext cx="5406850" cy="4351338"/>
          </a:xfrm>
        </p:spPr>
        <p:txBody>
          <a:bodyPr vert="horz" lIns="91440" tIns="45720" rIns="91440" bIns="45720" rtlCol="0" anchor="t">
            <a:normAutofit/>
          </a:bodyPr>
          <a:lstStyle/>
          <a:p>
            <a:pPr marL="0" indent="0">
              <a:lnSpc>
                <a:spcPct val="90000"/>
              </a:lnSpc>
              <a:spcBef>
                <a:spcPts val="1200"/>
              </a:spcBef>
              <a:spcAft>
                <a:spcPts val="200"/>
              </a:spcAft>
              <a:buNone/>
            </a:pPr>
            <a:r>
              <a:rPr lang="en-US" sz="1800" b="1" dirty="0">
                <a:solidFill>
                  <a:srgbClr val="404040"/>
                </a:solidFill>
              </a:rPr>
              <a:t>Canto for </a:t>
            </a:r>
            <a:r>
              <a:rPr lang="en-US" sz="1800" b="1" dirty="0" smtClean="0">
                <a:solidFill>
                  <a:srgbClr val="404040"/>
                </a:solidFill>
              </a:rPr>
              <a:t>iPad </a:t>
            </a:r>
            <a:r>
              <a:rPr lang="en-US" sz="1800" b="1" dirty="0">
                <a:solidFill>
                  <a:srgbClr val="404040"/>
                </a:solidFill>
              </a:rPr>
              <a:t>installation steps:</a:t>
            </a:r>
            <a:endParaRPr lang="en-US" sz="1800" dirty="0">
              <a:solidFill>
                <a:srgbClr val="000000"/>
              </a:solidFill>
            </a:endParaRPr>
          </a:p>
          <a:p>
            <a:pPr>
              <a:lnSpc>
                <a:spcPct val="90000"/>
              </a:lnSpc>
              <a:spcBef>
                <a:spcPts val="1200"/>
              </a:spcBef>
              <a:spcAft>
                <a:spcPts val="200"/>
              </a:spcAft>
            </a:pPr>
            <a:r>
              <a:rPr lang="en-US" sz="1800" dirty="0" smtClean="0">
                <a:solidFill>
                  <a:srgbClr val="404040"/>
                </a:solidFill>
              </a:rPr>
              <a:t>From </a:t>
            </a:r>
            <a:r>
              <a:rPr lang="en-US" sz="1800" dirty="0">
                <a:solidFill>
                  <a:srgbClr val="404040"/>
                </a:solidFill>
              </a:rPr>
              <a:t>your device, download the Canto app from the Apple App </a:t>
            </a:r>
            <a:r>
              <a:rPr lang="en-US" sz="1800" dirty="0" smtClean="0">
                <a:solidFill>
                  <a:srgbClr val="404040"/>
                </a:solidFill>
              </a:rPr>
              <a:t>store or Google Play</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After the download is complete close the </a:t>
            </a:r>
            <a:r>
              <a:rPr lang="en-US" sz="1800" dirty="0" smtClean="0">
                <a:solidFill>
                  <a:srgbClr val="404040"/>
                </a:solidFill>
              </a:rPr>
              <a:t>app</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Once downloaded, </a:t>
            </a:r>
            <a:r>
              <a:rPr lang="en-US" sz="1800" dirty="0" smtClean="0">
                <a:solidFill>
                  <a:srgbClr val="404040"/>
                </a:solidFill>
              </a:rPr>
              <a:t>click </a:t>
            </a:r>
            <a:r>
              <a:rPr lang="en-US" sz="1800" dirty="0">
                <a:solidFill>
                  <a:srgbClr val="404040"/>
                </a:solidFill>
              </a:rPr>
              <a:t>the link </a:t>
            </a:r>
            <a:r>
              <a:rPr lang="en-US" sz="1800" dirty="0" smtClean="0">
                <a:solidFill>
                  <a:srgbClr val="000000"/>
                </a:solidFill>
                <a:hlinkClick r:id="rId2"/>
              </a:rPr>
              <a:t>Canto</a:t>
            </a:r>
            <a:endParaRPr lang="en-US" sz="1800" dirty="0">
              <a:solidFill>
                <a:srgbClr val="000000"/>
              </a:solidFill>
              <a:ea typeface="Calibri"/>
            </a:endParaRPr>
          </a:p>
          <a:p>
            <a:pPr>
              <a:lnSpc>
                <a:spcPct val="90000"/>
              </a:lnSpc>
              <a:spcBef>
                <a:spcPts val="1200"/>
              </a:spcBef>
              <a:spcAft>
                <a:spcPts val="200"/>
              </a:spcAft>
            </a:pPr>
            <a:r>
              <a:rPr lang="en-US" sz="1800" dirty="0">
                <a:solidFill>
                  <a:srgbClr val="404040"/>
                </a:solidFill>
              </a:rPr>
              <a:t>Choose the link labeled “Click here to install Canto production environment</a:t>
            </a:r>
            <a:r>
              <a:rPr lang="en-US" sz="1800" dirty="0" smtClean="0">
                <a:solidFill>
                  <a:srgbClr val="404040"/>
                </a:solidFill>
              </a:rPr>
              <a:t>”</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Canto will open. </a:t>
            </a:r>
            <a:r>
              <a:rPr lang="en-US" sz="1800" dirty="0" smtClean="0">
                <a:solidFill>
                  <a:srgbClr val="404040"/>
                </a:solidFill>
              </a:rPr>
              <a:t>Enter the password at the 1</a:t>
            </a:r>
            <a:r>
              <a:rPr lang="en-US" sz="1800" baseline="30000" dirty="0" smtClean="0">
                <a:solidFill>
                  <a:srgbClr val="404040"/>
                </a:solidFill>
              </a:rPr>
              <a:t>st</a:t>
            </a:r>
            <a:r>
              <a:rPr lang="en-US" sz="1800" dirty="0" smtClean="0">
                <a:solidFill>
                  <a:srgbClr val="404040"/>
                </a:solidFill>
              </a:rPr>
              <a:t> prompt:</a:t>
            </a:r>
            <a:r>
              <a:rPr lang="en-US" sz="1800" dirty="0">
                <a:solidFill>
                  <a:srgbClr val="404040"/>
                </a:solidFill>
              </a:rPr>
              <a:t> </a:t>
            </a:r>
            <a:r>
              <a:rPr lang="en-US" sz="1800" b="1" dirty="0" smtClean="0">
                <a:solidFill>
                  <a:srgbClr val="404040"/>
                </a:solidFill>
              </a:rPr>
              <a:t>2lrWecf354</a:t>
            </a:r>
            <a:endParaRPr lang="en-US" sz="1800" dirty="0">
              <a:solidFill>
                <a:srgbClr val="000000"/>
              </a:solidFill>
            </a:endParaRPr>
          </a:p>
          <a:p>
            <a:pPr>
              <a:lnSpc>
                <a:spcPct val="90000"/>
              </a:lnSpc>
              <a:spcBef>
                <a:spcPts val="1200"/>
              </a:spcBef>
              <a:spcAft>
                <a:spcPts val="200"/>
              </a:spcAft>
            </a:pPr>
            <a:r>
              <a:rPr lang="en-US" sz="1800" dirty="0">
                <a:solidFill>
                  <a:srgbClr val="404040"/>
                </a:solidFill>
              </a:rPr>
              <a:t>Login using your normal Epic username and </a:t>
            </a:r>
            <a:r>
              <a:rPr lang="en-US" sz="1800" dirty="0" smtClean="0">
                <a:solidFill>
                  <a:srgbClr val="404040"/>
                </a:solidFill>
              </a:rPr>
              <a:t>password</a:t>
            </a:r>
            <a:endParaRPr lang="en-US" sz="1800" dirty="0">
              <a:solidFill>
                <a:srgbClr val="000000"/>
              </a:solidFill>
            </a:endParaRPr>
          </a:p>
          <a:p>
            <a:pPr>
              <a:lnSpc>
                <a:spcPct val="90000"/>
              </a:lnSpc>
              <a:spcBef>
                <a:spcPts val="1200"/>
              </a:spcBef>
              <a:spcAft>
                <a:spcPts val="200"/>
              </a:spcAft>
            </a:pPr>
            <a:endParaRPr lang="en-US" sz="1700" dirty="0">
              <a:solidFill>
                <a:srgbClr val="000000"/>
              </a:solidFill>
              <a:latin typeface="Calibri"/>
              <a:ea typeface="Calibri"/>
              <a:cs typeface="Calibri"/>
            </a:endParaRPr>
          </a:p>
          <a:p>
            <a:endParaRPr lang="en-US" dirty="0"/>
          </a:p>
        </p:txBody>
      </p:sp>
    </p:spTree>
    <p:extLst>
      <p:ext uri="{BB962C8B-B14F-4D97-AF65-F5344CB8AC3E}">
        <p14:creationId xmlns:p14="http://schemas.microsoft.com/office/powerpoint/2010/main" val="17422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E34405-5F68-9653-4EA4-FD67B95A8CE1}"/>
              </a:ext>
            </a:extLst>
          </p:cNvPr>
          <p:cNvSpPr>
            <a:spLocks noGrp="1"/>
          </p:cNvSpPr>
          <p:nvPr>
            <p:ph type="title"/>
          </p:nvPr>
        </p:nvSpPr>
        <p:spPr>
          <a:xfrm>
            <a:off x="0" y="265471"/>
            <a:ext cx="12192000" cy="724455"/>
          </a:xfrm>
        </p:spPr>
        <p:txBody>
          <a:bodyPr>
            <a:noAutofit/>
          </a:bodyPr>
          <a:lstStyle/>
          <a:p>
            <a:pPr algn="ctr"/>
            <a:r>
              <a:rPr lang="en-US" sz="4400" b="1" dirty="0">
                <a:solidFill>
                  <a:srgbClr val="F7941D"/>
                </a:solidFill>
              </a:rPr>
              <a:t>IMPORTANT REMINDER:</a:t>
            </a:r>
          </a:p>
        </p:txBody>
      </p:sp>
      <p:pic>
        <p:nvPicPr>
          <p:cNvPr id="5" name="Picture 4" descr="A close-up of a document&#10;&#10;AI-generated content may be incorrect.">
            <a:extLst>
              <a:ext uri="{FF2B5EF4-FFF2-40B4-BE49-F238E27FC236}">
                <a16:creationId xmlns:a16="http://schemas.microsoft.com/office/drawing/2014/main" id="{20ECAFF2-0B23-099F-8D0D-18688441BD38}"/>
              </a:ext>
            </a:extLst>
          </p:cNvPr>
          <p:cNvPicPr>
            <a:picLocks noChangeAspect="1"/>
          </p:cNvPicPr>
          <p:nvPr/>
        </p:nvPicPr>
        <p:blipFill rotWithShape="1">
          <a:blip r:embed="rId2">
            <a:duotone>
              <a:schemeClr val="accent1">
                <a:shade val="45000"/>
                <a:satMod val="135000"/>
              </a:schemeClr>
              <a:prstClr val="white"/>
            </a:duotone>
          </a:blip>
          <a:srcRect l="72817" t="83205" r="3250"/>
          <a:stretch/>
        </p:blipFill>
        <p:spPr>
          <a:xfrm>
            <a:off x="11537011" y="5550424"/>
            <a:ext cx="654989" cy="598874"/>
          </a:xfrm>
          <a:prstGeom prst="rect">
            <a:avLst/>
          </a:prstGeom>
          <a:noFill/>
        </p:spPr>
      </p:pic>
      <p:sp>
        <p:nvSpPr>
          <p:cNvPr id="3" name="TextBox 2"/>
          <p:cNvSpPr txBox="1"/>
          <p:nvPr/>
        </p:nvSpPr>
        <p:spPr>
          <a:xfrm>
            <a:off x="1" y="885229"/>
            <a:ext cx="12191999" cy="523220"/>
          </a:xfrm>
          <a:prstGeom prst="rect">
            <a:avLst/>
          </a:prstGeom>
          <a:noFill/>
        </p:spPr>
        <p:txBody>
          <a:bodyPr wrap="square" rtlCol="0">
            <a:spAutoFit/>
          </a:bodyPr>
          <a:lstStyle/>
          <a:p>
            <a:pPr algn="ctr"/>
            <a:r>
              <a:rPr lang="en-US" sz="2800" b="1" dirty="0" smtClean="0">
                <a:solidFill>
                  <a:srgbClr val="F7941D"/>
                </a:solidFill>
                <a:latin typeface="Arial" panose="020B0604020202020204" pitchFamily="34" charset="0"/>
                <a:cs typeface="Arial" panose="020B0604020202020204" pitchFamily="34" charset="0"/>
              </a:rPr>
              <a:t>11 Rules for HIPAA Privacy &amp; Information Security</a:t>
            </a:r>
            <a:endParaRPr lang="en-US" sz="2800" b="1" dirty="0">
              <a:solidFill>
                <a:srgbClr val="F7941D"/>
              </a:solidFill>
              <a:latin typeface="Arial" panose="020B0604020202020204" pitchFamily="34" charset="0"/>
              <a:cs typeface="Arial" panose="020B0604020202020204" pitchFamily="34" charset="0"/>
            </a:endParaRPr>
          </a:p>
        </p:txBody>
      </p:sp>
      <p:sp>
        <p:nvSpPr>
          <p:cNvPr id="8" name="TextBox 7"/>
          <p:cNvSpPr txBox="1"/>
          <p:nvPr/>
        </p:nvSpPr>
        <p:spPr>
          <a:xfrm>
            <a:off x="107183" y="1660576"/>
            <a:ext cx="5928527" cy="4170372"/>
          </a:xfrm>
          <a:prstGeom prst="rect">
            <a:avLst/>
          </a:prstGeom>
          <a:noFill/>
        </p:spPr>
        <p:txBody>
          <a:bodyPr wrap="square" rtlCol="0">
            <a:spAutoFit/>
          </a:bodyPr>
          <a:lstStyle/>
          <a:p>
            <a:pPr marL="342900" indent="-34290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SHARE YOUR PASSWORD OR CREDENTIALS </a:t>
            </a:r>
            <a:r>
              <a:rPr lang="en-US" sz="1200" dirty="0" smtClean="0">
                <a:latin typeface="Arial" panose="020B0604020202020204" pitchFamily="34" charset="0"/>
                <a:cs typeface="Arial" panose="020B0604020202020204" pitchFamily="34" charset="0"/>
              </a:rPr>
              <a:t>with anyone. If someone needs access, they must apply for their own.</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LEAVE YOUR WORKSTATION UNATTENDED </a:t>
            </a:r>
            <a:r>
              <a:rPr lang="en-US" sz="1200" dirty="0" smtClean="0">
                <a:latin typeface="Arial" panose="020B0604020202020204" pitchFamily="34" charset="0"/>
                <a:cs typeface="Arial" panose="020B0604020202020204" pitchFamily="34" charset="0"/>
              </a:rPr>
              <a:t>while you are logged on. You are responsible for anything that occurs under your login, even if you know someone else did it.</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ACCESS PATIENT INFO </a:t>
            </a:r>
            <a:r>
              <a:rPr lang="en-US" sz="1200" dirty="0" smtClean="0">
                <a:latin typeface="Arial" panose="020B0604020202020204" pitchFamily="34" charset="0"/>
                <a:cs typeface="Arial" panose="020B0604020202020204" pitchFamily="34" charset="0"/>
              </a:rPr>
              <a:t>using anyone else’s credentials.</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ACCESS ANY PATIENT INFO </a:t>
            </a:r>
            <a:r>
              <a:rPr lang="en-US" sz="1200" dirty="0" smtClean="0">
                <a:latin typeface="Arial" panose="020B0604020202020204" pitchFamily="34" charset="0"/>
                <a:cs typeface="Arial" panose="020B0604020202020204" pitchFamily="34" charset="0"/>
              </a:rPr>
              <a:t>without a work-related reason. This includes yourself, your family, your friends, or people you hear about in the news. It also includes people for whom you are an emergency contact or have a POA; those do not permit you to use your work access to view their charts. Patient information includes all clinical information. It also includes the address, phone, email address, and everything else in Patient Lookup.</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RELEASE PAPERWORK, AVS, LAB RESULTS, </a:t>
            </a:r>
            <a:r>
              <a:rPr lang="en-US" sz="1200" dirty="0" smtClean="0">
                <a:latin typeface="Arial" panose="020B0604020202020204" pitchFamily="34" charset="0"/>
                <a:cs typeface="Arial" panose="020B0604020202020204" pitchFamily="34" charset="0"/>
              </a:rPr>
              <a:t>or anything else to a patient before verifying the patient’s correct name.</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PRINT ANYTHING </a:t>
            </a:r>
            <a:r>
              <a:rPr lang="en-US" sz="1200" dirty="0" smtClean="0">
                <a:latin typeface="Arial" panose="020B0604020202020204" pitchFamily="34" charset="0"/>
                <a:cs typeface="Arial" panose="020B0604020202020204" pitchFamily="34" charset="0"/>
              </a:rPr>
              <a:t>other than the current After Visit Summary (AVS) without a proper Release of Information (ROI) on file. If a patient needs a copy of their records, refer them to MyChart. When in doubt, contact Erlanger’s ROI Customer Service at 423.778.4185.</a:t>
            </a:r>
            <a:endParaRPr lang="en-US" sz="1200" b="1" dirty="0">
              <a:latin typeface="Arial" panose="020B0604020202020204" pitchFamily="34" charset="0"/>
              <a:cs typeface="Arial" panose="020B0604020202020204" pitchFamily="34" charset="0"/>
            </a:endParaRPr>
          </a:p>
        </p:txBody>
      </p:sp>
      <p:sp>
        <p:nvSpPr>
          <p:cNvPr id="10" name="TextBox 9"/>
          <p:cNvSpPr txBox="1"/>
          <p:nvPr/>
        </p:nvSpPr>
        <p:spPr>
          <a:xfrm>
            <a:off x="6035710" y="1660576"/>
            <a:ext cx="6156290" cy="3539430"/>
          </a:xfrm>
          <a:prstGeom prst="rect">
            <a:avLst/>
          </a:prstGeom>
          <a:noFill/>
        </p:spPr>
        <p:txBody>
          <a:bodyPr wrap="square" rtlCol="0">
            <a:spAutoFit/>
          </a:bodyPr>
          <a:lstStyle/>
          <a:p>
            <a:pPr marL="342900" indent="-34290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POST ANY PATIENT INFO </a:t>
            </a:r>
            <a:r>
              <a:rPr lang="en-US" sz="1200" dirty="0" smtClean="0">
                <a:latin typeface="Arial" panose="020B0604020202020204" pitchFamily="34" charset="0"/>
                <a:cs typeface="Arial" panose="020B0604020202020204" pitchFamily="34" charset="0"/>
              </a:rPr>
              <a:t>on any social media platform, even if you think it doesn’t identify the patient. Dates of treatment, diagnoses, and unique details are all patient identifiers, even without a name or photo included.</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TAKE PHOTOS OF PATIENTS, PHI, or EHS proprietary info </a:t>
            </a:r>
            <a:r>
              <a:rPr lang="en-US" sz="1200" dirty="0" smtClean="0">
                <a:latin typeface="Arial" panose="020B0604020202020204" pitchFamily="34" charset="0"/>
                <a:cs typeface="Arial" panose="020B0604020202020204" pitchFamily="34" charset="0"/>
              </a:rPr>
              <a:t>for any purpose other than as an addition to the chart.</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SEND PHI TO YOUR PERSONAL EMAIL </a:t>
            </a:r>
            <a:r>
              <a:rPr lang="en-US" sz="1200" dirty="0" smtClean="0">
                <a:latin typeface="Arial" panose="020B0604020202020204" pitchFamily="34" charset="0"/>
                <a:cs typeface="Arial" panose="020B0604020202020204" pitchFamily="34" charset="0"/>
              </a:rPr>
              <a:t>or store it on your personal device.</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STORE ANY PHI/PII </a:t>
            </a:r>
            <a:r>
              <a:rPr lang="en-US" sz="1200" dirty="0" smtClean="0">
                <a:latin typeface="Arial" panose="020B0604020202020204" pitchFamily="34" charset="0"/>
                <a:cs typeface="Arial" panose="020B0604020202020204" pitchFamily="34" charset="0"/>
              </a:rPr>
              <a:t>or any other confidential information related to the organization in any cloud storage unless approved by the IT Information Security and Privacy offices. If you have not been granted access and permissions, you should store it on your assigned shared drive.</a:t>
            </a:r>
          </a:p>
          <a:p>
            <a:pPr marL="342900" indent="-342900">
              <a:spcBef>
                <a:spcPts val="600"/>
              </a:spcBef>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DO NOT SEND ANY EMAIL CONTAINING PHI </a:t>
            </a:r>
            <a:r>
              <a:rPr lang="en-US" sz="1200" dirty="0" smtClean="0">
                <a:latin typeface="Arial" panose="020B0604020202020204" pitchFamily="34" charset="0"/>
                <a:cs typeface="Arial" panose="020B0604020202020204" pitchFamily="34" charset="0"/>
              </a:rPr>
              <a:t>or confidential employee information (in the body or the attachment) to an address outside of EHS, even if it’s being sent to one of our partner organizations, without including “CONFIDENTIAL” in the subject line.</a:t>
            </a:r>
          </a:p>
        </p:txBody>
      </p:sp>
      <p:sp>
        <p:nvSpPr>
          <p:cNvPr id="11" name="TextBox 10"/>
          <p:cNvSpPr txBox="1"/>
          <p:nvPr/>
        </p:nvSpPr>
        <p:spPr>
          <a:xfrm>
            <a:off x="7035350" y="5480529"/>
            <a:ext cx="4501661" cy="738664"/>
          </a:xfrm>
          <a:prstGeom prst="rect">
            <a:avLst/>
          </a:prstGeom>
          <a:noFill/>
        </p:spPr>
        <p:txBody>
          <a:bodyPr wrap="square" rtlCol="0">
            <a:spAutoFit/>
          </a:bodyPr>
          <a:lstStyle/>
          <a:p>
            <a:pPr algn="r"/>
            <a:r>
              <a:rPr lang="en-US" sz="1400" b="1" i="1" dirty="0" smtClean="0">
                <a:solidFill>
                  <a:srgbClr val="FF8200"/>
                </a:solidFill>
                <a:latin typeface="Arial" panose="020B0604020202020204" pitchFamily="34" charset="0"/>
                <a:cs typeface="Arial" panose="020B0604020202020204" pitchFamily="34" charset="0"/>
              </a:rPr>
              <a:t>QUESTIONS? WE’RE HERE TO HELP. </a:t>
            </a:r>
          </a:p>
          <a:p>
            <a:pPr algn="r"/>
            <a:r>
              <a:rPr lang="en-US" sz="1400" b="1" i="1" dirty="0" smtClean="0">
                <a:solidFill>
                  <a:srgbClr val="FF8200"/>
                </a:solidFill>
                <a:latin typeface="Arial" panose="020B0604020202020204" pitchFamily="34" charset="0"/>
                <a:cs typeface="Arial" panose="020B0604020202020204" pitchFamily="34" charset="0"/>
              </a:rPr>
              <a:t>Call Privacy &amp; Compliance at 423.778.7703 </a:t>
            </a:r>
          </a:p>
          <a:p>
            <a:pPr algn="r"/>
            <a:r>
              <a:rPr lang="en-US" sz="1400" b="1" i="1" dirty="0" smtClean="0">
                <a:solidFill>
                  <a:srgbClr val="FF8200"/>
                </a:solidFill>
                <a:latin typeface="Arial" panose="020B0604020202020204" pitchFamily="34" charset="0"/>
                <a:cs typeface="Arial" panose="020B0604020202020204" pitchFamily="34" charset="0"/>
              </a:rPr>
              <a:t>or email: privacy@erlanger.org</a:t>
            </a:r>
            <a:endParaRPr lang="en-US" sz="1400" b="1" i="1" dirty="0">
              <a:solidFill>
                <a:srgbClr val="FF82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60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B5DC15-A411-D9BB-EC74-3270108D6366}"/>
              </a:ext>
            </a:extLst>
          </p:cNvPr>
          <p:cNvSpPr txBox="1">
            <a:spLocks/>
          </p:cNvSpPr>
          <p:nvPr/>
        </p:nvSpPr>
        <p:spPr>
          <a:xfrm>
            <a:off x="0" y="213417"/>
            <a:ext cx="12192000" cy="10426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chemeClr val="bg1">
                    <a:lumMod val="95000"/>
                  </a:schemeClr>
                </a:solidFill>
                <a:latin typeface="Arial" panose="020B0604020202020204" pitchFamily="34" charset="0"/>
                <a:ea typeface="+mj-ea"/>
                <a:cs typeface="Arial" panose="020B0604020202020204" pitchFamily="34" charset="0"/>
              </a:defRPr>
            </a:lvl1pPr>
          </a:lstStyle>
          <a:p>
            <a:r>
              <a:rPr lang="en-US" b="1" dirty="0">
                <a:solidFill>
                  <a:srgbClr val="F7941D"/>
                </a:solidFill>
              </a:rPr>
              <a:t>Meal Cards</a:t>
            </a:r>
          </a:p>
        </p:txBody>
      </p:sp>
      <p:sp>
        <p:nvSpPr>
          <p:cNvPr id="6" name="TextBox 5"/>
          <p:cNvSpPr txBox="1"/>
          <p:nvPr/>
        </p:nvSpPr>
        <p:spPr>
          <a:xfrm>
            <a:off x="609600" y="1256045"/>
            <a:ext cx="11582400" cy="461665"/>
          </a:xfrm>
          <a:prstGeom prst="rect">
            <a:avLst/>
          </a:prstGeom>
          <a:noFill/>
        </p:spPr>
        <p:txBody>
          <a:bodyPr wrap="square" rtlCol="0">
            <a:spAutoFit/>
          </a:bodyPr>
          <a:lstStyle/>
          <a:p>
            <a:r>
              <a:rPr lang="en-US" sz="2400" dirty="0">
                <a:solidFill>
                  <a:schemeClr val="bg1"/>
                </a:solidFill>
                <a:latin typeface="Arial" panose="020B0604020202020204" pitchFamily="34" charset="0"/>
                <a:ea typeface="Calibri"/>
                <a:cs typeface="Arial" panose="020B0604020202020204" pitchFamily="34" charset="0"/>
              </a:rPr>
              <a:t>Student meal cards are loaded with $15 every </a:t>
            </a:r>
            <a:r>
              <a:rPr lang="en-US" sz="2400" dirty="0" smtClean="0">
                <a:solidFill>
                  <a:schemeClr val="bg1"/>
                </a:solidFill>
                <a:latin typeface="Arial" panose="020B0604020202020204" pitchFamily="34" charset="0"/>
                <a:ea typeface="Calibri"/>
                <a:cs typeface="Arial" panose="020B0604020202020204" pitchFamily="34" charset="0"/>
              </a:rPr>
              <a:t>week and can </a:t>
            </a:r>
            <a:r>
              <a:rPr lang="en-US" sz="2400" dirty="0">
                <a:solidFill>
                  <a:schemeClr val="bg1"/>
                </a:solidFill>
                <a:latin typeface="Arial" panose="020B0604020202020204" pitchFamily="34" charset="0"/>
                <a:ea typeface="Calibri"/>
                <a:cs typeface="Arial" panose="020B0604020202020204" pitchFamily="34" charset="0"/>
              </a:rPr>
              <a:t>be used at</a:t>
            </a:r>
            <a:r>
              <a:rPr lang="en-US" sz="2400" dirty="0" smtClean="0">
                <a:solidFill>
                  <a:schemeClr val="bg1"/>
                </a:solidFill>
                <a:latin typeface="Arial" panose="020B0604020202020204" pitchFamily="34" charset="0"/>
                <a:ea typeface="Calibri"/>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860808" y="1779265"/>
            <a:ext cx="11086682" cy="3647152"/>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Erlanger Baroness Bistro cafeteria</a:t>
            </a:r>
            <a:r>
              <a:rPr lang="en-US" sz="2000" b="1" dirty="0" smtClean="0">
                <a:solidFill>
                  <a:schemeClr val="bg1"/>
                </a:solidFill>
                <a:latin typeface="Arial" panose="020B0604020202020204" pitchFamily="34" charset="0"/>
                <a:cs typeface="Arial" panose="020B0604020202020204" pitchFamily="34" charset="0"/>
              </a:rPr>
              <a:t> </a:t>
            </a:r>
            <a:r>
              <a:rPr lang="en-US" sz="2000" i="1" dirty="0" smtClean="0">
                <a:solidFill>
                  <a:schemeClr val="bg1"/>
                </a:solidFill>
                <a:latin typeface="Arial" panose="020B0604020202020204" pitchFamily="34" charset="0"/>
                <a:cs typeface="Arial" panose="020B0604020202020204" pitchFamily="34" charset="0"/>
              </a:rPr>
              <a:t>(including Chick-fil-A, Subway, hot stations, salad bar, and convenience items)</a:t>
            </a:r>
          </a:p>
          <a:p>
            <a:pPr marL="457200" indent="-457200">
              <a:spcBef>
                <a:spcPts val="600"/>
              </a:spcBef>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Starbucks</a:t>
            </a:r>
            <a:r>
              <a:rPr lang="en-US" sz="2000" dirty="0" smtClean="0">
                <a:solidFill>
                  <a:schemeClr val="bg1"/>
                </a:solidFill>
                <a:latin typeface="Arial" panose="020B0604020202020204" pitchFamily="34" charset="0"/>
                <a:cs typeface="Arial" panose="020B0604020202020204" pitchFamily="34" charset="0"/>
              </a:rPr>
              <a:t> </a:t>
            </a:r>
            <a:r>
              <a:rPr lang="en-US" sz="2000" i="1" dirty="0" smtClean="0">
                <a:solidFill>
                  <a:schemeClr val="bg1"/>
                </a:solidFill>
                <a:latin typeface="Arial" panose="020B0604020202020204" pitchFamily="34" charset="0"/>
                <a:cs typeface="Arial" panose="020B0604020202020204" pitchFamily="34" charset="0"/>
              </a:rPr>
              <a:t>(in the Medical Mall)</a:t>
            </a:r>
          </a:p>
          <a:p>
            <a:pPr marL="457200" indent="-457200">
              <a:buFont typeface="Arial" panose="020B0604020202020204" pitchFamily="34" charset="0"/>
              <a:buChar char="•"/>
            </a:pPr>
            <a:endParaRPr lang="en-US" sz="1400" i="1" dirty="0">
              <a:solidFill>
                <a:schemeClr val="bg1"/>
              </a:solidFill>
              <a:latin typeface="Arial" panose="020B0604020202020204" pitchFamily="34" charset="0"/>
              <a:cs typeface="Arial" panose="020B0604020202020204" pitchFamily="34" charset="0"/>
            </a:endParaRPr>
          </a:p>
          <a:p>
            <a:r>
              <a:rPr lang="en-US" sz="2000" b="1" i="1" dirty="0" smtClean="0">
                <a:solidFill>
                  <a:schemeClr val="bg1"/>
                </a:solidFill>
                <a:latin typeface="Arial" panose="020B0604020202020204" pitchFamily="34" charset="0"/>
                <a:cs typeface="Arial" panose="020B0604020202020204" pitchFamily="34" charset="0"/>
              </a:rPr>
              <a:t>Note:</a:t>
            </a:r>
          </a:p>
          <a:p>
            <a:pPr marL="457200" indent="-45720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Meal card balances </a:t>
            </a:r>
            <a:r>
              <a:rPr lang="en-US" sz="2000" b="1" u="sng" dirty="0" smtClean="0">
                <a:solidFill>
                  <a:schemeClr val="bg1"/>
                </a:solidFill>
                <a:latin typeface="Arial" panose="020B0604020202020204" pitchFamily="34" charset="0"/>
                <a:cs typeface="Arial" panose="020B0604020202020204" pitchFamily="34" charset="0"/>
              </a:rPr>
              <a:t>do not roll over</a:t>
            </a:r>
            <a:r>
              <a:rPr lang="en-US" sz="2000" dirty="0" smtClean="0">
                <a:solidFill>
                  <a:schemeClr val="bg1"/>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Reloads are scheduled to occur every Monday around 10AM but can vary based on Sodexo staff schedules or holidays</a:t>
            </a:r>
          </a:p>
          <a:p>
            <a:endParaRPr lang="en-US" sz="1600" dirty="0">
              <a:solidFill>
                <a:schemeClr val="bg1"/>
              </a:solidFill>
              <a:latin typeface="Arial" panose="020B0604020202020204" pitchFamily="34" charset="0"/>
              <a:cs typeface="Arial" panose="020B0604020202020204" pitchFamily="34" charset="0"/>
            </a:endParaRPr>
          </a:p>
          <a:p>
            <a:r>
              <a:rPr lang="en-US" sz="2000" b="1" i="1" dirty="0" smtClean="0">
                <a:solidFill>
                  <a:schemeClr val="bg1"/>
                </a:solidFill>
                <a:latin typeface="Arial" panose="020B0604020202020204" pitchFamily="34" charset="0"/>
                <a:cs typeface="Arial" panose="020B0604020202020204" pitchFamily="34" charset="0"/>
              </a:rPr>
              <a:t>Questions? </a:t>
            </a:r>
          </a:p>
          <a:p>
            <a:pPr marL="342900" indent="-34290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Email Eli (eli.kwak@erlanger.org)</a:t>
            </a:r>
            <a:endParaRPr lang="en-US"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73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9D5C-2BE4-ACD6-A329-A7795F0A29F4}"/>
              </a:ext>
            </a:extLst>
          </p:cNvPr>
          <p:cNvSpPr>
            <a:spLocks noGrp="1"/>
          </p:cNvSpPr>
          <p:nvPr>
            <p:ph type="ctrTitle"/>
          </p:nvPr>
        </p:nvSpPr>
        <p:spPr>
          <a:xfrm>
            <a:off x="916526" y="1262051"/>
            <a:ext cx="11275473" cy="3741749"/>
          </a:xfrm>
        </p:spPr>
        <p:txBody>
          <a:bodyPr>
            <a:normAutofit fontScale="90000"/>
          </a:bodyPr>
          <a:lstStyle/>
          <a:p>
            <a:pPr algn="l">
              <a:spcBef>
                <a:spcPts val="1200"/>
              </a:spcBef>
              <a:spcAft>
                <a:spcPts val="200"/>
              </a:spcAft>
            </a:pPr>
            <a:r>
              <a:rPr lang="en-US" sz="2800" dirty="0">
                <a:solidFill>
                  <a:schemeClr val="bg1"/>
                </a:solidFill>
                <a:latin typeface="Calibri"/>
                <a:ea typeface="Calibri"/>
                <a:cs typeface="Calibri"/>
              </a:rPr>
              <a:t/>
            </a:r>
            <a:br>
              <a:rPr lang="en-US" sz="2800" dirty="0">
                <a:solidFill>
                  <a:schemeClr val="bg1"/>
                </a:solidFill>
                <a:latin typeface="Calibri"/>
                <a:ea typeface="Calibri"/>
                <a:cs typeface="Calibri"/>
              </a:rPr>
            </a:br>
            <a:r>
              <a:rPr lang="en-US" sz="2800" dirty="0">
                <a:solidFill>
                  <a:schemeClr val="bg1"/>
                </a:solidFill>
                <a:latin typeface="Calibri"/>
                <a:ea typeface="Calibri"/>
                <a:cs typeface="Calibri"/>
              </a:rPr>
              <a:t/>
            </a:r>
            <a:br>
              <a:rPr lang="en-US" sz="2800" dirty="0">
                <a:solidFill>
                  <a:schemeClr val="bg1"/>
                </a:solidFill>
                <a:latin typeface="Calibri"/>
                <a:ea typeface="Calibri"/>
                <a:cs typeface="Calibri"/>
              </a:rPr>
            </a:br>
            <a:r>
              <a:rPr lang="en-US" sz="2800" dirty="0">
                <a:solidFill>
                  <a:schemeClr val="bg1"/>
                </a:solidFill>
                <a:latin typeface="Calibri"/>
                <a:ea typeface="Calibri"/>
                <a:cs typeface="Calibri"/>
              </a:rPr>
              <a:t/>
            </a:r>
            <a:br>
              <a:rPr lang="en-US" sz="2800" dirty="0">
                <a:solidFill>
                  <a:schemeClr val="bg1"/>
                </a:solidFill>
                <a:latin typeface="Calibri"/>
                <a:ea typeface="Calibri"/>
                <a:cs typeface="Calibri"/>
              </a:rPr>
            </a:br>
            <a:r>
              <a:rPr lang="en-US" sz="2200" b="1" dirty="0" smtClean="0">
                <a:solidFill>
                  <a:schemeClr val="bg1"/>
                </a:solidFill>
                <a:ea typeface="Calibri"/>
              </a:rPr>
              <a:t>This </a:t>
            </a:r>
            <a:r>
              <a:rPr lang="en-US" sz="2200" b="1" dirty="0">
                <a:solidFill>
                  <a:schemeClr val="bg1"/>
                </a:solidFill>
                <a:ea typeface="Calibri"/>
              </a:rPr>
              <a:t>will need to be done from any Erlanger workstation:</a:t>
            </a:r>
            <a:endParaRPr lang="en-US" sz="2200" b="1" dirty="0">
              <a:solidFill>
                <a:schemeClr val="bg1"/>
              </a:solidFill>
            </a:endParaRPr>
          </a:p>
          <a:p>
            <a:pPr marL="285750" indent="-285750" algn="l">
              <a:spcBef>
                <a:spcPts val="1200"/>
              </a:spcBef>
              <a:spcAft>
                <a:spcPts val="200"/>
              </a:spcAft>
              <a:buFont typeface="Arial"/>
              <a:buChar char="•"/>
            </a:pPr>
            <a:r>
              <a:rPr lang="en-US" sz="2000" dirty="0" smtClean="0">
                <a:solidFill>
                  <a:schemeClr val="bg1"/>
                </a:solidFill>
                <a:ea typeface="Calibri"/>
              </a:rPr>
              <a:t>Click </a:t>
            </a:r>
            <a:r>
              <a:rPr lang="en-US" sz="2000" dirty="0">
                <a:solidFill>
                  <a:schemeClr val="bg1"/>
                </a:solidFill>
                <a:ea typeface="Calibri"/>
              </a:rPr>
              <a:t>the UpToDate link on the Medical Library’s intranet page (found under the Education tab on the Erlanger intranet home page)</a:t>
            </a:r>
          </a:p>
          <a:p>
            <a:pPr marL="285750" indent="-285750" algn="l">
              <a:spcBef>
                <a:spcPts val="1200"/>
              </a:spcBef>
              <a:spcAft>
                <a:spcPts val="200"/>
              </a:spcAft>
              <a:buFont typeface="Arial"/>
              <a:buChar char="•"/>
            </a:pPr>
            <a:r>
              <a:rPr lang="en-US" sz="2000" dirty="0" smtClean="0">
                <a:solidFill>
                  <a:schemeClr val="bg1"/>
                </a:solidFill>
                <a:ea typeface="Calibri"/>
              </a:rPr>
              <a:t>Look in </a:t>
            </a:r>
            <a:r>
              <a:rPr lang="en-US" sz="2000" dirty="0">
                <a:solidFill>
                  <a:schemeClr val="bg1"/>
                </a:solidFill>
                <a:ea typeface="Calibri"/>
              </a:rPr>
              <a:t>the upper </a:t>
            </a:r>
            <a:r>
              <a:rPr lang="en-US" sz="2000" dirty="0" smtClean="0">
                <a:solidFill>
                  <a:schemeClr val="bg1"/>
                </a:solidFill>
                <a:ea typeface="Calibri"/>
              </a:rPr>
              <a:t>right</a:t>
            </a:r>
            <a:r>
              <a:rPr lang="en-US" sz="2000" dirty="0">
                <a:solidFill>
                  <a:schemeClr val="bg1"/>
                </a:solidFill>
                <a:ea typeface="Calibri"/>
              </a:rPr>
              <a:t> corner of the UpToDate </a:t>
            </a:r>
            <a:r>
              <a:rPr lang="en-US" sz="2000" dirty="0" smtClean="0">
                <a:solidFill>
                  <a:schemeClr val="bg1"/>
                </a:solidFill>
                <a:ea typeface="Calibri"/>
              </a:rPr>
              <a:t>page for the </a:t>
            </a:r>
            <a:r>
              <a:rPr lang="en-US" sz="2000" dirty="0">
                <a:solidFill>
                  <a:schemeClr val="bg1"/>
                </a:solidFill>
                <a:ea typeface="Calibri"/>
              </a:rPr>
              <a:t>link to create your </a:t>
            </a:r>
            <a:r>
              <a:rPr lang="en-US" sz="2000" dirty="0" smtClean="0">
                <a:solidFill>
                  <a:schemeClr val="bg1"/>
                </a:solidFill>
                <a:ea typeface="Calibri"/>
              </a:rPr>
              <a:t>account</a:t>
            </a:r>
            <a:endParaRPr lang="en-US" sz="2000" dirty="0">
              <a:solidFill>
                <a:schemeClr val="bg1"/>
              </a:solidFill>
              <a:ea typeface="Calibri"/>
            </a:endParaRPr>
          </a:p>
          <a:p>
            <a:pPr marL="285750" indent="-285750" algn="l">
              <a:spcBef>
                <a:spcPts val="1200"/>
              </a:spcBef>
              <a:spcAft>
                <a:spcPts val="200"/>
              </a:spcAft>
              <a:buFont typeface="Arial"/>
              <a:buChar char="•"/>
            </a:pPr>
            <a:r>
              <a:rPr lang="en-US" sz="2000" dirty="0" smtClean="0">
                <a:solidFill>
                  <a:schemeClr val="bg1"/>
                </a:solidFill>
                <a:ea typeface="Calibri"/>
              </a:rPr>
              <a:t>Set </a:t>
            </a:r>
            <a:r>
              <a:rPr lang="en-US" sz="2000" dirty="0">
                <a:solidFill>
                  <a:schemeClr val="bg1"/>
                </a:solidFill>
                <a:ea typeface="Calibri"/>
              </a:rPr>
              <a:t>up your own account using any username and </a:t>
            </a:r>
            <a:r>
              <a:rPr lang="en-US" sz="2000" dirty="0" smtClean="0">
                <a:solidFill>
                  <a:schemeClr val="bg1"/>
                </a:solidFill>
                <a:ea typeface="Calibri"/>
              </a:rPr>
              <a:t>password</a:t>
            </a:r>
            <a:endParaRPr lang="en-US" sz="2000" dirty="0">
              <a:solidFill>
                <a:schemeClr val="bg1"/>
              </a:solidFill>
              <a:ea typeface="Calibri"/>
            </a:endParaRPr>
          </a:p>
          <a:p>
            <a:pPr marL="285750" indent="-285750" algn="l">
              <a:spcBef>
                <a:spcPts val="1200"/>
              </a:spcBef>
              <a:spcAft>
                <a:spcPts val="200"/>
              </a:spcAft>
              <a:buFont typeface="Arial"/>
              <a:buChar char="•"/>
            </a:pPr>
            <a:r>
              <a:rPr lang="en-US" sz="2000" dirty="0" smtClean="0">
                <a:solidFill>
                  <a:schemeClr val="bg1"/>
                </a:solidFill>
                <a:ea typeface="Calibri"/>
              </a:rPr>
              <a:t>Use </a:t>
            </a:r>
            <a:r>
              <a:rPr lang="en-US" sz="2000" dirty="0">
                <a:solidFill>
                  <a:schemeClr val="bg1"/>
                </a:solidFill>
                <a:ea typeface="Calibri"/>
              </a:rPr>
              <a:t>your new account info to </a:t>
            </a:r>
            <a:r>
              <a:rPr lang="en-US" sz="2000" dirty="0" smtClean="0">
                <a:solidFill>
                  <a:schemeClr val="bg1"/>
                </a:solidFill>
                <a:ea typeface="Calibri"/>
              </a:rPr>
              <a:t>log into </a:t>
            </a:r>
            <a:r>
              <a:rPr lang="en-US" sz="2000" dirty="0">
                <a:solidFill>
                  <a:schemeClr val="bg1"/>
                </a:solidFill>
                <a:ea typeface="Calibri"/>
              </a:rPr>
              <a:t>the app </a:t>
            </a:r>
            <a:r>
              <a:rPr lang="en-US" sz="2000" dirty="0" smtClean="0">
                <a:solidFill>
                  <a:schemeClr val="bg1"/>
                </a:solidFill>
                <a:ea typeface="Calibri"/>
              </a:rPr>
              <a:t>from </a:t>
            </a:r>
            <a:r>
              <a:rPr lang="en-US" sz="2000" dirty="0">
                <a:solidFill>
                  <a:schemeClr val="bg1"/>
                </a:solidFill>
                <a:ea typeface="Calibri"/>
              </a:rPr>
              <a:t>your phone or </a:t>
            </a:r>
            <a:r>
              <a:rPr lang="en-US" sz="2000" dirty="0" smtClean="0">
                <a:solidFill>
                  <a:schemeClr val="bg1"/>
                </a:solidFill>
                <a:ea typeface="Calibri"/>
              </a:rPr>
              <a:t>device</a:t>
            </a:r>
          </a:p>
          <a:p>
            <a:pPr marL="285750" indent="-285750" algn="l">
              <a:spcBef>
                <a:spcPts val="1200"/>
              </a:spcBef>
              <a:spcAft>
                <a:spcPts val="200"/>
              </a:spcAft>
              <a:buFont typeface="Arial"/>
              <a:buChar char="•"/>
            </a:pPr>
            <a:r>
              <a:rPr lang="en-US" sz="2000" dirty="0" smtClean="0">
                <a:solidFill>
                  <a:schemeClr val="bg1"/>
                </a:solidFill>
                <a:ea typeface="Calibri"/>
              </a:rPr>
              <a:t>This account will need to be accessed once a month from an Erlanger workstation within campus in order to stay active</a:t>
            </a:r>
          </a:p>
          <a:p>
            <a:pPr marL="285750" indent="-285750" algn="l">
              <a:spcBef>
                <a:spcPts val="1200"/>
              </a:spcBef>
              <a:spcAft>
                <a:spcPts val="200"/>
              </a:spcAft>
              <a:buFont typeface="Arial"/>
              <a:buChar char="•"/>
            </a:pPr>
            <a:r>
              <a:rPr lang="en-US" sz="2000" dirty="0" smtClean="0">
                <a:solidFill>
                  <a:schemeClr val="bg1"/>
                </a:solidFill>
                <a:ea typeface="Calibri"/>
              </a:rPr>
              <a:t>If </a:t>
            </a:r>
            <a:r>
              <a:rPr lang="en-US" sz="2000" dirty="0">
                <a:solidFill>
                  <a:schemeClr val="bg1"/>
                </a:solidFill>
                <a:ea typeface="Calibri"/>
              </a:rPr>
              <a:t>you have any questions</a:t>
            </a:r>
            <a:r>
              <a:rPr lang="en-US" sz="2000" dirty="0" smtClean="0">
                <a:solidFill>
                  <a:schemeClr val="bg1"/>
                </a:solidFill>
                <a:ea typeface="Calibri"/>
              </a:rPr>
              <a:t>, contact Rachel Bohannon at rachel.bohannon@erlanger.org</a:t>
            </a:r>
            <a:r>
              <a:rPr lang="en-US" sz="2000" dirty="0">
                <a:solidFill>
                  <a:schemeClr val="bg1"/>
                </a:solidFill>
                <a:ea typeface="Calibri"/>
              </a:rPr>
              <a:t> </a:t>
            </a:r>
            <a:r>
              <a:rPr lang="en-US" sz="2000" dirty="0" smtClean="0">
                <a:solidFill>
                  <a:schemeClr val="bg1"/>
                </a:solidFill>
                <a:ea typeface="Calibri"/>
              </a:rPr>
              <a:t>or</a:t>
            </a:r>
            <a:r>
              <a:rPr lang="en-US" sz="2000" dirty="0">
                <a:solidFill>
                  <a:schemeClr val="bg1"/>
                </a:solidFill>
                <a:ea typeface="Calibri"/>
              </a:rPr>
              <a:t> </a:t>
            </a:r>
            <a:r>
              <a:rPr lang="en-US" sz="2000" dirty="0" smtClean="0">
                <a:solidFill>
                  <a:schemeClr val="bg1"/>
                </a:solidFill>
                <a:ea typeface="Calibri"/>
              </a:rPr>
              <a:t>423.778.7498</a:t>
            </a:r>
            <a:endParaRPr lang="en-US" sz="2000" dirty="0">
              <a:solidFill>
                <a:schemeClr val="bg1"/>
              </a:solidFill>
              <a:ea typeface="Calibri"/>
            </a:endParaRPr>
          </a:p>
          <a:p>
            <a:endParaRPr lang="en-US" dirty="0">
              <a:solidFill>
                <a:schemeClr val="bg1"/>
              </a:solidFill>
            </a:endParaRPr>
          </a:p>
        </p:txBody>
      </p:sp>
      <p:sp>
        <p:nvSpPr>
          <p:cNvPr id="3" name="Title 1">
            <a:extLst>
              <a:ext uri="{FF2B5EF4-FFF2-40B4-BE49-F238E27FC236}">
                <a16:creationId xmlns:a16="http://schemas.microsoft.com/office/drawing/2014/main" id="{15B5DC15-A411-D9BB-EC74-3270108D6366}"/>
              </a:ext>
            </a:extLst>
          </p:cNvPr>
          <p:cNvSpPr txBox="1">
            <a:spLocks/>
          </p:cNvSpPr>
          <p:nvPr/>
        </p:nvSpPr>
        <p:spPr>
          <a:xfrm>
            <a:off x="0" y="219423"/>
            <a:ext cx="12192000" cy="10426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chemeClr val="bg1">
                    <a:lumMod val="95000"/>
                  </a:schemeClr>
                </a:solidFill>
                <a:latin typeface="Arial" panose="020B0604020202020204" pitchFamily="34" charset="0"/>
                <a:ea typeface="+mj-ea"/>
                <a:cs typeface="Arial" panose="020B0604020202020204" pitchFamily="34" charset="0"/>
              </a:defRPr>
            </a:lvl1pPr>
          </a:lstStyle>
          <a:p>
            <a:r>
              <a:rPr lang="en-US" b="1" dirty="0">
                <a:solidFill>
                  <a:srgbClr val="F7941D"/>
                </a:solidFill>
              </a:rPr>
              <a:t>UpToDate via UTCOM/Erlanger</a:t>
            </a:r>
          </a:p>
        </p:txBody>
      </p:sp>
    </p:spTree>
    <p:extLst>
      <p:ext uri="{BB962C8B-B14F-4D97-AF65-F5344CB8AC3E}">
        <p14:creationId xmlns:p14="http://schemas.microsoft.com/office/powerpoint/2010/main" val="344098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a:xfrm>
            <a:off x="779993" y="348916"/>
            <a:ext cx="10519719" cy="1279358"/>
          </a:xfrm>
        </p:spPr>
        <p:txBody>
          <a:bodyPr>
            <a:normAutofit/>
          </a:bodyPr>
          <a:lstStyle/>
          <a:p>
            <a:r>
              <a:rPr lang="en-US" sz="2800" b="1" dirty="0" smtClean="0">
                <a:solidFill>
                  <a:schemeClr val="bg1"/>
                </a:solidFill>
                <a:latin typeface="Arial"/>
                <a:cs typeface="Arial"/>
              </a:rPr>
              <a:t>UT Medical Student Housing</a:t>
            </a:r>
            <a:r>
              <a:rPr lang="en-US" dirty="0" smtClean="0">
                <a:latin typeface="Arial"/>
                <a:cs typeface="Arial"/>
              </a:rPr>
              <a:t/>
            </a:r>
            <a:br>
              <a:rPr lang="en-US" dirty="0" smtClean="0">
                <a:latin typeface="Arial"/>
                <a:cs typeface="Arial"/>
              </a:rPr>
            </a:br>
            <a:r>
              <a:rPr lang="en-US" b="1" dirty="0">
                <a:solidFill>
                  <a:srgbClr val="F7941D"/>
                </a:solidFill>
              </a:rPr>
              <a:t>The</a:t>
            </a:r>
            <a:r>
              <a:rPr lang="en-US" dirty="0" smtClean="0">
                <a:latin typeface="Arial"/>
                <a:cs typeface="Arial"/>
              </a:rPr>
              <a:t> </a:t>
            </a:r>
            <a:r>
              <a:rPr lang="en-US" b="1" dirty="0" smtClean="0">
                <a:solidFill>
                  <a:srgbClr val="F7941D"/>
                </a:solidFill>
              </a:rPr>
              <a:t>District </a:t>
            </a:r>
            <a:r>
              <a:rPr lang="en-US" b="1" dirty="0">
                <a:solidFill>
                  <a:srgbClr val="F7941D"/>
                </a:solidFill>
              </a:rPr>
              <a:t>at Riverside</a:t>
            </a:r>
          </a:p>
        </p:txBody>
      </p:sp>
      <p:sp>
        <p:nvSpPr>
          <p:cNvPr id="3" name="TextBox 2"/>
          <p:cNvSpPr txBox="1"/>
          <p:nvPr/>
        </p:nvSpPr>
        <p:spPr>
          <a:xfrm>
            <a:off x="1132305" y="1656348"/>
            <a:ext cx="10167407" cy="2000548"/>
          </a:xfrm>
          <a:prstGeom prst="rect">
            <a:avLst/>
          </a:prstGeom>
          <a:noFill/>
        </p:spPr>
        <p:txBody>
          <a:bodyPr wrap="square" lIns="91440" tIns="45720" rIns="91440" bIns="45720" rtlCol="0" anchor="t">
            <a:spAutoFit/>
          </a:bodyPr>
          <a:lstStyle/>
          <a:p>
            <a:pPr marL="285750" indent="-285750">
              <a:buFont typeface="Arial"/>
              <a:buChar char="•"/>
            </a:pPr>
            <a:r>
              <a:rPr lang="en-US" b="1" dirty="0">
                <a:solidFill>
                  <a:schemeClr val="bg1"/>
                </a:solidFill>
                <a:latin typeface="Arial" panose="020B0604020202020204" pitchFamily="34" charset="0"/>
                <a:cs typeface="Arial" panose="020B0604020202020204" pitchFamily="34" charset="0"/>
              </a:rPr>
              <a:t>Safety Reminder</a:t>
            </a:r>
            <a:r>
              <a:rPr lang="en-US" dirty="0">
                <a:solidFill>
                  <a:schemeClr val="bg1"/>
                </a:solidFill>
                <a:latin typeface="Arial" panose="020B0604020202020204" pitchFamily="34" charset="0"/>
                <a:cs typeface="Arial" panose="020B0604020202020204" pitchFamily="34" charset="0"/>
              </a:rPr>
              <a:t>: DO NOT reside in an apartment not assigned to you or allow anyone else to stay in your assigned apartment other than the assigned roommate.</a:t>
            </a:r>
            <a:endParaRPr lang="en-US" dirty="0">
              <a:latin typeface="Arial" panose="020B0604020202020204" pitchFamily="34" charset="0"/>
              <a:cs typeface="Arial" panose="020B0604020202020204" pitchFamily="34" charset="0"/>
            </a:endParaRPr>
          </a:p>
          <a:p>
            <a:pPr marL="285750" indent="-285750">
              <a:buFont typeface="Arial"/>
              <a:buChar char="•"/>
            </a:pPr>
            <a:endParaRPr lang="en-US" dirty="0">
              <a:solidFill>
                <a:schemeClr val="bg1"/>
              </a:solidFill>
              <a:latin typeface="Arial" panose="020B0604020202020204" pitchFamily="34" charset="0"/>
              <a:ea typeface="Calibri"/>
              <a:cs typeface="Arial" panose="020B0604020202020204" pitchFamily="34" charset="0"/>
            </a:endParaRPr>
          </a:p>
          <a:p>
            <a:pPr marL="285750" indent="-285750">
              <a:buFont typeface="Arial"/>
              <a:buChar char="•"/>
            </a:pPr>
            <a:r>
              <a:rPr lang="en-US" dirty="0">
                <a:solidFill>
                  <a:schemeClr val="bg1"/>
                </a:solidFill>
                <a:latin typeface="Arial" panose="020B0604020202020204" pitchFamily="34" charset="0"/>
                <a:ea typeface="Calibri"/>
                <a:cs typeface="Arial" panose="020B0604020202020204" pitchFamily="34" charset="0"/>
              </a:rPr>
              <a:t>If you have any issues with your apartment, please reach out to Corporate Quarters and </a:t>
            </a:r>
            <a:r>
              <a:rPr lang="en-US" dirty="0" smtClean="0">
                <a:solidFill>
                  <a:schemeClr val="bg1"/>
                </a:solidFill>
                <a:latin typeface="Arial" panose="020B0604020202020204" pitchFamily="34" charset="0"/>
                <a:ea typeface="Calibri"/>
                <a:cs typeface="Arial" panose="020B0604020202020204" pitchFamily="34" charset="0"/>
              </a:rPr>
              <a:t>cc: </a:t>
            </a:r>
            <a:r>
              <a:rPr lang="en-US" dirty="0">
                <a:solidFill>
                  <a:schemeClr val="bg1"/>
                </a:solidFill>
                <a:latin typeface="Arial" panose="020B0604020202020204" pitchFamily="34" charset="0"/>
                <a:ea typeface="Calibri"/>
                <a:cs typeface="Arial" panose="020B0604020202020204" pitchFamily="34" charset="0"/>
              </a:rPr>
              <a:t>Eli on the email.</a:t>
            </a:r>
          </a:p>
          <a:p>
            <a:endParaRPr lang="en-US" b="1" dirty="0">
              <a:solidFill>
                <a:schemeClr val="bg1"/>
              </a:solidFill>
              <a:latin typeface="Arial" panose="020B0604020202020204" pitchFamily="34" charset="0"/>
              <a:ea typeface="Calibri" panose="020F0502020204030204"/>
              <a:cs typeface="Arial" panose="020B0604020202020204" pitchFamily="34" charset="0"/>
            </a:endParaRPr>
          </a:p>
          <a:p>
            <a:endParaRPr lang="en-US" sz="1600" dirty="0">
              <a:solidFill>
                <a:schemeClr val="bg1"/>
              </a:solidFill>
              <a:ea typeface="Calibri" panose="020F0502020204030204"/>
              <a:cs typeface="Calibri" panose="020F05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234" y="3350466"/>
            <a:ext cx="4512166" cy="32858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43" y="3350467"/>
            <a:ext cx="4713593" cy="3285863"/>
          </a:xfrm>
          <a:prstGeom prst="rect">
            <a:avLst/>
          </a:prstGeom>
        </p:spPr>
      </p:pic>
    </p:spTree>
    <p:extLst>
      <p:ext uri="{BB962C8B-B14F-4D97-AF65-F5344CB8AC3E}">
        <p14:creationId xmlns:p14="http://schemas.microsoft.com/office/powerpoint/2010/main" val="110358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8397-53CF-FE68-B167-75DB863A6E59}"/>
              </a:ext>
            </a:extLst>
          </p:cNvPr>
          <p:cNvSpPr>
            <a:spLocks noGrp="1"/>
          </p:cNvSpPr>
          <p:nvPr>
            <p:ph type="title"/>
          </p:nvPr>
        </p:nvSpPr>
        <p:spPr>
          <a:xfrm>
            <a:off x="0" y="193320"/>
            <a:ext cx="12192000" cy="1325563"/>
          </a:xfrm>
        </p:spPr>
        <p:txBody>
          <a:bodyPr>
            <a:normAutofit/>
          </a:bodyPr>
          <a:lstStyle/>
          <a:p>
            <a:pPr algn="ctr"/>
            <a:r>
              <a:rPr lang="en-US" b="1" dirty="0">
                <a:solidFill>
                  <a:srgbClr val="F7941D"/>
                </a:solidFill>
              </a:rPr>
              <a:t>Links to Important Policies</a:t>
            </a:r>
          </a:p>
        </p:txBody>
      </p:sp>
      <p:sp>
        <p:nvSpPr>
          <p:cNvPr id="3" name="Content Placeholder 2">
            <a:extLst>
              <a:ext uri="{FF2B5EF4-FFF2-40B4-BE49-F238E27FC236}">
                <a16:creationId xmlns:a16="http://schemas.microsoft.com/office/drawing/2014/main" id="{2F274CAC-44A8-1BC5-E62F-972916EA839B}"/>
              </a:ext>
            </a:extLst>
          </p:cNvPr>
          <p:cNvSpPr>
            <a:spLocks noGrp="1"/>
          </p:cNvSpPr>
          <p:nvPr>
            <p:ph idx="1"/>
          </p:nvPr>
        </p:nvSpPr>
        <p:spPr>
          <a:xfrm>
            <a:off x="1231900" y="1518884"/>
            <a:ext cx="10058400" cy="4747532"/>
          </a:xfrm>
        </p:spPr>
        <p:txBody>
          <a:bodyPr vert="horz" lIns="91440" tIns="45720" rIns="91440" bIns="45720" rtlCol="0" anchor="t">
            <a:normAutofit/>
          </a:bodyPr>
          <a:lstStyle/>
          <a:p>
            <a:pPr marL="0" indent="0">
              <a:lnSpc>
                <a:spcPct val="90000"/>
              </a:lnSpc>
              <a:spcBef>
                <a:spcPts val="1200"/>
              </a:spcBef>
              <a:spcAft>
                <a:spcPts val="600"/>
              </a:spcAft>
              <a:buNone/>
            </a:pPr>
            <a:r>
              <a:rPr lang="en-US" sz="2400" b="1" dirty="0" smtClean="0">
                <a:solidFill>
                  <a:srgbClr val="404040"/>
                </a:solidFill>
                <a:ea typeface="Calibri"/>
              </a:rPr>
              <a:t>UTHSC </a:t>
            </a:r>
            <a:r>
              <a:rPr lang="en-US" sz="2400" b="1" dirty="0">
                <a:solidFill>
                  <a:srgbClr val="404040"/>
                </a:solidFill>
                <a:ea typeface="Calibri"/>
              </a:rPr>
              <a:t>College of Medicine </a:t>
            </a:r>
            <a:r>
              <a:rPr lang="en-US" sz="2400" b="1" dirty="0" smtClean="0">
                <a:solidFill>
                  <a:srgbClr val="404040"/>
                </a:solidFill>
                <a:ea typeface="Calibri"/>
              </a:rPr>
              <a:t>policies</a:t>
            </a:r>
            <a:r>
              <a:rPr lang="en-US" sz="2400" b="1" dirty="0">
                <a:solidFill>
                  <a:srgbClr val="404040"/>
                </a:solidFill>
                <a:ea typeface="Calibri"/>
              </a:rPr>
              <a:t>:</a:t>
            </a:r>
            <a:endParaRPr lang="en-US" sz="2400" b="1"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2"/>
              </a:rPr>
              <a:t>Work Hours 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3"/>
              </a:rPr>
              <a:t>Grading for the MD Curriculum 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4"/>
              </a:rPr>
              <a:t>Student Mistreatment Policy </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5"/>
              </a:rPr>
              <a:t>Professionalism 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6"/>
              </a:rPr>
              <a:t>Student Substance Abuse Policy</a:t>
            </a:r>
            <a:endParaRPr lang="en-US" sz="1800" dirty="0">
              <a:solidFill>
                <a:srgbClr val="000000"/>
              </a:solidFill>
              <a:ea typeface="Calibri"/>
            </a:endParaRPr>
          </a:p>
          <a:p>
            <a:pPr marL="0" indent="0">
              <a:lnSpc>
                <a:spcPct val="90000"/>
              </a:lnSpc>
              <a:spcBef>
                <a:spcPts val="1200"/>
              </a:spcBef>
              <a:spcAft>
                <a:spcPts val="600"/>
              </a:spcAft>
              <a:buNone/>
            </a:pPr>
            <a:r>
              <a:rPr lang="en-US" sz="2400" b="1" dirty="0">
                <a:solidFill>
                  <a:srgbClr val="404040"/>
                </a:solidFill>
                <a:ea typeface="Calibri"/>
              </a:rPr>
              <a:t>Erlanger Health System policies:</a:t>
            </a: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7"/>
              </a:rPr>
              <a:t>Professional Dress Code 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8"/>
              </a:rPr>
              <a:t>Social Media 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9"/>
              </a:rPr>
              <a:t>Solicitation and Literature Distribution 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r>
              <a:rPr lang="en-US" sz="1800" dirty="0">
                <a:solidFill>
                  <a:srgbClr val="000000"/>
                </a:solidFill>
                <a:ea typeface="Calibri"/>
                <a:hlinkClick r:id="rId10"/>
              </a:rPr>
              <a:t>Return to Work </a:t>
            </a:r>
            <a:r>
              <a:rPr lang="en-US" sz="1800" dirty="0" smtClean="0">
                <a:solidFill>
                  <a:srgbClr val="000000"/>
                </a:solidFill>
                <a:ea typeface="Calibri"/>
                <a:hlinkClick r:id="rId10"/>
              </a:rPr>
              <a:t>Policy</a:t>
            </a:r>
            <a:endParaRPr lang="en-US" sz="1800" dirty="0">
              <a:solidFill>
                <a:srgbClr val="000000"/>
              </a:solidFill>
              <a:ea typeface="Calibri"/>
            </a:endParaRPr>
          </a:p>
          <a:p>
            <a:pPr lvl="1">
              <a:lnSpc>
                <a:spcPct val="90000"/>
              </a:lnSpc>
              <a:spcBef>
                <a:spcPts val="200"/>
              </a:spcBef>
              <a:spcAft>
                <a:spcPts val="400"/>
              </a:spcAft>
              <a:buFont typeface="Wingdings" panose="020B0604020202020204" pitchFamily="34" charset="0"/>
              <a:buChar char="§"/>
            </a:pPr>
            <a:endParaRPr lang="en-US" sz="1800" dirty="0">
              <a:solidFill>
                <a:srgbClr val="000000"/>
              </a:solidFill>
              <a:ea typeface="Calibri"/>
            </a:endParaRPr>
          </a:p>
          <a:p>
            <a:pPr marL="0" indent="0">
              <a:lnSpc>
                <a:spcPct val="90000"/>
              </a:lnSpc>
              <a:spcBef>
                <a:spcPts val="200"/>
              </a:spcBef>
              <a:spcAft>
                <a:spcPts val="400"/>
              </a:spcAft>
              <a:buNone/>
            </a:pPr>
            <a:r>
              <a:rPr lang="en-US" sz="1800" dirty="0" smtClean="0">
                <a:solidFill>
                  <a:srgbClr val="404040"/>
                </a:solidFill>
                <a:ea typeface="Calibri"/>
              </a:rPr>
              <a:t>These and other policies </a:t>
            </a:r>
            <a:r>
              <a:rPr lang="en-US" sz="1800" dirty="0">
                <a:solidFill>
                  <a:srgbClr val="404040"/>
                </a:solidFill>
                <a:ea typeface="Calibri"/>
              </a:rPr>
              <a:t>can be found on the </a:t>
            </a:r>
            <a:r>
              <a:rPr lang="en-US" sz="1800" dirty="0">
                <a:solidFill>
                  <a:srgbClr val="000000"/>
                </a:solidFill>
                <a:ea typeface="Calibri"/>
                <a:hlinkClick r:id="rId11"/>
              </a:rPr>
              <a:t>COLSEN</a:t>
            </a:r>
            <a:r>
              <a:rPr lang="en-US" sz="1800" dirty="0">
                <a:solidFill>
                  <a:srgbClr val="404040"/>
                </a:solidFill>
                <a:ea typeface="Calibri"/>
              </a:rPr>
              <a:t>, </a:t>
            </a:r>
            <a:r>
              <a:rPr lang="en-US" sz="1800" dirty="0">
                <a:solidFill>
                  <a:srgbClr val="000000"/>
                </a:solidFill>
                <a:ea typeface="Calibri"/>
                <a:hlinkClick r:id="rId12"/>
              </a:rPr>
              <a:t>OLSEN</a:t>
            </a:r>
            <a:r>
              <a:rPr lang="en-US" sz="1800" dirty="0">
                <a:solidFill>
                  <a:srgbClr val="404040"/>
                </a:solidFill>
                <a:ea typeface="Calibri"/>
              </a:rPr>
              <a:t> or </a:t>
            </a:r>
            <a:r>
              <a:rPr lang="en-US" sz="1800" dirty="0">
                <a:solidFill>
                  <a:srgbClr val="000000"/>
                </a:solidFill>
                <a:ea typeface="Calibri"/>
                <a:hlinkClick r:id="rId13"/>
              </a:rPr>
              <a:t>MERL</a:t>
            </a:r>
            <a:r>
              <a:rPr lang="en-US" sz="1800" dirty="0">
                <a:solidFill>
                  <a:srgbClr val="404040"/>
                </a:solidFill>
                <a:ea typeface="Calibri"/>
              </a:rPr>
              <a:t> websites.</a:t>
            </a:r>
            <a:endParaRPr lang="en-US" sz="2000" dirty="0"/>
          </a:p>
        </p:txBody>
      </p:sp>
    </p:spTree>
    <p:extLst>
      <p:ext uri="{BB962C8B-B14F-4D97-AF65-F5344CB8AC3E}">
        <p14:creationId xmlns:p14="http://schemas.microsoft.com/office/powerpoint/2010/main" val="81683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2E51-E32A-79D6-F82F-3A3DECD4F23E}"/>
              </a:ext>
            </a:extLst>
          </p:cNvPr>
          <p:cNvSpPr>
            <a:spLocks noGrp="1"/>
          </p:cNvSpPr>
          <p:nvPr>
            <p:ph type="title"/>
          </p:nvPr>
        </p:nvSpPr>
        <p:spPr>
          <a:xfrm>
            <a:off x="0" y="454577"/>
            <a:ext cx="12192000" cy="1325563"/>
          </a:xfrm>
        </p:spPr>
        <p:txBody>
          <a:bodyPr>
            <a:normAutofit/>
          </a:bodyPr>
          <a:lstStyle/>
          <a:p>
            <a:pPr algn="ctr"/>
            <a:r>
              <a:rPr lang="en-US" b="1" dirty="0">
                <a:solidFill>
                  <a:srgbClr val="F7941D"/>
                </a:solidFill>
              </a:rPr>
              <a:t>Excused Absences, Wellness Days, and </a:t>
            </a:r>
            <a:br>
              <a:rPr lang="en-US" b="1" dirty="0">
                <a:solidFill>
                  <a:srgbClr val="F7941D"/>
                </a:solidFill>
              </a:rPr>
            </a:br>
            <a:r>
              <a:rPr lang="en-US" b="1" dirty="0">
                <a:solidFill>
                  <a:srgbClr val="F7941D"/>
                </a:solidFill>
              </a:rPr>
              <a:t>Limited Leave Request Forms</a:t>
            </a:r>
          </a:p>
        </p:txBody>
      </p:sp>
      <p:graphicFrame>
        <p:nvGraphicFramePr>
          <p:cNvPr id="4" name="Content Placeholder 2">
            <a:extLst>
              <a:ext uri="{FF2B5EF4-FFF2-40B4-BE49-F238E27FC236}">
                <a16:creationId xmlns:a16="http://schemas.microsoft.com/office/drawing/2014/main" id="{4007956B-4E26-490A-B3AF-B58DAEAEB15E}"/>
              </a:ext>
            </a:extLst>
          </p:cNvPr>
          <p:cNvGraphicFramePr>
            <a:graphicFrameLocks noGrp="1"/>
          </p:cNvGraphicFramePr>
          <p:nvPr>
            <p:extLst>
              <p:ext uri="{D42A27DB-BD31-4B8C-83A1-F6EECF244321}">
                <p14:modId xmlns:p14="http://schemas.microsoft.com/office/powerpoint/2010/main" val="896904874"/>
              </p:ext>
            </p:extLst>
          </p:nvPr>
        </p:nvGraphicFramePr>
        <p:xfrm>
          <a:off x="1066800" y="1780140"/>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741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B18D-F38E-C31E-9368-B85E6D440252}"/>
              </a:ext>
            </a:extLst>
          </p:cNvPr>
          <p:cNvSpPr>
            <a:spLocks noGrp="1"/>
          </p:cNvSpPr>
          <p:nvPr>
            <p:ph type="ctrTitle"/>
          </p:nvPr>
        </p:nvSpPr>
        <p:spPr>
          <a:xfrm>
            <a:off x="0" y="189499"/>
            <a:ext cx="12192000" cy="881743"/>
          </a:xfrm>
        </p:spPr>
        <p:txBody>
          <a:bodyPr>
            <a:normAutofit/>
          </a:bodyPr>
          <a:lstStyle/>
          <a:p>
            <a:r>
              <a:rPr lang="en-US" b="1" dirty="0">
                <a:solidFill>
                  <a:srgbClr val="F7941D"/>
                </a:solidFill>
              </a:rPr>
              <a:t>Student Assistance Program</a:t>
            </a:r>
          </a:p>
        </p:txBody>
      </p:sp>
      <p:sp>
        <p:nvSpPr>
          <p:cNvPr id="3" name="Subtitle 2">
            <a:extLst>
              <a:ext uri="{FF2B5EF4-FFF2-40B4-BE49-F238E27FC236}">
                <a16:creationId xmlns:a16="http://schemas.microsoft.com/office/drawing/2014/main" id="{37A2BD21-A625-38E9-BBB5-11564EE4A084}"/>
              </a:ext>
            </a:extLst>
          </p:cNvPr>
          <p:cNvSpPr>
            <a:spLocks noGrp="1"/>
          </p:cNvSpPr>
          <p:nvPr>
            <p:ph type="subTitle" idx="1"/>
          </p:nvPr>
        </p:nvSpPr>
        <p:spPr>
          <a:xfrm>
            <a:off x="316383" y="1198242"/>
            <a:ext cx="11774017" cy="3667316"/>
          </a:xfrm>
        </p:spPr>
        <p:txBody>
          <a:bodyPr lIns="91440" tIns="45720" rIns="91440" bIns="45720" anchor="t"/>
          <a:lstStyle/>
          <a:p>
            <a:pPr marL="285750" indent="-285750" algn="l">
              <a:spcBef>
                <a:spcPts val="1200"/>
              </a:spcBef>
              <a:spcAft>
                <a:spcPts val="200"/>
              </a:spcAft>
              <a:buFont typeface="Arial"/>
              <a:buChar char="•"/>
            </a:pPr>
            <a:r>
              <a:rPr lang="en-US" sz="1800" dirty="0">
                <a:solidFill>
                  <a:schemeClr val="bg1"/>
                </a:solidFill>
                <a:ea typeface="Calibri"/>
              </a:rPr>
              <a:t>The </a:t>
            </a:r>
            <a:r>
              <a:rPr lang="en-US" sz="1800" b="1" dirty="0">
                <a:solidFill>
                  <a:schemeClr val="bg1"/>
                </a:solidFill>
                <a:ea typeface="Calibri"/>
              </a:rPr>
              <a:t>ENI </a:t>
            </a:r>
            <a:r>
              <a:rPr lang="en-US" sz="1800" b="1" dirty="0" err="1">
                <a:solidFill>
                  <a:schemeClr val="bg1"/>
                </a:solidFill>
                <a:ea typeface="Calibri"/>
              </a:rPr>
              <a:t>NexGen</a:t>
            </a:r>
            <a:r>
              <a:rPr lang="en-US" sz="1800" b="1" dirty="0">
                <a:solidFill>
                  <a:schemeClr val="bg1"/>
                </a:solidFill>
                <a:ea typeface="Calibri"/>
              </a:rPr>
              <a:t> Student Assistance </a:t>
            </a:r>
            <a:r>
              <a:rPr lang="en-US" sz="1800" dirty="0">
                <a:solidFill>
                  <a:schemeClr val="bg1"/>
                </a:solidFill>
                <a:ea typeface="Calibri"/>
              </a:rPr>
              <a:t>Program (SAP) is available for UTHSC students. </a:t>
            </a:r>
          </a:p>
          <a:p>
            <a:pPr marL="285750" indent="-285750" algn="l">
              <a:buFont typeface="Arial"/>
              <a:buChar char="•"/>
            </a:pPr>
            <a:r>
              <a:rPr lang="en-US" sz="1800" dirty="0">
                <a:solidFill>
                  <a:schemeClr val="bg1"/>
                </a:solidFill>
                <a:ea typeface="Calibri"/>
              </a:rPr>
              <a:t>SAP is a </a:t>
            </a:r>
            <a:r>
              <a:rPr lang="en-US" sz="1800" b="1" dirty="0">
                <a:solidFill>
                  <a:schemeClr val="bg1"/>
                </a:solidFill>
                <a:ea typeface="Calibri"/>
              </a:rPr>
              <a:t>confidential program </a:t>
            </a:r>
            <a:r>
              <a:rPr lang="en-US" sz="1800" dirty="0">
                <a:solidFill>
                  <a:schemeClr val="bg1"/>
                </a:solidFill>
                <a:ea typeface="Calibri"/>
              </a:rPr>
              <a:t>that motivates students experiencing difficult personal situations to seek or accept professional assistance thus preventing personal concerns from undermining their well-being and academic </a:t>
            </a:r>
            <a:r>
              <a:rPr lang="en-US" sz="1800" dirty="0" smtClean="0">
                <a:solidFill>
                  <a:schemeClr val="bg1"/>
                </a:solidFill>
                <a:ea typeface="Calibri"/>
              </a:rPr>
              <a:t>performance. </a:t>
            </a:r>
            <a:r>
              <a:rPr lang="en-US" sz="1800" b="1" dirty="0" smtClean="0">
                <a:solidFill>
                  <a:srgbClr val="F7941D"/>
                </a:solidFill>
                <a:ea typeface="Calibri"/>
              </a:rPr>
              <a:t>SAP </a:t>
            </a:r>
            <a:r>
              <a:rPr lang="en-US" sz="1800" b="1" dirty="0">
                <a:solidFill>
                  <a:srgbClr val="F7941D"/>
                </a:solidFill>
                <a:ea typeface="Calibri"/>
              </a:rPr>
              <a:t>offers brief, short term, professional counseling for academic troubles, marital and family concerns, substance and alcohol abuse, stress, anxiety, and </a:t>
            </a:r>
            <a:r>
              <a:rPr lang="en-US" sz="1800" b="1" dirty="0" smtClean="0">
                <a:solidFill>
                  <a:srgbClr val="F7941D"/>
                </a:solidFill>
                <a:ea typeface="Calibri"/>
              </a:rPr>
              <a:t>depression.</a:t>
            </a:r>
            <a:r>
              <a:rPr lang="en-US" sz="1800" b="1" dirty="0" smtClean="0">
                <a:solidFill>
                  <a:schemeClr val="bg1"/>
                </a:solidFill>
                <a:ea typeface="Calibri"/>
              </a:rPr>
              <a:t> </a:t>
            </a:r>
            <a:r>
              <a:rPr lang="en-US" sz="1800" dirty="0" smtClean="0">
                <a:solidFill>
                  <a:schemeClr val="bg1"/>
                </a:solidFill>
                <a:ea typeface="Calibri"/>
              </a:rPr>
              <a:t>It </a:t>
            </a:r>
            <a:r>
              <a:rPr lang="en-US" sz="1800" dirty="0">
                <a:solidFill>
                  <a:schemeClr val="bg1"/>
                </a:solidFill>
                <a:ea typeface="Calibri"/>
              </a:rPr>
              <a:t>also identifies referrals for assistance with other problems encountered in daily </a:t>
            </a:r>
            <a:r>
              <a:rPr lang="en-US" sz="1800" dirty="0" smtClean="0">
                <a:solidFill>
                  <a:schemeClr val="bg1"/>
                </a:solidFill>
                <a:ea typeface="Calibri"/>
              </a:rPr>
              <a:t>living.</a:t>
            </a:r>
            <a:r>
              <a:rPr lang="en-US" sz="1800" dirty="0">
                <a:solidFill>
                  <a:schemeClr val="bg1"/>
                </a:solidFill>
                <a:ea typeface="Calibri"/>
              </a:rPr>
              <a:t> </a:t>
            </a:r>
          </a:p>
          <a:p>
            <a:pPr marL="285750" indent="-285750" algn="l">
              <a:buFont typeface="Arial"/>
              <a:buChar char="•"/>
            </a:pPr>
            <a:r>
              <a:rPr lang="en-US" sz="1800" dirty="0">
                <a:solidFill>
                  <a:schemeClr val="bg1"/>
                </a:solidFill>
                <a:ea typeface="Calibri"/>
              </a:rPr>
              <a:t>The services of the SAP are confidential and are delivered by a professional organization by the name of </a:t>
            </a:r>
            <a:r>
              <a:rPr lang="en-US" sz="1800" b="1" i="1" dirty="0">
                <a:solidFill>
                  <a:schemeClr val="bg1"/>
                </a:solidFill>
                <a:ea typeface="Calibri"/>
              </a:rPr>
              <a:t>ENI </a:t>
            </a:r>
            <a:r>
              <a:rPr lang="en-US" sz="1800" b="1" i="1" dirty="0" err="1">
                <a:solidFill>
                  <a:schemeClr val="bg1"/>
                </a:solidFill>
                <a:ea typeface="Calibri"/>
              </a:rPr>
              <a:t>NexGen</a:t>
            </a:r>
            <a:r>
              <a:rPr lang="en-US" sz="1800" b="1" i="1" dirty="0">
                <a:solidFill>
                  <a:schemeClr val="bg1"/>
                </a:solidFill>
                <a:ea typeface="Calibri"/>
              </a:rPr>
              <a:t> Total Well-Being Program</a:t>
            </a:r>
            <a:r>
              <a:rPr lang="en-US" sz="1800" b="1" dirty="0">
                <a:solidFill>
                  <a:schemeClr val="bg1"/>
                </a:solidFill>
                <a:ea typeface="Calibri"/>
              </a:rPr>
              <a:t>. </a:t>
            </a:r>
            <a:endParaRPr lang="en-US" sz="1800" dirty="0">
              <a:solidFill>
                <a:schemeClr val="bg1"/>
              </a:solidFill>
              <a:ea typeface="Calibri"/>
            </a:endParaRPr>
          </a:p>
          <a:p>
            <a:pPr marL="285750" indent="-285750" algn="l">
              <a:buFont typeface="Arial"/>
              <a:buChar char="•"/>
            </a:pPr>
            <a:r>
              <a:rPr lang="en-US" sz="1800" i="1" dirty="0">
                <a:solidFill>
                  <a:schemeClr val="bg1"/>
                </a:solidFill>
                <a:ea typeface="Calibri"/>
              </a:rPr>
              <a:t>Eni</a:t>
            </a:r>
            <a:r>
              <a:rPr lang="en-US" sz="1800" dirty="0">
                <a:solidFill>
                  <a:schemeClr val="bg1"/>
                </a:solidFill>
                <a:ea typeface="Calibri"/>
              </a:rPr>
              <a:t> provides personal consultation 24/7 for situations that can affect your well-being or academic performance. </a:t>
            </a:r>
          </a:p>
          <a:p>
            <a:pPr marL="285750" indent="-285750" algn="l">
              <a:buFont typeface="Arial"/>
              <a:buChar char="•"/>
            </a:pPr>
            <a:r>
              <a:rPr lang="en-US" sz="1800" b="1" dirty="0">
                <a:solidFill>
                  <a:schemeClr val="bg1"/>
                </a:solidFill>
                <a:ea typeface="Calibri"/>
              </a:rPr>
              <a:t>As a registered UTHSC student, you pay a small assessment for SAP services each semester</a:t>
            </a:r>
            <a:r>
              <a:rPr lang="en-US" sz="1800" dirty="0">
                <a:solidFill>
                  <a:schemeClr val="bg1"/>
                </a:solidFill>
                <a:ea typeface="Calibri"/>
              </a:rPr>
              <a:t>. You will incur no additional out of pocket expenses and are entitled to be referred for up to 6 counseling sessions per year. </a:t>
            </a:r>
            <a:r>
              <a:rPr lang="en-US" sz="1600" dirty="0">
                <a:solidFill>
                  <a:schemeClr val="bg1"/>
                </a:solidFill>
                <a:ea typeface="Calibri"/>
              </a:rPr>
              <a:t>Spouses and partners may also be included in the counseling sessions. Although you may opt for phone counseling, you will find that you have a convenient choice of ENI’s network of counselors located on or near campus or in </a:t>
            </a:r>
            <a:r>
              <a:rPr lang="en-US" sz="1600" dirty="0" smtClean="0">
                <a:solidFill>
                  <a:schemeClr val="bg1"/>
                </a:solidFill>
                <a:ea typeface="Calibri"/>
              </a:rPr>
              <a:t>the </a:t>
            </a:r>
            <a:r>
              <a:rPr lang="en-US" sz="1600" dirty="0">
                <a:solidFill>
                  <a:schemeClr val="bg1"/>
                </a:solidFill>
                <a:ea typeface="Calibri"/>
              </a:rPr>
              <a:t>U.S.</a:t>
            </a:r>
          </a:p>
          <a:p>
            <a:pPr marL="285750" indent="-285750" algn="l">
              <a:buFont typeface="Arial"/>
              <a:buChar char="•"/>
            </a:pPr>
            <a:r>
              <a:rPr lang="en-US" sz="1800" dirty="0" smtClean="0">
                <a:solidFill>
                  <a:schemeClr val="bg1"/>
                </a:solidFill>
                <a:ea typeface="Calibri"/>
              </a:rPr>
              <a:t>Call: </a:t>
            </a:r>
            <a:r>
              <a:rPr lang="en-US" sz="1800" b="1" dirty="0" smtClean="0">
                <a:solidFill>
                  <a:srgbClr val="F7941D"/>
                </a:solidFill>
                <a:ea typeface="Calibri"/>
              </a:rPr>
              <a:t>1.800.327.2255</a:t>
            </a:r>
            <a:r>
              <a:rPr lang="en-US" sz="1800" dirty="0" smtClean="0">
                <a:solidFill>
                  <a:srgbClr val="F7941D"/>
                </a:solidFill>
                <a:ea typeface="Calibri"/>
              </a:rPr>
              <a:t> </a:t>
            </a:r>
            <a:r>
              <a:rPr lang="en-US" sz="1800" dirty="0" smtClean="0">
                <a:solidFill>
                  <a:schemeClr val="bg1"/>
                </a:solidFill>
                <a:ea typeface="Calibri"/>
              </a:rPr>
              <a:t>or visit: </a:t>
            </a:r>
            <a:r>
              <a:rPr lang="en-US" sz="1800" b="1" dirty="0" smtClean="0">
                <a:solidFill>
                  <a:srgbClr val="F7941D"/>
                </a:solidFill>
                <a:ea typeface="Calibri"/>
              </a:rPr>
              <a:t>https</a:t>
            </a:r>
            <a:r>
              <a:rPr lang="en-US" sz="1800" b="1" dirty="0">
                <a:solidFill>
                  <a:srgbClr val="F7941D"/>
                </a:solidFill>
                <a:ea typeface="Calibri"/>
              </a:rPr>
              <a:t>://www.uthsc.edu/health-services/behavioral-health/sap.php</a:t>
            </a:r>
            <a:endParaRPr lang="en-US" sz="1800" b="1" dirty="0">
              <a:solidFill>
                <a:srgbClr val="F7941D"/>
              </a:solidFill>
              <a:ea typeface="Calibri"/>
              <a:hlinkClick r:id="rId2">
                <a:extLst>
                  <a:ext uri="{A12FA001-AC4F-418D-AE19-62706E023703}">
                    <ahyp:hlinkClr xmlns="" xmlns:ahyp="http://schemas.microsoft.com/office/drawing/2018/hyperlinkcolor" val="tx"/>
                  </a:ext>
                </a:extLst>
              </a:hlinkClick>
            </a:endParaRPr>
          </a:p>
          <a:p>
            <a:endParaRPr lang="en-US" dirty="0">
              <a:solidFill>
                <a:schemeClr val="bg1"/>
              </a:solidFill>
            </a:endParaRPr>
          </a:p>
        </p:txBody>
      </p:sp>
    </p:spTree>
    <p:extLst>
      <p:ext uri="{BB962C8B-B14F-4D97-AF65-F5344CB8AC3E}">
        <p14:creationId xmlns:p14="http://schemas.microsoft.com/office/powerpoint/2010/main" val="1604917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8924-EC59-41D5-BA8F-C1A2101C5AA5}"/>
              </a:ext>
            </a:extLst>
          </p:cNvPr>
          <p:cNvSpPr>
            <a:spLocks noGrp="1"/>
          </p:cNvSpPr>
          <p:nvPr>
            <p:ph type="title"/>
          </p:nvPr>
        </p:nvSpPr>
        <p:spPr>
          <a:xfrm>
            <a:off x="0" y="119284"/>
            <a:ext cx="12192000" cy="986035"/>
          </a:xfrm>
        </p:spPr>
        <p:txBody>
          <a:bodyPr anchor="b">
            <a:normAutofit/>
          </a:bodyPr>
          <a:lstStyle/>
          <a:p>
            <a:pPr algn="ctr"/>
            <a:r>
              <a:rPr lang="en-US" sz="4400" b="1" dirty="0">
                <a:solidFill>
                  <a:srgbClr val="F7941D"/>
                </a:solidFill>
              </a:rPr>
              <a:t>THANK YOU!</a:t>
            </a:r>
          </a:p>
        </p:txBody>
      </p:sp>
      <p:sp>
        <p:nvSpPr>
          <p:cNvPr id="3" name="Subtitle 2">
            <a:extLst>
              <a:ext uri="{FF2B5EF4-FFF2-40B4-BE49-F238E27FC236}">
                <a16:creationId xmlns:a16="http://schemas.microsoft.com/office/drawing/2014/main" id="{F4015AC7-A8C8-43F9-925F-963A48A70E52}"/>
              </a:ext>
            </a:extLst>
          </p:cNvPr>
          <p:cNvSpPr>
            <a:spLocks noGrp="1"/>
          </p:cNvSpPr>
          <p:nvPr>
            <p:ph type="body" sz="half" idx="2"/>
          </p:nvPr>
        </p:nvSpPr>
        <p:spPr>
          <a:xfrm>
            <a:off x="1" y="1105319"/>
            <a:ext cx="12192000" cy="783771"/>
          </a:xfrm>
        </p:spPr>
        <p:txBody>
          <a:bodyPr vert="horz" lIns="91440" tIns="45720" rIns="91440" bIns="45720" rtlCol="0" anchor="t">
            <a:normAutofit/>
          </a:bodyPr>
          <a:lstStyle/>
          <a:p>
            <a:pPr algn="ctr"/>
            <a:r>
              <a:rPr lang="en-US" sz="2800" b="1" dirty="0">
                <a:solidFill>
                  <a:schemeClr val="tx1"/>
                </a:solidFill>
                <a:latin typeface="Arial"/>
                <a:cs typeface="Arial"/>
              </a:rPr>
              <a:t>We hope you enjoy your time in Chattanooga and at </a:t>
            </a:r>
            <a:r>
              <a:rPr lang="en-US" sz="2800" b="1" dirty="0" smtClean="0">
                <a:solidFill>
                  <a:schemeClr val="tx1"/>
                </a:solidFill>
                <a:latin typeface="Arial"/>
                <a:cs typeface="Arial"/>
              </a:rPr>
              <a:t>Erlanger!</a:t>
            </a:r>
            <a:endParaRPr lang="en-US" sz="2800" b="1" dirty="0">
              <a:solidFill>
                <a:schemeClr val="tx1"/>
              </a:solidFill>
              <a:latin typeface="Arial"/>
              <a:cs typeface="Arial"/>
            </a:endParaRPr>
          </a:p>
        </p:txBody>
      </p:sp>
      <p:sp>
        <p:nvSpPr>
          <p:cNvPr id="4" name="Slide Number Placeholder 3"/>
          <p:cNvSpPr>
            <a:spLocks noGrp="1"/>
          </p:cNvSpPr>
          <p:nvPr>
            <p:ph type="sldNum" sz="quarter" idx="4294967295"/>
          </p:nvPr>
        </p:nvSpPr>
        <p:spPr/>
        <p:txBody>
          <a:bodyPr/>
          <a:lstStyle/>
          <a:p>
            <a:pPr>
              <a:spcAft>
                <a:spcPts val="600"/>
              </a:spcAft>
            </a:pPr>
            <a:fld id="{D57F1E4F-1CFF-5643-939E-217C01CDF565}" type="slidenum">
              <a:rPr lang="en-US" smtClean="0">
                <a:solidFill>
                  <a:schemeClr val="bg1">
                    <a:lumMod val="95000"/>
                  </a:schemeClr>
                </a:solidFill>
              </a:rPr>
              <a:pPr>
                <a:spcAft>
                  <a:spcPts val="600"/>
                </a:spcAft>
              </a:pPr>
              <a:t>33</a:t>
            </a:fld>
            <a:endParaRPr lang="en-US" dirty="0">
              <a:solidFill>
                <a:schemeClr val="bg1">
                  <a:lumMod val="95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58" t="2339" r="2670" b="1287"/>
          <a:stretch/>
        </p:blipFill>
        <p:spPr>
          <a:xfrm>
            <a:off x="4154993" y="1889090"/>
            <a:ext cx="3882013" cy="3882013"/>
          </a:xfrm>
          <a:prstGeom prst="rect">
            <a:avLst/>
          </a:prstGeom>
          <a:noFill/>
        </p:spPr>
      </p:pic>
    </p:spTree>
    <p:extLst>
      <p:ext uri="{BB962C8B-B14F-4D97-AF65-F5344CB8AC3E}">
        <p14:creationId xmlns:p14="http://schemas.microsoft.com/office/powerpoint/2010/main" val="31205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0" y="454578"/>
            <a:ext cx="12192000" cy="844834"/>
          </a:xfrm>
        </p:spPr>
        <p:txBody>
          <a:bodyPr>
            <a:normAutofit/>
          </a:bodyPr>
          <a:lstStyle/>
          <a:p>
            <a:pPr algn="ctr"/>
            <a:r>
              <a:rPr lang="en-US" b="1" dirty="0">
                <a:solidFill>
                  <a:srgbClr val="F7941D"/>
                </a:solidFill>
              </a:rPr>
              <a:t>What’s in my envelope?</a:t>
            </a:r>
          </a:p>
        </p:txBody>
      </p:sp>
      <p:sp>
        <p:nvSpPr>
          <p:cNvPr id="3" name="Content Placeholder 2">
            <a:extLst>
              <a:ext uri="{FF2B5EF4-FFF2-40B4-BE49-F238E27FC236}">
                <a16:creationId xmlns:a16="http://schemas.microsoft.com/office/drawing/2014/main" id="{79B044E1-C6F9-A244-8852-60098FFF5165}"/>
              </a:ext>
            </a:extLst>
          </p:cNvPr>
          <p:cNvSpPr>
            <a:spLocks noGrp="1"/>
          </p:cNvSpPr>
          <p:nvPr>
            <p:ph idx="1"/>
          </p:nvPr>
        </p:nvSpPr>
        <p:spPr>
          <a:xfrm>
            <a:off x="838199" y="1524000"/>
            <a:ext cx="10672011" cy="4509806"/>
          </a:xfrm>
        </p:spPr>
        <p:txBody>
          <a:bodyPr vert="horz" lIns="91440" tIns="45720" rIns="91440" bIns="45720" rtlCol="0" anchor="t">
            <a:normAutofit fontScale="70000" lnSpcReduction="20000"/>
          </a:bodyPr>
          <a:lstStyle/>
          <a:p>
            <a:pPr marL="0" indent="0">
              <a:spcAft>
                <a:spcPts val="600"/>
              </a:spcAft>
              <a:buNone/>
            </a:pPr>
            <a:r>
              <a:rPr lang="en-US" sz="3600" b="1" dirty="0">
                <a:solidFill>
                  <a:schemeClr val="tx1"/>
                </a:solidFill>
              </a:rPr>
              <a:t>ID Badge Reel</a:t>
            </a:r>
          </a:p>
          <a:p>
            <a:pPr lvl="1">
              <a:buFont typeface="Arial" panose="020B0604020202020204" pitchFamily="34" charset="0"/>
              <a:buChar char="•"/>
            </a:pPr>
            <a:r>
              <a:rPr lang="en-US" sz="3600" dirty="0">
                <a:solidFill>
                  <a:schemeClr val="tx1"/>
                </a:solidFill>
              </a:rPr>
              <a:t>Picture ID</a:t>
            </a:r>
          </a:p>
          <a:p>
            <a:pPr lvl="1">
              <a:buFont typeface="Arial" panose="020B0604020202020204" pitchFamily="34" charset="0"/>
              <a:buChar char="•"/>
            </a:pPr>
            <a:r>
              <a:rPr lang="en-US" sz="3600" dirty="0">
                <a:solidFill>
                  <a:schemeClr val="tx1"/>
                </a:solidFill>
              </a:rPr>
              <a:t>Proxy badge</a:t>
            </a:r>
          </a:p>
          <a:p>
            <a:pPr lvl="1">
              <a:buFont typeface="Arial" panose="020B0604020202020204" pitchFamily="34" charset="0"/>
              <a:buChar char="•"/>
            </a:pPr>
            <a:r>
              <a:rPr lang="en-US" sz="3600" dirty="0">
                <a:solidFill>
                  <a:schemeClr val="tx1"/>
                </a:solidFill>
              </a:rPr>
              <a:t>Meal card</a:t>
            </a:r>
          </a:p>
          <a:p>
            <a:pPr lvl="1">
              <a:buFont typeface="Arial" panose="020B0604020202020204" pitchFamily="34" charset="0"/>
              <a:buChar char="•"/>
            </a:pPr>
            <a:r>
              <a:rPr lang="en-US" sz="3600" dirty="0">
                <a:solidFill>
                  <a:schemeClr val="tx1"/>
                </a:solidFill>
              </a:rPr>
              <a:t>Exposure QR code</a:t>
            </a:r>
          </a:p>
          <a:p>
            <a:pPr lvl="1">
              <a:buFont typeface="Arial" panose="020B0604020202020204" pitchFamily="34" charset="0"/>
              <a:buChar char="•"/>
            </a:pPr>
            <a:r>
              <a:rPr lang="en-US" sz="3600" dirty="0">
                <a:solidFill>
                  <a:schemeClr val="tx1"/>
                </a:solidFill>
                <a:latin typeface="Arial"/>
                <a:cs typeface="Arial"/>
              </a:rPr>
              <a:t>UTHSC Medical Student badge buddy </a:t>
            </a:r>
            <a:r>
              <a:rPr lang="en-US" sz="3600" i="1" dirty="0">
                <a:solidFill>
                  <a:schemeClr val="tx1"/>
                </a:solidFill>
                <a:latin typeface="Arial"/>
                <a:cs typeface="Arial"/>
              </a:rPr>
              <a:t>(PA students will need to use the PA badge they received in </a:t>
            </a:r>
            <a:r>
              <a:rPr lang="en-US" sz="3600" i="1" dirty="0" smtClean="0">
                <a:solidFill>
                  <a:schemeClr val="tx1"/>
                </a:solidFill>
                <a:latin typeface="Arial"/>
                <a:cs typeface="Arial"/>
              </a:rPr>
              <a:t>Memphis)</a:t>
            </a:r>
            <a:endParaRPr lang="en-US" sz="3600" i="1" dirty="0">
              <a:solidFill>
                <a:schemeClr val="tx1"/>
              </a:solidFill>
            </a:endParaRPr>
          </a:p>
          <a:p>
            <a:pPr marL="200660" lvl="1" indent="0">
              <a:buNone/>
            </a:pPr>
            <a:endParaRPr lang="en-US" sz="2000" dirty="0">
              <a:solidFill>
                <a:schemeClr val="tx1"/>
              </a:solidFill>
            </a:endParaRPr>
          </a:p>
          <a:p>
            <a:pPr marL="0" indent="0">
              <a:spcAft>
                <a:spcPts val="600"/>
              </a:spcAft>
              <a:buNone/>
            </a:pPr>
            <a:r>
              <a:rPr lang="en-US" sz="3600" b="1" dirty="0">
                <a:solidFill>
                  <a:schemeClr val="tx1"/>
                </a:solidFill>
                <a:latin typeface="Arial"/>
                <a:cs typeface="Arial"/>
              </a:rPr>
              <a:t>Information Sheet</a:t>
            </a:r>
          </a:p>
          <a:p>
            <a:pPr lvl="1">
              <a:buFont typeface="Arial" panose="020B0604020202020204" pitchFamily="34" charset="0"/>
              <a:buChar char="•"/>
            </a:pPr>
            <a:r>
              <a:rPr lang="en-US" sz="3600" dirty="0" smtClean="0">
                <a:solidFill>
                  <a:schemeClr val="tx1"/>
                </a:solidFill>
              </a:rPr>
              <a:t>Login </a:t>
            </a:r>
            <a:r>
              <a:rPr lang="en-US" sz="3600" dirty="0">
                <a:solidFill>
                  <a:schemeClr val="tx1"/>
                </a:solidFill>
              </a:rPr>
              <a:t>information</a:t>
            </a:r>
          </a:p>
          <a:p>
            <a:pPr lvl="1">
              <a:buFont typeface="Arial" panose="020B0604020202020204" pitchFamily="34" charset="0"/>
              <a:buChar char="•"/>
            </a:pPr>
            <a:r>
              <a:rPr lang="en-US" sz="3600" dirty="0">
                <a:solidFill>
                  <a:schemeClr val="tx1"/>
                </a:solidFill>
              </a:rPr>
              <a:t>Scrub pin code </a:t>
            </a:r>
            <a:r>
              <a:rPr lang="en-US" sz="3600" i="1" dirty="0" smtClean="0">
                <a:solidFill>
                  <a:schemeClr val="tx1"/>
                </a:solidFill>
              </a:rPr>
              <a:t>(You </a:t>
            </a:r>
            <a:r>
              <a:rPr lang="en-US" sz="3600" i="1" dirty="0">
                <a:solidFill>
                  <a:schemeClr val="tx1"/>
                </a:solidFill>
              </a:rPr>
              <a:t>cannot swipe your badge for the scrub </a:t>
            </a:r>
            <a:r>
              <a:rPr lang="en-US" sz="3600" i="1" dirty="0" smtClean="0">
                <a:solidFill>
                  <a:schemeClr val="tx1"/>
                </a:solidFill>
              </a:rPr>
              <a:t>machine)</a:t>
            </a:r>
            <a:endParaRPr lang="en-US" sz="3600" i="1" dirty="0">
              <a:solidFill>
                <a:schemeClr val="tx1"/>
              </a:solidFill>
            </a:endParaRPr>
          </a:p>
          <a:p>
            <a:pPr lvl="1">
              <a:buFont typeface="Arial" panose="020B0604020202020204" pitchFamily="34" charset="0"/>
              <a:buChar char="•"/>
            </a:pPr>
            <a:r>
              <a:rPr lang="en-US" sz="3600" dirty="0">
                <a:solidFill>
                  <a:schemeClr val="tx1"/>
                </a:solidFill>
              </a:rPr>
              <a:t>Additional information regarding scrub machines </a:t>
            </a:r>
            <a:r>
              <a:rPr lang="en-US" sz="3600" dirty="0" smtClean="0">
                <a:solidFill>
                  <a:schemeClr val="tx1"/>
                </a:solidFill>
              </a:rPr>
              <a:t>&amp; </a:t>
            </a:r>
            <a:r>
              <a:rPr lang="en-US" sz="3600" dirty="0">
                <a:solidFill>
                  <a:schemeClr val="tx1"/>
                </a:solidFill>
              </a:rPr>
              <a:t>meal cards</a:t>
            </a:r>
          </a:p>
          <a:p>
            <a:endParaRPr lang="en-US" dirty="0"/>
          </a:p>
        </p:txBody>
      </p:sp>
      <p:sp>
        <p:nvSpPr>
          <p:cNvPr id="4" name="TextBox 3"/>
          <p:cNvSpPr txBox="1"/>
          <p:nvPr/>
        </p:nvSpPr>
        <p:spPr>
          <a:xfrm>
            <a:off x="4888832" y="6273225"/>
            <a:ext cx="2414336" cy="584775"/>
          </a:xfrm>
          <a:prstGeom prst="rect">
            <a:avLst/>
          </a:prstGeom>
          <a:noFill/>
        </p:spPr>
        <p:txBody>
          <a:bodyPr wrap="square" rtlCol="0">
            <a:spAutoFit/>
          </a:bodyPr>
          <a:lstStyle/>
          <a:p>
            <a:r>
              <a:rPr lang="en-US" sz="3200">
                <a:solidFill>
                  <a:schemeClr val="bg1"/>
                </a:solidFill>
              </a:rPr>
              <a:t>Chattanooga</a:t>
            </a:r>
          </a:p>
        </p:txBody>
      </p:sp>
    </p:spTree>
    <p:extLst>
      <p:ext uri="{BB962C8B-B14F-4D97-AF65-F5344CB8AC3E}">
        <p14:creationId xmlns:p14="http://schemas.microsoft.com/office/powerpoint/2010/main" val="91325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40" y="292768"/>
            <a:ext cx="10519719" cy="1311442"/>
          </a:xfrm>
        </p:spPr>
        <p:txBody>
          <a:bodyPr>
            <a:normAutofit/>
          </a:bodyPr>
          <a:lstStyle/>
          <a:p>
            <a:r>
              <a:rPr lang="en-US" b="1" dirty="0">
                <a:solidFill>
                  <a:srgbClr val="F7941D"/>
                </a:solidFill>
              </a:rPr>
              <a:t>Appropriate Clothes &amp; Attire</a:t>
            </a:r>
          </a:p>
        </p:txBody>
      </p:sp>
      <p:sp>
        <p:nvSpPr>
          <p:cNvPr id="3" name="TextBox 2"/>
          <p:cNvSpPr txBox="1"/>
          <p:nvPr/>
        </p:nvSpPr>
        <p:spPr>
          <a:xfrm>
            <a:off x="482321" y="1604210"/>
            <a:ext cx="11709679" cy="4524315"/>
          </a:xfrm>
          <a:prstGeom prst="rect">
            <a:avLst/>
          </a:prstGeom>
          <a:noFill/>
        </p:spPr>
        <p:txBody>
          <a:bodyPr wrap="square" lIns="91440" tIns="45720" rIns="91440" bIns="45720" rtlCol="0" anchor="t">
            <a:spAutoFit/>
          </a:bodyPr>
          <a:lstStyle/>
          <a:p>
            <a:pPr marL="342900" indent="-342900">
              <a:buFont typeface="Arial"/>
              <a:buChar char="•"/>
            </a:pPr>
            <a:r>
              <a:rPr lang="en-US" sz="2800" dirty="0">
                <a:solidFill>
                  <a:schemeClr val="bg1"/>
                </a:solidFill>
                <a:latin typeface="Arial" panose="020B0604020202020204" pitchFamily="34" charset="0"/>
                <a:cs typeface="Arial" panose="020B0604020202020204" pitchFamily="34" charset="0"/>
              </a:rPr>
              <a:t>All departments require either professional dress or scrubs. This information was emailed to you in the Welcome email.</a:t>
            </a: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endParaRPr lang="en-US" sz="2800" b="1" dirty="0">
              <a:solidFill>
                <a:schemeClr val="bg1"/>
              </a:solidFill>
              <a:latin typeface="Arial" panose="020B0604020202020204" pitchFamily="34" charset="0"/>
              <a:ea typeface="Calibri" panose="020F0502020204030204"/>
              <a:cs typeface="Arial" panose="020B0604020202020204" pitchFamily="34" charset="0"/>
            </a:endParaRPr>
          </a:p>
          <a:p>
            <a:pPr marL="342900" indent="-342900">
              <a:buFont typeface="Arial"/>
              <a:buChar char="•"/>
            </a:pPr>
            <a:r>
              <a:rPr lang="en-US" sz="2800" b="1" dirty="0">
                <a:solidFill>
                  <a:schemeClr val="bg1"/>
                </a:solidFill>
                <a:latin typeface="Arial" panose="020B0604020202020204" pitchFamily="34" charset="0"/>
                <a:cs typeface="Arial" panose="020B0604020202020204" pitchFamily="34" charset="0"/>
              </a:rPr>
              <a:t>Scrubs: </a:t>
            </a:r>
            <a:r>
              <a:rPr lang="en-US" sz="2800" dirty="0">
                <a:solidFill>
                  <a:schemeClr val="bg1"/>
                </a:solidFill>
                <a:latin typeface="Arial" panose="020B0604020202020204" pitchFamily="34" charset="0"/>
                <a:cs typeface="Arial" panose="020B0604020202020204" pitchFamily="34" charset="0"/>
              </a:rPr>
              <a:t>You are permitted to wear your school scrubs or Erlanger scrubs unless you are in a surgery suite. Erlanger scrubs must be worn for surgeries.</a:t>
            </a: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r>
              <a:rPr lang="en-US" sz="2800" dirty="0">
                <a:solidFill>
                  <a:schemeClr val="bg1"/>
                </a:solidFill>
                <a:latin typeface="Arial" panose="020B0604020202020204" pitchFamily="34" charset="0"/>
                <a:cs typeface="Arial" panose="020B0604020202020204" pitchFamily="34" charset="0"/>
              </a:rPr>
              <a:t>Each department will go over their specific dress code during orientation to the department. If you have any questions, please </a:t>
            </a:r>
            <a:r>
              <a:rPr lang="en-US" sz="2800" dirty="0" smtClean="0">
                <a:solidFill>
                  <a:schemeClr val="bg1"/>
                </a:solidFill>
                <a:latin typeface="Arial" panose="020B0604020202020204" pitchFamily="34" charset="0"/>
                <a:cs typeface="Arial" panose="020B0604020202020204" pitchFamily="34" charset="0"/>
              </a:rPr>
              <a:t>ask.</a:t>
            </a:r>
            <a:endParaRPr lang="en-US" sz="2800" dirty="0">
              <a:solidFill>
                <a:schemeClr val="bg1"/>
              </a:solidFill>
              <a:latin typeface="Arial" panose="020B0604020202020204" pitchFamily="34" charset="0"/>
              <a:ea typeface="Calibri" panose="020F0502020204030204"/>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09706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85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0CF3D211-6AE3-4010-D1A6-4210BB64E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ED054-56A1-A36B-AEAE-9A9C0226CD04}"/>
              </a:ext>
            </a:extLst>
          </p:cNvPr>
          <p:cNvSpPr>
            <a:spLocks noGrp="1"/>
          </p:cNvSpPr>
          <p:nvPr>
            <p:ph type="ctrTitle"/>
          </p:nvPr>
        </p:nvSpPr>
        <p:spPr>
          <a:xfrm>
            <a:off x="836140" y="292768"/>
            <a:ext cx="10519719" cy="1311442"/>
          </a:xfrm>
        </p:spPr>
        <p:txBody>
          <a:bodyPr>
            <a:normAutofit/>
          </a:bodyPr>
          <a:lstStyle/>
          <a:p>
            <a:r>
              <a:rPr lang="en-US" b="1" dirty="0">
                <a:solidFill>
                  <a:srgbClr val="F7941D"/>
                </a:solidFill>
              </a:rPr>
              <a:t>Scrubs for Students</a:t>
            </a:r>
          </a:p>
        </p:txBody>
      </p:sp>
      <p:sp>
        <p:nvSpPr>
          <p:cNvPr id="3" name="TextBox 2">
            <a:extLst>
              <a:ext uri="{FF2B5EF4-FFF2-40B4-BE49-F238E27FC236}">
                <a16:creationId xmlns:a16="http://schemas.microsoft.com/office/drawing/2014/main" id="{63B176B8-E473-13F5-8A4F-60882B7F4FB5}"/>
              </a:ext>
            </a:extLst>
          </p:cNvPr>
          <p:cNvSpPr txBox="1"/>
          <p:nvPr/>
        </p:nvSpPr>
        <p:spPr>
          <a:xfrm>
            <a:off x="836141" y="1532020"/>
            <a:ext cx="10847860" cy="4955203"/>
          </a:xfrm>
          <a:prstGeom prst="rect">
            <a:avLst/>
          </a:prstGeom>
          <a:noFill/>
        </p:spPr>
        <p:txBody>
          <a:bodyPr wrap="square" lIns="91440" tIns="45720" rIns="91440" bIns="45720" rtlCol="0" anchor="t">
            <a:spAutoFit/>
          </a:bodyPr>
          <a:lstStyle/>
          <a:p>
            <a:pPr marL="342900" indent="-342900">
              <a:buFont typeface="Arial"/>
              <a:buChar char="•"/>
            </a:pPr>
            <a:r>
              <a:rPr lang="en-US" sz="2800" dirty="0">
                <a:solidFill>
                  <a:schemeClr val="bg1"/>
                </a:solidFill>
                <a:latin typeface="Arial" panose="020B0604020202020204" pitchFamily="34" charset="0"/>
                <a:ea typeface="Calibri"/>
                <a:cs typeface="Arial" panose="020B0604020202020204" pitchFamily="34" charset="0"/>
              </a:rPr>
              <a:t>S</a:t>
            </a:r>
            <a:r>
              <a:rPr lang="en-US" sz="2800" dirty="0" smtClean="0">
                <a:solidFill>
                  <a:schemeClr val="bg1"/>
                </a:solidFill>
                <a:latin typeface="Arial" panose="020B0604020202020204" pitchFamily="34" charset="0"/>
                <a:ea typeface="Calibri"/>
                <a:cs typeface="Arial" panose="020B0604020202020204" pitchFamily="34" charset="0"/>
              </a:rPr>
              <a:t>crub </a:t>
            </a:r>
            <a:r>
              <a:rPr lang="en-US" sz="2800" dirty="0">
                <a:solidFill>
                  <a:schemeClr val="bg1"/>
                </a:solidFill>
                <a:latin typeface="Arial" panose="020B0604020202020204" pitchFamily="34" charset="0"/>
                <a:ea typeface="Calibri"/>
                <a:cs typeface="Arial" panose="020B0604020202020204" pitchFamily="34" charset="0"/>
              </a:rPr>
              <a:t>machines for students are located on the 2nd floor in the surgery </a:t>
            </a:r>
            <a:r>
              <a:rPr lang="en-US" sz="2800" dirty="0" smtClean="0">
                <a:solidFill>
                  <a:schemeClr val="bg1"/>
                </a:solidFill>
                <a:latin typeface="Arial" panose="020B0604020202020204" pitchFamily="34" charset="0"/>
                <a:ea typeface="Calibri"/>
                <a:cs typeface="Arial" panose="020B0604020202020204" pitchFamily="34" charset="0"/>
              </a:rPr>
              <a:t>suite</a:t>
            </a: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r>
              <a:rPr lang="en-US" sz="2800" dirty="0">
                <a:solidFill>
                  <a:schemeClr val="bg1"/>
                </a:solidFill>
                <a:latin typeface="Arial" panose="020B0604020202020204" pitchFamily="34" charset="0"/>
                <a:ea typeface="Calibri"/>
                <a:cs typeface="Arial" panose="020B0604020202020204" pitchFamily="34" charset="0"/>
              </a:rPr>
              <a:t>Students cannot use scrub machines in the </a:t>
            </a:r>
            <a:r>
              <a:rPr lang="en-US" sz="2800" dirty="0" smtClean="0">
                <a:solidFill>
                  <a:schemeClr val="bg1"/>
                </a:solidFill>
                <a:latin typeface="Arial" panose="020B0604020202020204" pitchFamily="34" charset="0"/>
                <a:ea typeface="Calibri"/>
                <a:cs typeface="Arial" panose="020B0604020202020204" pitchFamily="34" charset="0"/>
              </a:rPr>
              <a:t>lounges</a:t>
            </a: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r>
              <a:rPr lang="en-US" sz="2800" dirty="0">
                <a:solidFill>
                  <a:schemeClr val="bg1"/>
                </a:solidFill>
                <a:latin typeface="Arial" panose="020B0604020202020204" pitchFamily="34" charset="0"/>
                <a:ea typeface="Calibri"/>
                <a:cs typeface="Arial" panose="020B0604020202020204" pitchFamily="34" charset="0"/>
              </a:rPr>
              <a:t>Students cannot scan their badge to get scrubs; you must use your scrub </a:t>
            </a:r>
            <a:r>
              <a:rPr lang="en-US" sz="2800" dirty="0" smtClean="0">
                <a:solidFill>
                  <a:schemeClr val="bg1"/>
                </a:solidFill>
                <a:latin typeface="Arial" panose="020B0604020202020204" pitchFamily="34" charset="0"/>
                <a:ea typeface="Calibri"/>
                <a:cs typeface="Arial" panose="020B0604020202020204" pitchFamily="34" charset="0"/>
              </a:rPr>
              <a:t>code</a:t>
            </a: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endParaRPr lang="en-US" sz="2800" dirty="0">
              <a:solidFill>
                <a:schemeClr val="bg1"/>
              </a:solidFill>
              <a:latin typeface="Arial" panose="020B0604020202020204" pitchFamily="34" charset="0"/>
              <a:ea typeface="Calibri"/>
              <a:cs typeface="Arial" panose="020B0604020202020204" pitchFamily="34" charset="0"/>
            </a:endParaRPr>
          </a:p>
          <a:p>
            <a:pPr marL="342900" indent="-342900">
              <a:buFont typeface="Arial"/>
              <a:buChar char="•"/>
            </a:pPr>
            <a:r>
              <a:rPr lang="en-US" sz="2800" dirty="0">
                <a:solidFill>
                  <a:schemeClr val="bg1"/>
                </a:solidFill>
                <a:latin typeface="Arial" panose="020B0604020202020204" pitchFamily="34" charset="0"/>
                <a:ea typeface="Calibri"/>
                <a:cs typeface="Arial" panose="020B0604020202020204" pitchFamily="34" charset="0"/>
              </a:rPr>
              <a:t>Take a picture of your scrub code and/or put it somewhere you will </a:t>
            </a:r>
            <a:r>
              <a:rPr lang="en-US" sz="2800" dirty="0" smtClean="0">
                <a:solidFill>
                  <a:schemeClr val="bg1"/>
                </a:solidFill>
                <a:latin typeface="Arial" panose="020B0604020202020204" pitchFamily="34" charset="0"/>
                <a:ea typeface="Calibri"/>
                <a:cs typeface="Arial" panose="020B0604020202020204" pitchFamily="34" charset="0"/>
              </a:rPr>
              <a:t>remember – you </a:t>
            </a:r>
            <a:r>
              <a:rPr lang="en-US" sz="2800" dirty="0">
                <a:solidFill>
                  <a:schemeClr val="bg1"/>
                </a:solidFill>
                <a:latin typeface="Arial" panose="020B0604020202020204" pitchFamily="34" charset="0"/>
                <a:ea typeface="Calibri"/>
                <a:cs typeface="Arial" panose="020B0604020202020204" pitchFamily="34" charset="0"/>
              </a:rPr>
              <a:t>may need it for additional rotations </a:t>
            </a:r>
            <a:r>
              <a:rPr lang="en-US" sz="2800" dirty="0" smtClean="0">
                <a:solidFill>
                  <a:schemeClr val="bg1"/>
                </a:solidFill>
                <a:latin typeface="Arial" panose="020B0604020202020204" pitchFamily="34" charset="0"/>
                <a:ea typeface="Calibri"/>
                <a:cs typeface="Arial" panose="020B0604020202020204" pitchFamily="34" charset="0"/>
              </a:rPr>
              <a:t>here</a:t>
            </a:r>
            <a:endParaRPr lang="en-US" sz="2800" dirty="0">
              <a:solidFill>
                <a:schemeClr val="bg1"/>
              </a:solidFill>
              <a:latin typeface="Arial" panose="020B0604020202020204" pitchFamily="34" charset="0"/>
              <a:ea typeface="Calibri"/>
              <a:cs typeface="Arial" panose="020B0604020202020204" pitchFamily="34" charset="0"/>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69236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577"/>
            <a:ext cx="12192000" cy="1325563"/>
          </a:xfrm>
        </p:spPr>
        <p:txBody>
          <a:bodyPr/>
          <a:lstStyle/>
          <a:p>
            <a:pPr algn="ctr"/>
            <a:r>
              <a:rPr lang="en-US" b="1" dirty="0">
                <a:solidFill>
                  <a:srgbClr val="F7941D"/>
                </a:solidFill>
              </a:rPr>
              <a:t>Erlanger Computer &amp; EPIC Access</a:t>
            </a:r>
            <a:r>
              <a:rPr lang="en-US" dirty="0"/>
              <a:t/>
            </a:r>
            <a:br>
              <a:rPr lang="en-US" dirty="0"/>
            </a:br>
            <a:endParaRPr lang="en-US" dirty="0"/>
          </a:p>
        </p:txBody>
      </p:sp>
      <p:sp>
        <p:nvSpPr>
          <p:cNvPr id="4" name="Content Placeholder 3"/>
          <p:cNvSpPr>
            <a:spLocks noGrp="1"/>
          </p:cNvSpPr>
          <p:nvPr>
            <p:ph idx="1"/>
          </p:nvPr>
        </p:nvSpPr>
        <p:spPr>
          <a:xfrm>
            <a:off x="838200" y="1469740"/>
            <a:ext cx="10515600" cy="4488933"/>
          </a:xfrm>
        </p:spPr>
        <p:txBody>
          <a:bodyPr vert="horz" lIns="91440" tIns="45720" rIns="91440" bIns="45720" rtlCol="0" anchor="t">
            <a:normAutofit/>
          </a:bodyPr>
          <a:lstStyle/>
          <a:p>
            <a:pPr marL="342900" indent="-342900"/>
            <a:r>
              <a:rPr lang="en-US" cap="all" dirty="0">
                <a:solidFill>
                  <a:schemeClr val="tx1"/>
                </a:solidFill>
              </a:rPr>
              <a:t>Y</a:t>
            </a:r>
            <a:r>
              <a:rPr lang="en-US" dirty="0">
                <a:solidFill>
                  <a:schemeClr val="tx1"/>
                </a:solidFill>
              </a:rPr>
              <a:t>ou </a:t>
            </a:r>
            <a:r>
              <a:rPr lang="en-US" b="1" dirty="0">
                <a:solidFill>
                  <a:schemeClr val="tx1"/>
                </a:solidFill>
              </a:rPr>
              <a:t>must </a:t>
            </a:r>
            <a:r>
              <a:rPr lang="en-US" dirty="0">
                <a:solidFill>
                  <a:schemeClr val="tx1"/>
                </a:solidFill>
              </a:rPr>
              <a:t>have completed your Erlanger EOL EPIC (eChart) modules before you can log into an Erlanger computer</a:t>
            </a:r>
            <a:r>
              <a:rPr lang="en-US" dirty="0" smtClean="0">
                <a:solidFill>
                  <a:schemeClr val="tx1"/>
                </a:solidFill>
              </a:rPr>
              <a:t>.</a:t>
            </a:r>
            <a:endParaRPr lang="en-US" dirty="0">
              <a:solidFill>
                <a:schemeClr val="tx1"/>
              </a:solidFill>
            </a:endParaRPr>
          </a:p>
          <a:p>
            <a:pPr marL="342900" indent="-342900">
              <a:spcBef>
                <a:spcPts val="1800"/>
              </a:spcBef>
            </a:pPr>
            <a:r>
              <a:rPr lang="en-US" dirty="0">
                <a:solidFill>
                  <a:schemeClr val="tx1"/>
                </a:solidFill>
                <a:latin typeface="Arial"/>
                <a:cs typeface="Arial"/>
              </a:rPr>
              <a:t>To access Epic on your personal device, </a:t>
            </a:r>
            <a:r>
              <a:rPr lang="en-US" dirty="0" smtClean="0">
                <a:solidFill>
                  <a:schemeClr val="tx1"/>
                </a:solidFill>
                <a:latin typeface="Arial"/>
                <a:cs typeface="Arial"/>
              </a:rPr>
              <a:t>first you </a:t>
            </a:r>
            <a:r>
              <a:rPr lang="en-US" dirty="0">
                <a:solidFill>
                  <a:schemeClr val="tx1"/>
                </a:solidFill>
                <a:latin typeface="Arial"/>
                <a:cs typeface="Arial"/>
              </a:rPr>
              <a:t>must log on to an Erlanger </a:t>
            </a:r>
            <a:r>
              <a:rPr lang="en-US" dirty="0" smtClean="0">
                <a:solidFill>
                  <a:schemeClr val="tx1"/>
                </a:solidFill>
                <a:latin typeface="Arial"/>
                <a:cs typeface="Arial"/>
              </a:rPr>
              <a:t>computer. Then </a:t>
            </a:r>
            <a:r>
              <a:rPr lang="en-US" dirty="0">
                <a:solidFill>
                  <a:schemeClr val="tx1"/>
                </a:solidFill>
                <a:latin typeface="Arial"/>
                <a:cs typeface="Arial"/>
              </a:rPr>
              <a:t>you should be able to access EPIC via Canto or Haiku on your personal device</a:t>
            </a:r>
            <a:r>
              <a:rPr lang="en-US" dirty="0" smtClean="0">
                <a:solidFill>
                  <a:schemeClr val="tx1"/>
                </a:solidFill>
                <a:latin typeface="Arial"/>
                <a:cs typeface="Arial"/>
              </a:rPr>
              <a:t>.</a:t>
            </a:r>
            <a:endParaRPr lang="en-US" dirty="0">
              <a:solidFill>
                <a:schemeClr val="tx1"/>
              </a:solidFill>
              <a:latin typeface="Arial"/>
              <a:cs typeface="Arial"/>
            </a:endParaRPr>
          </a:p>
          <a:p>
            <a:pPr marL="342900" indent="-342900">
              <a:spcBef>
                <a:spcPts val="1800"/>
              </a:spcBef>
            </a:pPr>
            <a:r>
              <a:rPr lang="en-US" dirty="0">
                <a:solidFill>
                  <a:schemeClr val="tx1"/>
                </a:solidFill>
              </a:rPr>
              <a:t>Instructions for use on personal devices are included in the PowerPoint that will be emailed to you.</a:t>
            </a:r>
          </a:p>
          <a:p>
            <a:pPr marL="342900" indent="-342900"/>
            <a:endParaRPr lang="en-US" dirty="0"/>
          </a:p>
        </p:txBody>
      </p:sp>
    </p:spTree>
    <p:extLst>
      <p:ext uri="{BB962C8B-B14F-4D97-AF65-F5344CB8AC3E}">
        <p14:creationId xmlns:p14="http://schemas.microsoft.com/office/powerpoint/2010/main" val="92236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752"/>
            <a:ext cx="12192000" cy="1325563"/>
          </a:xfrm>
        </p:spPr>
        <p:txBody>
          <a:bodyPr>
            <a:normAutofit/>
          </a:bodyPr>
          <a:lstStyle/>
          <a:p>
            <a:pPr algn="ctr"/>
            <a:r>
              <a:rPr lang="en-US" b="1" dirty="0">
                <a:solidFill>
                  <a:srgbClr val="F7941D"/>
                </a:solidFill>
              </a:rPr>
              <a:t>IMPORTANT Charting information</a:t>
            </a:r>
          </a:p>
        </p:txBody>
      </p:sp>
      <p:sp>
        <p:nvSpPr>
          <p:cNvPr id="3" name="Content Placeholder 2"/>
          <p:cNvSpPr>
            <a:spLocks noGrp="1"/>
          </p:cNvSpPr>
          <p:nvPr>
            <p:ph idx="1"/>
          </p:nvPr>
        </p:nvSpPr>
        <p:spPr>
          <a:xfrm>
            <a:off x="1062893" y="1711569"/>
            <a:ext cx="10914742" cy="4351338"/>
          </a:xfrm>
        </p:spPr>
        <p:txBody>
          <a:bodyPr vert="horz" lIns="91440" tIns="45720" rIns="91440" bIns="45720" rtlCol="0" anchor="t">
            <a:normAutofit/>
          </a:bodyPr>
          <a:lstStyle/>
          <a:p>
            <a:pPr marL="0" indent="0">
              <a:buNone/>
            </a:pPr>
            <a:r>
              <a:rPr lang="en-US" dirty="0">
                <a:solidFill>
                  <a:schemeClr val="tx1"/>
                </a:solidFill>
                <a:latin typeface="Arial"/>
                <a:cs typeface="Arial"/>
              </a:rPr>
              <a:t>Please make sure you close all students notes in EPIC </a:t>
            </a:r>
            <a:r>
              <a:rPr lang="en-US" b="1" u="sng" dirty="0">
                <a:solidFill>
                  <a:schemeClr val="tx1"/>
                </a:solidFill>
                <a:latin typeface="Arial"/>
                <a:cs typeface="Arial"/>
              </a:rPr>
              <a:t>before</a:t>
            </a:r>
            <a:r>
              <a:rPr lang="en-US" dirty="0">
                <a:solidFill>
                  <a:schemeClr val="tx1"/>
                </a:solidFill>
                <a:latin typeface="Arial"/>
                <a:cs typeface="Arial"/>
              </a:rPr>
              <a:t> your last day on rotation.</a:t>
            </a:r>
          </a:p>
          <a:p>
            <a:pPr marL="0" indent="0">
              <a:buNone/>
            </a:pPr>
            <a:endParaRPr lang="en-US" sz="1600" dirty="0">
              <a:solidFill>
                <a:schemeClr val="tx1"/>
              </a:solidFill>
            </a:endParaRPr>
          </a:p>
          <a:p>
            <a:pPr marL="0" indent="0">
              <a:buNone/>
            </a:pPr>
            <a:r>
              <a:rPr lang="en-US" b="1" dirty="0">
                <a:solidFill>
                  <a:schemeClr val="tx1"/>
                </a:solidFill>
                <a:latin typeface="Arial"/>
                <a:cs typeface="Arial"/>
              </a:rPr>
              <a:t>Do not </a:t>
            </a:r>
            <a:r>
              <a:rPr lang="en-US" dirty="0">
                <a:solidFill>
                  <a:schemeClr val="tx1"/>
                </a:solidFill>
                <a:latin typeface="Arial"/>
                <a:cs typeface="Arial"/>
              </a:rPr>
              <a:t>check the box in EPIC that says, “</a:t>
            </a:r>
            <a:r>
              <a:rPr lang="en-US" i="1" dirty="0">
                <a:solidFill>
                  <a:schemeClr val="tx1"/>
                </a:solidFill>
                <a:latin typeface="Arial"/>
                <a:cs typeface="Arial"/>
              </a:rPr>
              <a:t>Based on my professional judgment, sharing this note poses a risk of harm to this patient or another person</a:t>
            </a:r>
            <a:r>
              <a:rPr lang="en-US" dirty="0">
                <a:solidFill>
                  <a:schemeClr val="tx1"/>
                </a:solidFill>
                <a:latin typeface="Arial"/>
                <a:cs typeface="Arial"/>
              </a:rPr>
              <a:t>.” This box can only be checked by a licensed clinician, and you’re not there yet. If your resident tells you to check it, please advise them you cannot since you are not a licensed clinician. Reach out with questions.</a:t>
            </a:r>
          </a:p>
          <a:p>
            <a:endParaRPr lang="en-US" dirty="0"/>
          </a:p>
        </p:txBody>
      </p:sp>
      <p:pic>
        <p:nvPicPr>
          <p:cNvPr id="4" name="Graphic 3" descr="Badge Cross with solid fill">
            <a:extLst>
              <a:ext uri="{FF2B5EF4-FFF2-40B4-BE49-F238E27FC236}">
                <a16:creationId xmlns:a16="http://schemas.microsoft.com/office/drawing/2014/main" id="{1E1923A8-5851-300B-B354-3F791D233F7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8493" y="3323492"/>
            <a:ext cx="914400" cy="914400"/>
          </a:xfrm>
          <a:prstGeom prst="rect">
            <a:avLst/>
          </a:prstGeom>
        </p:spPr>
      </p:pic>
      <p:pic>
        <p:nvPicPr>
          <p:cNvPr id="5" name="Graphic 4" descr="Badge Tick1 with solid fill">
            <a:extLst>
              <a:ext uri="{FF2B5EF4-FFF2-40B4-BE49-F238E27FC236}">
                <a16:creationId xmlns:a16="http://schemas.microsoft.com/office/drawing/2014/main" id="{B94EE685-69DE-8B23-BAB0-D5B1824214F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68031" y="1711569"/>
            <a:ext cx="914400" cy="914400"/>
          </a:xfrm>
          <a:prstGeom prst="rect">
            <a:avLst/>
          </a:prstGeom>
        </p:spPr>
      </p:pic>
    </p:spTree>
    <p:extLst>
      <p:ext uri="{BB962C8B-B14F-4D97-AF65-F5344CB8AC3E}">
        <p14:creationId xmlns:p14="http://schemas.microsoft.com/office/powerpoint/2010/main" val="55707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053646"/>
            <a:ext cx="12191998" cy="4801314"/>
          </a:xfrm>
          <a:prstGeom prst="rect">
            <a:avLst/>
          </a:prstGeom>
        </p:spPr>
        <p:txBody>
          <a:bodyPr wrap="square" lIns="91440" tIns="45720" rIns="91440" bIns="45720" anchor="t">
            <a:spAutoFit/>
          </a:bodyPr>
          <a:lstStyle/>
          <a:p>
            <a:pPr algn="ctr"/>
            <a:r>
              <a:rPr lang="en-US" sz="3200" cap="all" dirty="0" smtClean="0">
                <a:solidFill>
                  <a:schemeClr val="bg1"/>
                </a:solidFill>
                <a:latin typeface="Arial" panose="020B0604020202020204" pitchFamily="34" charset="0"/>
                <a:cs typeface="Arial" panose="020B0604020202020204" pitchFamily="34" charset="0"/>
              </a:rPr>
              <a:t>*If you need a password reset:</a:t>
            </a:r>
          </a:p>
          <a:p>
            <a:pPr algn="ctr"/>
            <a:r>
              <a:rPr lang="en-US" sz="3200" cap="all" dirty="0" smtClean="0">
                <a:solidFill>
                  <a:schemeClr val="bg1"/>
                </a:solidFill>
                <a:latin typeface="Arial" panose="020B0604020202020204" pitchFamily="34" charset="0"/>
                <a:cs typeface="Arial" panose="020B0604020202020204" pitchFamily="34" charset="0"/>
              </a:rPr>
              <a:t> </a:t>
            </a:r>
          </a:p>
          <a:p>
            <a:pPr algn="ctr"/>
            <a:r>
              <a:rPr lang="en-US" sz="3200" b="1" cap="all" dirty="0" smtClean="0">
                <a:solidFill>
                  <a:srgbClr val="00B0F0"/>
                </a:solidFill>
                <a:latin typeface="Arial" panose="020B0604020202020204" pitchFamily="34" charset="0"/>
                <a:cs typeface="Arial" panose="020B0604020202020204" pitchFamily="34" charset="0"/>
              </a:rPr>
              <a:t>please use sailpoint to reset your password. </a:t>
            </a:r>
          </a:p>
          <a:p>
            <a:pPr algn="ctr"/>
            <a:r>
              <a:rPr lang="en-US" sz="3200" cap="all" dirty="0" smtClean="0">
                <a:solidFill>
                  <a:schemeClr val="bg1"/>
                </a:solidFill>
                <a:latin typeface="Arial" panose="020B0604020202020204" pitchFamily="34" charset="0"/>
                <a:cs typeface="Arial" panose="020B0604020202020204" pitchFamily="34" charset="0"/>
              </a:rPr>
              <a:t>We </a:t>
            </a:r>
            <a:r>
              <a:rPr lang="en-US" sz="3200" cap="all" dirty="0">
                <a:solidFill>
                  <a:schemeClr val="bg1"/>
                </a:solidFill>
                <a:latin typeface="Arial" panose="020B0604020202020204" pitchFamily="34" charset="0"/>
                <a:cs typeface="Arial" panose="020B0604020202020204" pitchFamily="34" charset="0"/>
              </a:rPr>
              <a:t>will walk through sailpoint </a:t>
            </a:r>
            <a:endParaRPr lang="en-US" sz="3200" cap="all" dirty="0" smtClean="0">
              <a:solidFill>
                <a:schemeClr val="bg1"/>
              </a:solidFill>
              <a:latin typeface="Arial" panose="020B0604020202020204" pitchFamily="34" charset="0"/>
              <a:cs typeface="Arial" panose="020B0604020202020204" pitchFamily="34" charset="0"/>
            </a:endParaRPr>
          </a:p>
          <a:p>
            <a:pPr algn="ctr"/>
            <a:r>
              <a:rPr lang="en-US" sz="3200" cap="all" dirty="0" smtClean="0">
                <a:solidFill>
                  <a:schemeClr val="bg1"/>
                </a:solidFill>
                <a:latin typeface="Arial" panose="020B0604020202020204" pitchFamily="34" charset="0"/>
                <a:cs typeface="Arial" panose="020B0604020202020204" pitchFamily="34" charset="0"/>
              </a:rPr>
              <a:t>at </a:t>
            </a:r>
            <a:r>
              <a:rPr lang="en-US" sz="3200" cap="all" dirty="0">
                <a:solidFill>
                  <a:schemeClr val="bg1"/>
                </a:solidFill>
                <a:latin typeface="Arial" panose="020B0604020202020204" pitchFamily="34" charset="0"/>
                <a:cs typeface="Arial" panose="020B0604020202020204" pitchFamily="34" charset="0"/>
              </a:rPr>
              <a:t>the end of orientation.</a:t>
            </a:r>
          </a:p>
          <a:p>
            <a:pPr algn="ctr"/>
            <a:endParaRPr lang="en-US" sz="3200" cap="all" dirty="0">
              <a:solidFill>
                <a:schemeClr val="bg1"/>
              </a:solidFill>
              <a:ea typeface="Calibri"/>
              <a:cs typeface="Calibri"/>
            </a:endParaRPr>
          </a:p>
          <a:p>
            <a:pPr algn="ctr"/>
            <a:endParaRPr lang="en-US" sz="3200" cap="all" dirty="0">
              <a:solidFill>
                <a:schemeClr val="bg1"/>
              </a:solidFill>
            </a:endParaRPr>
          </a:p>
          <a:p>
            <a:pPr algn="ctr"/>
            <a:endParaRPr lang="en-US" sz="3200" cap="all" dirty="0">
              <a:solidFill>
                <a:schemeClr val="bg1"/>
              </a:solidFill>
            </a:endParaRPr>
          </a:p>
          <a:p>
            <a:pPr algn="ctr"/>
            <a:endParaRPr lang="en-US" sz="3200" cap="all" dirty="0">
              <a:solidFill>
                <a:srgbClr val="FFFFFF"/>
              </a:solidFill>
              <a:ea typeface="Calibri" panose="020F0502020204030204"/>
              <a:cs typeface="Calibri" panose="020F0502020204030204"/>
            </a:endParaRPr>
          </a:p>
          <a:p>
            <a:pPr algn="ctr"/>
            <a:endParaRPr lang="en-US" dirty="0">
              <a:ea typeface="Calibri" panose="020F0502020204030204"/>
              <a:cs typeface="Calibri" panose="020F0502020204030204"/>
            </a:endParaRPr>
          </a:p>
        </p:txBody>
      </p:sp>
      <p:sp>
        <p:nvSpPr>
          <p:cNvPr id="3" name="Rectangle 2"/>
          <p:cNvSpPr/>
          <p:nvPr/>
        </p:nvSpPr>
        <p:spPr>
          <a:xfrm>
            <a:off x="0" y="360394"/>
            <a:ext cx="12191999"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ATOS Erlanger IT Help Desk </a:t>
            </a:r>
            <a:endParaRPr lang="en-US" sz="4400" cap="all" dirty="0">
              <a:solidFill>
                <a:schemeClr val="bg1"/>
              </a:solidFill>
              <a:latin typeface="Arial" panose="020B0604020202020204" pitchFamily="34" charset="0"/>
              <a:cs typeface="Arial" panose="020B0604020202020204" pitchFamily="34" charset="0"/>
            </a:endParaRPr>
          </a:p>
          <a:p>
            <a:pPr algn="ctr"/>
            <a:r>
              <a:rPr lang="en-US" sz="4400" b="1" cap="all" dirty="0">
                <a:solidFill>
                  <a:schemeClr val="bg1"/>
                </a:solidFill>
                <a:latin typeface="Arial" panose="020B0604020202020204" pitchFamily="34" charset="0"/>
                <a:cs typeface="Arial" panose="020B0604020202020204" pitchFamily="34" charset="0"/>
              </a:rPr>
              <a:t>423.778.TECH </a:t>
            </a:r>
            <a:r>
              <a:rPr lang="en-US" sz="4400" b="1" cap="all" dirty="0">
                <a:solidFill>
                  <a:srgbClr val="00B0F0"/>
                </a:solidFill>
                <a:latin typeface="Arial" panose="020B0604020202020204" pitchFamily="34" charset="0"/>
                <a:cs typeface="Arial" panose="020B0604020202020204" pitchFamily="34" charset="0"/>
              </a:rPr>
              <a:t>(8324)</a:t>
            </a:r>
          </a:p>
        </p:txBody>
      </p:sp>
      <p:pic>
        <p:nvPicPr>
          <p:cNvPr id="4" name="Graphic 7" descr="Call center">
            <a:extLst>
              <a:ext uri="{FF2B5EF4-FFF2-40B4-BE49-F238E27FC236}">
                <a16:creationId xmlns:a16="http://schemas.microsoft.com/office/drawing/2014/main" id="{5091B1B1-B359-4C95-ACBF-E88DB44615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229283" y="1751027"/>
            <a:ext cx="1358537" cy="1358537"/>
          </a:xfrm>
          <a:prstGeom prst="rect">
            <a:avLst/>
          </a:prstGeom>
        </p:spPr>
      </p:pic>
    </p:spTree>
    <p:extLst>
      <p:ext uri="{BB962C8B-B14F-4D97-AF65-F5344CB8AC3E}">
        <p14:creationId xmlns:p14="http://schemas.microsoft.com/office/powerpoint/2010/main" val="2932899790"/>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E00DEFC-9DB3-DD4F-B7D6-C4E9B3E8ADC8}" vid="{8EDE1D6E-313A-D646-A580-FC270181CB66}"/>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E00DEFC-9DB3-DD4F-B7D6-C4E9B3E8ADC8}" vid="{D1E4248C-5B14-2A40-8915-B37E16C5EF51}"/>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E00DEFC-9DB3-DD4F-B7D6-C4E9B3E8ADC8}" vid="{9301B3E3-CD4C-E146-BE3B-8C8D08E876CB}"/>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E00DEFC-9DB3-DD4F-B7D6-C4E9B3E8ADC8}" vid="{FC999BD5-A392-0145-862A-1983E317414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cb3caa-7df2-4546-84c0-f2c87d8d1ea4" xsi:nil="true"/>
    <lcf76f155ced4ddcb4097134ff3c332f xmlns="992df2e0-9d80-46f3-a0cc-0f1d55a63f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7101E53E5F041A74F7CA99801CBD1" ma:contentTypeVersion="13" ma:contentTypeDescription="Create a new document." ma:contentTypeScope="" ma:versionID="74d0beee90b0ae18847a29516b1ceb0b">
  <xsd:schema xmlns:xsd="http://www.w3.org/2001/XMLSchema" xmlns:xs="http://www.w3.org/2001/XMLSchema" xmlns:p="http://schemas.microsoft.com/office/2006/metadata/properties" xmlns:ns2="992df2e0-9d80-46f3-a0cc-0f1d55a63f49" xmlns:ns3="63cb3caa-7df2-4546-84c0-f2c87d8d1ea4" targetNamespace="http://schemas.microsoft.com/office/2006/metadata/properties" ma:root="true" ma:fieldsID="af770ff48eefd1a97b5c2a6227cef13c" ns2:_="" ns3:_="">
    <xsd:import namespace="992df2e0-9d80-46f3-a0cc-0f1d55a63f49"/>
    <xsd:import namespace="63cb3caa-7df2-4546-84c0-f2c87d8d1e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df2e0-9d80-46f3-a0cc-0f1d55a63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cb3caa-7df2-4546-84c0-f2c87d8d1e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f9abde-b29f-4312-8fe5-7f8bc2184f26}" ma:internalName="TaxCatchAll" ma:showField="CatchAllData" ma:web="63cb3caa-7df2-4546-84c0-f2c87d8d1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4175BD-9856-443A-AC0D-D5345154C790}">
  <ds:schemaRefs>
    <ds:schemaRef ds:uri="http://schemas.microsoft.com/office/2006/metadata/properties"/>
    <ds:schemaRef ds:uri="63cb3caa-7df2-4546-84c0-f2c87d8d1ea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92df2e0-9d80-46f3-a0cc-0f1d55a63f49"/>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BCBC679-D0F6-4FFD-807B-14461F6C3312}">
  <ds:schemaRefs>
    <ds:schemaRef ds:uri="63cb3caa-7df2-4546-84c0-f2c87d8d1ea4"/>
    <ds:schemaRef ds:uri="992df2e0-9d80-46f3-a0cc-0f1d55a63f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56704-B9C6-43A1-BDFE-8184F27522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ppt-template-gray (1)</Template>
  <TotalTime>2765</TotalTime>
  <Words>2705</Words>
  <Application>Microsoft Office PowerPoint</Application>
  <PresentationFormat>Widescreen</PresentationFormat>
  <Paragraphs>310</Paragraphs>
  <Slides>33</Slides>
  <Notes>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Courier New</vt:lpstr>
      <vt:lpstr>Wingdings</vt:lpstr>
      <vt:lpstr>Title slides</vt:lpstr>
      <vt:lpstr>UTHSC content slides</vt:lpstr>
      <vt:lpstr>Section breaks</vt:lpstr>
      <vt:lpstr>1_End slides</vt:lpstr>
      <vt:lpstr>NEW STUDENT ORIENTATION</vt:lpstr>
      <vt:lpstr>Chattanooga Contacts</vt:lpstr>
      <vt:lpstr>UT Medical Student Housing The District at Riverside</vt:lpstr>
      <vt:lpstr>What’s in my envelope?</vt:lpstr>
      <vt:lpstr>Appropriate Clothes &amp; Attire</vt:lpstr>
      <vt:lpstr>Scrubs for Students</vt:lpstr>
      <vt:lpstr>Erlanger Computer &amp; EPIC Access </vt:lpstr>
      <vt:lpstr>IMPORTANT Charting information</vt:lpstr>
      <vt:lpstr>PowerPoint Presentation</vt:lpstr>
      <vt:lpstr>You may not look up information on family, friends, co-workers, or others unless you are working with the patient or are on the patient’s case.  DO NOT take pictures of patients, charts, PHI, etc.  Violating HIPAA has penalties of fines and/or jail time  The UME department is made aware if you violate HIPAA,   and you will be investigated. </vt:lpstr>
      <vt:lpstr>Parking</vt:lpstr>
      <vt:lpstr>If you are leaving late at night, you can call 423.778.7614 to request Erlanger Security escort accompany you to your car.   If there is no answer, call the Operator at 423.778.7000 and ask that the Security Supervisor be paged.   </vt:lpstr>
      <vt:lpstr>Showers</vt:lpstr>
      <vt:lpstr>Student Lounge, Workspace &amp; Lockers</vt:lpstr>
      <vt:lpstr>Medical Library</vt:lpstr>
      <vt:lpstr>Student Health Services (UTHSC students only)</vt:lpstr>
      <vt:lpstr>Behavioral Health and Well-Being</vt:lpstr>
      <vt:lpstr>Inclement Weather Policy</vt:lpstr>
      <vt:lpstr>Exposure to Blood or Bodily Fluids</vt:lpstr>
      <vt:lpstr>PowerPoint Presentation</vt:lpstr>
      <vt:lpstr>Chattanooga GroupMe</vt:lpstr>
      <vt:lpstr>SailPoint</vt:lpstr>
      <vt:lpstr>PowerPoint Presentation</vt:lpstr>
      <vt:lpstr>PowerPoint Presentation</vt:lpstr>
      <vt:lpstr>PowerPoint Presentation</vt:lpstr>
      <vt:lpstr>Epic Access on Personal Devices</vt:lpstr>
      <vt:lpstr>IMPORTANT REMINDER:</vt:lpstr>
      <vt:lpstr>PowerPoint Presentation</vt:lpstr>
      <vt:lpstr>   This will need to be done from any Erlanger workstation: Click the UpToDate link on the Medical Library’s intranet page (found under the Education tab on the Erlanger intranet home page) Look in the upper right corner of the UpToDate page for the link to create your account Set up your own account using any username and password Use your new account info to log into the app from your phone or device This account will need to be accessed once a month from an Erlanger workstation within campus in order to stay active If you have any questions, contact Rachel Bohannon at rachel.bohannon@erlanger.org or 423.778.7498 </vt:lpstr>
      <vt:lpstr>Links to Important Policies</vt:lpstr>
      <vt:lpstr>Excused Absences, Wellness Days, and  Limited Leave Request Forms</vt:lpstr>
      <vt:lpstr>Student Assistance Program</vt:lpstr>
      <vt:lpstr>THANK YOU!</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Student Orientation</dc:title>
  <dc:creator>Nabors, Tiffany</dc:creator>
  <cp:lastModifiedBy>Hollie Daugherty</cp:lastModifiedBy>
  <cp:revision>28</cp:revision>
  <dcterms:created xsi:type="dcterms:W3CDTF">2024-01-26T20:32:42Z</dcterms:created>
  <dcterms:modified xsi:type="dcterms:W3CDTF">2025-06-27T19:51:23Z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0x01010062C7101E53E5F041A74F7CA99801CBD1</vt:lpwstr>
  </property>
  <property fmtid="{D5CDD505-2E9C-101B-9397-08002B2CF9AE}" pid="3" name="MediaServiceImageTags">
    <vt:lpwstr/>
  </property>
</Properties>
</file>