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3" autoAdjust="0"/>
    <p:restoredTop sz="94660"/>
  </p:normalViewPr>
  <p:slideViewPr>
    <p:cSldViewPr>
      <p:cViewPr varScale="1">
        <p:scale>
          <a:sx n="84" d="100"/>
          <a:sy n="84" d="100"/>
        </p:scale>
        <p:origin x="141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AEC238-F096-4932-81AC-A9CF4D1F34D8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DB1C79-C9B9-4681-ABBD-A85572D6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7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2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990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990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2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2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7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90600" y="609600"/>
            <a:ext cx="8153400" cy="76200"/>
          </a:xfrm>
          <a:prstGeom prst="rect">
            <a:avLst/>
          </a:prstGeom>
          <a:solidFill>
            <a:srgbClr val="FFFF99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7" name="Picture 3" descr="ppt_left"/>
          <p:cNvPicPr>
            <a:picLocks noChangeAspect="1" noChangeArrowheads="1"/>
          </p:cNvPicPr>
          <p:nvPr/>
        </p:nvPicPr>
        <p:blipFill>
          <a:blip r:embed="rId13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04775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990600"/>
            <a:ext cx="7543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543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477000"/>
            <a:ext cx="1752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fld id="{D797830D-726C-4695-9014-F0535E5265C0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477000"/>
            <a:ext cx="114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61260D6C-2170-4122-8D9E-1D43037E952B}" type="slidenum">
              <a:rPr lang="en-US" smtClean="0"/>
              <a:t>‹#›</a:t>
            </a:fld>
            <a:endParaRPr lang="en-US"/>
          </a:p>
        </p:txBody>
      </p:sp>
      <p:pic>
        <p:nvPicPr>
          <p:cNvPr id="1032" name="Picture 8" descr="ppt_top_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pt_top_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6477000"/>
            <a:ext cx="42291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hsc.edu/research/research_administration/form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licy.tennessee.edu/fiscal_policy/fi023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13134m1l2szd36ie6w8tg1djw2.wpengine.netdna-cdn.com/wp-content/uploads/2015/01/Exhibit-01-UG-detrmination-chart-for-sub-vs-vendor-10-27-2014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3134m1l2szd36ie6w8tg1djw2.wpengine.netdna-cdn.com/wp-content/uploads/2015/01/Exhibit-02-Uniform-Guidance-%E2%80%93-Required-Subrecipient-Risk-Assessment-by-Pass-Through-Entiti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13134m1l2szd36ie6w8tg1djw2.wpengine.netdna-cdn.com/wp-content/uploads/2015/02/Exhibit-03-Uniform-Guidance-%E2%80%93-Required-Elements-for-Subawar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3134m1l2szd36ie6w8tg1djw2.wpengine.netdna-cdn.com/wp-content/uploads/2015/02/Exhibit-04-UT-Optional-Requirements-for-High-Risk-Subs-rev-11-20-14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ORA </a:t>
            </a:r>
            <a:r>
              <a:rPr lang="en-US" smtClean="0"/>
              <a:t>Contract Staff, Subaward</a:t>
            </a:r>
            <a:r>
              <a:rPr lang="en-US" dirty="0" smtClean="0"/>
              <a:t> Information and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3/18/15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7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Subaward</a:t>
            </a:r>
            <a:r>
              <a:rPr lang="en-US" dirty="0" smtClean="0"/>
              <a:t>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posted to the ORA web site:  </a:t>
            </a:r>
            <a:r>
              <a:rPr lang="en-US" dirty="0" smtClean="0">
                <a:hlinkClick r:id="rId2"/>
              </a:rPr>
              <a:t>http://www.uthsc.edu/research/research_administration</a:t>
            </a:r>
            <a:r>
              <a:rPr lang="en-US" dirty="0" smtClean="0"/>
              <a:t>, along with instructions for how to use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4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ORA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Elaine Todd, J.D., Associate Director</a:t>
            </a:r>
          </a:p>
          <a:p>
            <a:r>
              <a:rPr lang="en-US" dirty="0" smtClean="0"/>
              <a:t>901 448-3303</a:t>
            </a:r>
          </a:p>
          <a:p>
            <a:r>
              <a:rPr lang="en-US" dirty="0" smtClean="0"/>
              <a:t>etodd5@uthsc.edu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7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Subaward</a:t>
            </a:r>
            <a:r>
              <a:rPr lang="en-US" dirty="0" smtClean="0"/>
              <a:t> Training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be announced – what is a good time?</a:t>
            </a:r>
          </a:p>
          <a:p>
            <a:r>
              <a:rPr lang="en-US" dirty="0" smtClean="0"/>
              <a:t>New Policy</a:t>
            </a:r>
          </a:p>
          <a:p>
            <a:r>
              <a:rPr lang="en-US" dirty="0" smtClean="0"/>
              <a:t>New Forms</a:t>
            </a:r>
          </a:p>
          <a:p>
            <a:pPr lvl="1"/>
            <a:r>
              <a:rPr lang="en-US" dirty="0" smtClean="0"/>
              <a:t>Sub commitment form (replaces old letter of intent)</a:t>
            </a:r>
          </a:p>
          <a:p>
            <a:pPr lvl="1"/>
            <a:r>
              <a:rPr lang="en-US" dirty="0" smtClean="0"/>
              <a:t>FDP forms and amendments</a:t>
            </a:r>
          </a:p>
          <a:p>
            <a:pPr lvl="1"/>
            <a:r>
              <a:rPr lang="en-US" dirty="0" smtClean="0"/>
              <a:t>Instructions for using new forms</a:t>
            </a:r>
          </a:p>
          <a:p>
            <a:r>
              <a:rPr lang="en-US" dirty="0" smtClean="0"/>
              <a:t>New Tools</a:t>
            </a:r>
          </a:p>
          <a:p>
            <a:pPr lvl="1"/>
            <a:r>
              <a:rPr lang="en-US" dirty="0" smtClean="0"/>
              <a:t>Determining vendor/consultant/</a:t>
            </a:r>
            <a:r>
              <a:rPr lang="en-US" dirty="0" err="1" smtClean="0"/>
              <a:t>subrecipient</a:t>
            </a:r>
            <a:endParaRPr lang="en-US" dirty="0" smtClean="0"/>
          </a:p>
          <a:p>
            <a:pPr lvl="1"/>
            <a:r>
              <a:rPr lang="en-US" dirty="0" smtClean="0"/>
              <a:t>Sub risk assessment</a:t>
            </a:r>
          </a:p>
          <a:p>
            <a:pPr lvl="1"/>
            <a:r>
              <a:rPr lang="en-US" dirty="0" smtClean="0"/>
              <a:t>Required elements for subs</a:t>
            </a:r>
          </a:p>
          <a:p>
            <a:pPr lvl="1"/>
            <a:r>
              <a:rPr lang="en-US" dirty="0" smtClean="0"/>
              <a:t>Optional requirements for high-risk subs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04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FI0230 – Sponsored Projects -  </a:t>
            </a:r>
            <a:r>
              <a:rPr lang="en-US" dirty="0" err="1" smtClean="0"/>
              <a:t>Subaward</a:t>
            </a:r>
            <a:r>
              <a:rPr lang="en-US" dirty="0" smtClean="0"/>
              <a:t> Origination and </a:t>
            </a:r>
            <a:r>
              <a:rPr lang="en-US" dirty="0" err="1" smtClean="0"/>
              <a:t>Subrecipient</a:t>
            </a:r>
            <a:r>
              <a:rPr lang="en-US" dirty="0" smtClean="0"/>
              <a:t> Monitoring </a:t>
            </a:r>
            <a:r>
              <a:rPr lang="en-US" dirty="0" smtClean="0">
                <a:hlinkClick r:id="rId2"/>
              </a:rPr>
              <a:t>http://policy.tennessee.edu/fiscal_policy/fi0230/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5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Determination Guide for Agreements with External Entities/Individuals </a:t>
            </a:r>
            <a:r>
              <a:rPr lang="en-US" dirty="0" smtClean="0">
                <a:hlinkClick r:id="rId2"/>
              </a:rPr>
              <a:t>http://13134m1l2szd36ie6w8tg1djw2.wpengine.netdna-cdn.com/wp-content/uploads/2015/01/Exhibit-01-UG-detrmination-chart-for-sub-vs-vendor-10-27-2014.docx</a:t>
            </a:r>
            <a:r>
              <a:rPr lang="en-US" dirty="0" smtClean="0"/>
              <a:t> - criteria for distinguishing among consultants, </a:t>
            </a:r>
            <a:r>
              <a:rPr lang="en-US" dirty="0" err="1" smtClean="0"/>
              <a:t>subrecipients</a:t>
            </a:r>
            <a:r>
              <a:rPr lang="en-US" dirty="0" smtClean="0"/>
              <a:t>, and 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9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Uniform Guidance -  Required </a:t>
            </a:r>
            <a:r>
              <a:rPr lang="en-US" dirty="0" err="1" smtClean="0"/>
              <a:t>Subrecipient</a:t>
            </a:r>
            <a:r>
              <a:rPr lang="en-US" dirty="0" smtClean="0"/>
              <a:t> Risk Assessment by Pass-Through Entities </a:t>
            </a:r>
            <a:r>
              <a:rPr lang="en-US" dirty="0" smtClean="0">
                <a:hlinkClick r:id="rId2"/>
              </a:rPr>
              <a:t>http://13134m1l2szd36ie6w8tg1djw2.wpengine.netdna-cdn.com/wp-content/uploads/2015/01/Exhibit-02-Uniform-Guidance-%E2%80%93-Required-Subrecipient-Risk-Assessment-by-Pass-Through-Entities.docx</a:t>
            </a:r>
            <a:r>
              <a:rPr lang="en-US" dirty="0" smtClean="0"/>
              <a:t> – identifying high-risk subs so that we can include additional reporting requirements – include note in PAMS about risk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5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Elements for Subs </a:t>
            </a:r>
            <a:r>
              <a:rPr lang="en-US" dirty="0" smtClean="0">
                <a:hlinkClick r:id="rId2"/>
              </a:rPr>
              <a:t>http://13134m1l2szd36ie6w8tg1djw2.wpengine.netdna-cdn.com/wp-content/uploads/2015/02/Exhibit-03-Uniform-Guidance-%E2%80%93-Required-Elements-for-Subawards.docx</a:t>
            </a:r>
            <a:r>
              <a:rPr lang="en-US" dirty="0" smtClean="0"/>
              <a:t> – List of all information now required to be included in </a:t>
            </a:r>
            <a:r>
              <a:rPr lang="en-US" dirty="0" err="1" smtClean="0"/>
              <a:t>subawards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2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Optional Requirements for High-Risk Subs </a:t>
            </a:r>
            <a:r>
              <a:rPr lang="en-US" dirty="0" smtClean="0">
                <a:hlinkClick r:id="rId2"/>
              </a:rPr>
              <a:t>http://13134m1l2szd36ie6w8tg1djw2.wpengine.netdna-cdn.com/wp-content/uploads/2015/02/Exhibit-04-UT-Optional-Requirements-for-High-Risk-Subs-rev-11-20-14.docx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0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5438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New </a:t>
            </a:r>
            <a:r>
              <a:rPr lang="en-US" sz="3600" b="1" dirty="0" err="1" smtClean="0"/>
              <a:t>Subrecipient</a:t>
            </a:r>
            <a:r>
              <a:rPr lang="en-US" sz="3600" b="1" dirty="0" smtClean="0"/>
              <a:t> Commitment Forms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8229600" cy="4525963"/>
          </a:xfrm>
        </p:spPr>
        <p:txBody>
          <a:bodyPr/>
          <a:lstStyle/>
          <a:p>
            <a:r>
              <a:rPr lang="en-US" sz="2800" dirty="0" smtClean="0"/>
              <a:t>New form takes the place of the old “letter of intent” – UT version is pre-filled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4921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04278"/>
      </p:ext>
    </p:extLst>
  </p:cSld>
  <p:clrMapOvr>
    <a:masterClrMapping/>
  </p:clrMapOvr>
</p:sld>
</file>

<file path=ppt/theme/theme1.xml><?xml version="1.0" encoding="utf-8"?>
<a:theme xmlns:a="http://schemas.openxmlformats.org/drawingml/2006/main" name="ut research">
  <a:themeElements>
    <a:clrScheme name="power point research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 point research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 point research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research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research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research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research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research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research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research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research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research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research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research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 research</Template>
  <TotalTime>4344</TotalTime>
  <Words>230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ut research</vt:lpstr>
      <vt:lpstr>New ORA Contract Staff, Subaward Information and Tools</vt:lpstr>
      <vt:lpstr>New ORA Staff</vt:lpstr>
      <vt:lpstr>Subaward Training Session</vt:lpstr>
      <vt:lpstr>New Policy</vt:lpstr>
      <vt:lpstr>New Tool</vt:lpstr>
      <vt:lpstr>New Tool</vt:lpstr>
      <vt:lpstr>New Tool</vt:lpstr>
      <vt:lpstr>New Tool</vt:lpstr>
      <vt:lpstr>New Subrecipient Commitment Forms</vt:lpstr>
      <vt:lpstr>New Subaward Forms</vt:lpstr>
    </vt:vector>
  </TitlesOfParts>
  <Company>University of Tennessee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Subawards</dc:title>
  <dc:creator>Debbie</dc:creator>
  <cp:lastModifiedBy>McClarin, Jacquelyne R</cp:lastModifiedBy>
  <cp:revision>6</cp:revision>
  <cp:lastPrinted>2015-03-16T15:27:23Z</cp:lastPrinted>
  <dcterms:created xsi:type="dcterms:W3CDTF">2015-03-13T14:11:11Z</dcterms:created>
  <dcterms:modified xsi:type="dcterms:W3CDTF">2015-03-16T15:27:44Z</dcterms:modified>
</cp:coreProperties>
</file>