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5"/>
  </p:notesMasterIdLst>
  <p:sldIdLst>
    <p:sldId id="256" r:id="rId2"/>
    <p:sldId id="313" r:id="rId3"/>
    <p:sldId id="314" r:id="rId4"/>
    <p:sldId id="355" r:id="rId5"/>
    <p:sldId id="315" r:id="rId6"/>
    <p:sldId id="316" r:id="rId7"/>
    <p:sldId id="317" r:id="rId8"/>
    <p:sldId id="356" r:id="rId9"/>
    <p:sldId id="319" r:id="rId10"/>
    <p:sldId id="274" r:id="rId11"/>
    <p:sldId id="357" r:id="rId12"/>
    <p:sldId id="320" r:id="rId13"/>
    <p:sldId id="351" r:id="rId14"/>
    <p:sldId id="358" r:id="rId15"/>
    <p:sldId id="321" r:id="rId16"/>
    <p:sldId id="359" r:id="rId17"/>
    <p:sldId id="360" r:id="rId18"/>
    <p:sldId id="361" r:id="rId19"/>
    <p:sldId id="362" r:id="rId20"/>
    <p:sldId id="363" r:id="rId21"/>
    <p:sldId id="350" r:id="rId22"/>
    <p:sldId id="364" r:id="rId23"/>
    <p:sldId id="322"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25" r:id="rId38"/>
    <p:sldId id="308" r:id="rId39"/>
    <p:sldId id="352" r:id="rId40"/>
    <p:sldId id="378" r:id="rId41"/>
    <p:sldId id="324" r:id="rId42"/>
    <p:sldId id="328" r:id="rId43"/>
    <p:sldId id="353" r:id="rId44"/>
    <p:sldId id="354" r:id="rId45"/>
    <p:sldId id="333" r:id="rId46"/>
    <p:sldId id="334" r:id="rId47"/>
    <p:sldId id="335" r:id="rId48"/>
    <p:sldId id="336" r:id="rId49"/>
    <p:sldId id="340" r:id="rId50"/>
    <p:sldId id="347" r:id="rId51"/>
    <p:sldId id="348" r:id="rId52"/>
    <p:sldId id="290" r:id="rId53"/>
    <p:sldId id="349"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93" autoAdjust="0"/>
    <p:restoredTop sz="94369" autoAdjust="0"/>
  </p:normalViewPr>
  <p:slideViewPr>
    <p:cSldViewPr>
      <p:cViewPr varScale="1">
        <p:scale>
          <a:sx n="109" d="100"/>
          <a:sy n="109" d="100"/>
        </p:scale>
        <p:origin x="12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07804-477B-41D5-9974-6B8A1217E258}" type="datetimeFigureOut">
              <a:rPr lang="en-US" smtClean="0"/>
              <a:t>8/23/2018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02EA-B226-4D83-BCF8-DDDD3925B66A}" type="slidenum">
              <a:rPr lang="en-US" smtClean="0"/>
              <a:t>‹#›</a:t>
            </a:fld>
            <a:endParaRPr lang="en-US"/>
          </a:p>
        </p:txBody>
      </p:sp>
    </p:spTree>
    <p:extLst>
      <p:ext uri="{BB962C8B-B14F-4D97-AF65-F5344CB8AC3E}">
        <p14:creationId xmlns:p14="http://schemas.microsoft.com/office/powerpoint/2010/main" val="574386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F59A49D-1FFA-4597-89E8-4AFF2A4ED5DB}" type="datetimeFigureOut">
              <a:rPr lang="en-US" smtClean="0"/>
              <a:pPr/>
              <a:t>8/23/2018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8B44427B-EB4F-4BE0-B762-E3308520C5F2}"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B44427B-EB4F-4BE0-B762-E3308520C5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44427B-EB4F-4BE0-B762-E3308520C5F2}"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F59A49D-1FFA-4597-89E8-4AFF2A4ED5DB}" type="datetimeFigureOut">
              <a:rPr lang="en-US" smtClean="0"/>
              <a:pPr/>
              <a:t>8/23/2018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8B44427B-EB4F-4BE0-B762-E3308520C5F2}"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44427B-EB4F-4BE0-B762-E3308520C5F2}"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44427B-EB4F-4BE0-B762-E3308520C5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8B44427B-EB4F-4BE0-B762-E3308520C5F2}"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9A49D-1FFA-4597-89E8-4AFF2A4ED5DB}" type="datetimeFigureOut">
              <a:rPr lang="en-US" smtClean="0"/>
              <a:pPr/>
              <a:t>8/23/2018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44427B-EB4F-4BE0-B762-E3308520C5F2}"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F59A49D-1FFA-4597-89E8-4AFF2A4ED5DB}" type="datetimeFigureOut">
              <a:rPr lang="en-US" smtClean="0"/>
              <a:pPr/>
              <a:t>8/23/2018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8B44427B-EB4F-4BE0-B762-E3308520C5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b="0" i="0" u="none"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gdobbs1@uthsc.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uthsc.edu/financial-aid/flight/budgeting.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pocketguard.com/"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reditkarma.com/" TargetMode="External"/><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consumer.ftc.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about-studentconsolidationloans.com/wp-content/uploads/2010/02/Federal-Student-Loan-Consolidation-main_Full.tmp_.jpg&amp;imgrefurl=http://www.about-studentconsolidationloans.com/federal-consolidation/federal-student-loan-consolidation-payment-options&amp;usg=__ArbMbw--MWFwOAGoWNYPX_XC8zk=&amp;h=480&amp;w=320&amp;sz=31&amp;hl=en&amp;start=176&amp;um=1&amp;itbs=1&amp;tbnid=07xYfr797xfbKM:&amp;tbnh=129&amp;tbnw=86&amp;prev=/images?q%3Dibr%2Brepayment%2Bplan%26start%3D160%26um%3D1%26hl%3Den%26sa%3DN%26ndsp%3D20%26tbs%3Disch:1"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uthsc.edu/finaid/flight/index.php"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jmaddox9@uths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thsc.edu/bann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uthsc.edu/finance/bursar/documents/direct-deposit-refun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ctr"/>
            <a:r>
              <a:rPr lang="en-US" sz="2600" b="1" dirty="0" smtClean="0"/>
              <a:t>College of </a:t>
            </a:r>
            <a:r>
              <a:rPr lang="en-US" sz="2600" b="1" dirty="0" smtClean="0"/>
              <a:t>COHP</a:t>
            </a:r>
            <a:endParaRPr lang="en-US" sz="2600" b="1" dirty="0"/>
          </a:p>
        </p:txBody>
      </p:sp>
      <p:sp>
        <p:nvSpPr>
          <p:cNvPr id="2" name="Title 1"/>
          <p:cNvSpPr>
            <a:spLocks noGrp="1"/>
          </p:cNvSpPr>
          <p:nvPr>
            <p:ph type="title"/>
          </p:nvPr>
        </p:nvSpPr>
        <p:spPr>
          <a:xfrm>
            <a:off x="685800" y="1752601"/>
            <a:ext cx="7010400" cy="1829761"/>
          </a:xfrm>
        </p:spPr>
        <p:txBody>
          <a:bodyPr/>
          <a:lstStyle/>
          <a:p>
            <a:pPr algn="ctr"/>
            <a:r>
              <a:rPr lang="en-US" dirty="0" smtClean="0"/>
              <a:t>Financial Aid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Banner Self-Service</a:t>
            </a:r>
            <a:endParaRPr lang="en-US" dirty="0"/>
          </a:p>
        </p:txBody>
      </p:sp>
      <p:sp>
        <p:nvSpPr>
          <p:cNvPr id="3" name="Rectangle 2"/>
          <p:cNvSpPr/>
          <p:nvPr/>
        </p:nvSpPr>
        <p:spPr>
          <a:xfrm>
            <a:off x="152400" y="1859340"/>
            <a:ext cx="8915400" cy="4031873"/>
          </a:xfrm>
          <a:prstGeom prst="rect">
            <a:avLst/>
          </a:prstGeom>
        </p:spPr>
        <p:txBody>
          <a:bodyPr wrap="square">
            <a:spAutoFit/>
          </a:bodyPr>
          <a:lstStyle/>
          <a:p>
            <a:pPr algn="ctr"/>
            <a:r>
              <a:rPr lang="en-US" sz="2400" dirty="0">
                <a:cs typeface="Times New Roman" panose="02020603050405020304" pitchFamily="18" charset="0"/>
              </a:rPr>
              <a:t>Direct Deposit </a:t>
            </a:r>
            <a:r>
              <a:rPr lang="en-US" sz="2400" dirty="0" smtClean="0">
                <a:cs typeface="Times New Roman" panose="02020603050405020304" pitchFamily="18" charset="0"/>
              </a:rPr>
              <a:t>Setup</a:t>
            </a:r>
          </a:p>
          <a:p>
            <a:endParaRPr lang="en-US" sz="2400" dirty="0">
              <a:cs typeface="Times New Roman" panose="02020603050405020304" pitchFamily="18" charset="0"/>
            </a:endParaRPr>
          </a:p>
          <a:p>
            <a:pPr marL="342900" indent="-342900">
              <a:buAutoNum type="arabicPeriod"/>
            </a:pPr>
            <a:r>
              <a:rPr lang="en-US" sz="2600" dirty="0" smtClean="0">
                <a:cs typeface="Times New Roman" panose="02020603050405020304" pitchFamily="18" charset="0"/>
              </a:rPr>
              <a:t>Go </a:t>
            </a:r>
            <a:r>
              <a:rPr lang="en-US" sz="2600" dirty="0">
                <a:cs typeface="Times New Roman" panose="02020603050405020304" pitchFamily="18" charset="0"/>
              </a:rPr>
              <a:t>to: </a:t>
            </a:r>
            <a:r>
              <a:rPr lang="en-US" sz="2600" spc="150" dirty="0">
                <a:solidFill>
                  <a:srgbClr val="C66951"/>
                </a:solidFill>
                <a:hlinkClick r:id="rId2" action="ppaction://hlinkfile"/>
              </a:rPr>
              <a:t>Banner </a:t>
            </a:r>
            <a:r>
              <a:rPr lang="en-US" sz="2600" spc="150" dirty="0" smtClean="0">
                <a:solidFill>
                  <a:srgbClr val="C66951"/>
                </a:solidFill>
                <a:hlinkClick r:id="rId2" action="ppaction://hlinkfile"/>
              </a:rPr>
              <a:t>Self-Service</a:t>
            </a:r>
            <a:endParaRPr lang="en-US" sz="2600" spc="150" dirty="0" smtClean="0">
              <a:solidFill>
                <a:srgbClr val="C66951"/>
              </a:solidFill>
            </a:endParaRPr>
          </a:p>
          <a:p>
            <a:r>
              <a:rPr lang="en-US" sz="2600" dirty="0" smtClean="0">
                <a:cs typeface="Times New Roman" panose="02020603050405020304" pitchFamily="18" charset="0"/>
              </a:rPr>
              <a:t>2</a:t>
            </a:r>
            <a:r>
              <a:rPr lang="en-US" sz="2600" dirty="0">
                <a:cs typeface="Times New Roman" panose="02020603050405020304" pitchFamily="18" charset="0"/>
              </a:rPr>
              <a:t>. Enter Your Net ID and Password</a:t>
            </a:r>
            <a:r>
              <a:rPr lang="en-US" sz="2600" dirty="0" smtClean="0">
                <a:cs typeface="Times New Roman" panose="02020603050405020304" pitchFamily="18" charset="0"/>
              </a:rPr>
              <a:t>.</a:t>
            </a:r>
          </a:p>
          <a:p>
            <a:r>
              <a:rPr lang="en-US" sz="2600" dirty="0" smtClean="0">
                <a:cs typeface="Times New Roman" panose="02020603050405020304" pitchFamily="18" charset="0"/>
              </a:rPr>
              <a:t>3</a:t>
            </a:r>
            <a:r>
              <a:rPr lang="en-US" sz="2600" dirty="0">
                <a:cs typeface="Times New Roman" panose="02020603050405020304" pitchFamily="18" charset="0"/>
              </a:rPr>
              <a:t>. At the Main Menu, click on Student</a:t>
            </a:r>
            <a:r>
              <a:rPr lang="en-US" sz="2600" dirty="0" smtClean="0">
                <a:cs typeface="Times New Roman" panose="02020603050405020304" pitchFamily="18" charset="0"/>
              </a:rPr>
              <a:t>.</a:t>
            </a:r>
          </a:p>
          <a:p>
            <a:r>
              <a:rPr lang="en-US" sz="2600" dirty="0" smtClean="0">
                <a:cs typeface="Times New Roman" panose="02020603050405020304" pitchFamily="18" charset="0"/>
              </a:rPr>
              <a:t>4</a:t>
            </a:r>
            <a:r>
              <a:rPr lang="en-US" sz="2600" dirty="0">
                <a:cs typeface="Times New Roman" panose="02020603050405020304" pitchFamily="18" charset="0"/>
              </a:rPr>
              <a:t>. On the Student menu, click on Student Account</a:t>
            </a:r>
            <a:r>
              <a:rPr lang="en-US" sz="2600" dirty="0" smtClean="0">
                <a:cs typeface="Times New Roman" panose="02020603050405020304" pitchFamily="18" charset="0"/>
              </a:rPr>
              <a:t>.</a:t>
            </a:r>
          </a:p>
          <a:p>
            <a:r>
              <a:rPr lang="en-US" sz="2600" dirty="0" smtClean="0">
                <a:cs typeface="Times New Roman" panose="02020603050405020304" pitchFamily="18" charset="0"/>
              </a:rPr>
              <a:t>5</a:t>
            </a:r>
            <a:r>
              <a:rPr lang="en-US" sz="2600" dirty="0">
                <a:cs typeface="Times New Roman" panose="02020603050405020304" pitchFamily="18" charset="0"/>
              </a:rPr>
              <a:t>. Click on Account Summary</a:t>
            </a:r>
            <a:r>
              <a:rPr lang="en-US" sz="2600" dirty="0" smtClean="0">
                <a:cs typeface="Times New Roman" panose="02020603050405020304" pitchFamily="18" charset="0"/>
              </a:rPr>
              <a:t>.</a:t>
            </a:r>
          </a:p>
          <a:p>
            <a:r>
              <a:rPr lang="en-US" sz="2600" dirty="0" smtClean="0">
                <a:cs typeface="Times New Roman" panose="02020603050405020304" pitchFamily="18" charset="0"/>
              </a:rPr>
              <a:t>6</a:t>
            </a:r>
            <a:r>
              <a:rPr lang="en-US" sz="2600" dirty="0">
                <a:cs typeface="Times New Roman" panose="02020603050405020304" pitchFamily="18" charset="0"/>
              </a:rPr>
              <a:t>. Next, click on Pay Your Fees</a:t>
            </a:r>
            <a:r>
              <a:rPr lang="en-US" sz="2600" dirty="0" smtClean="0">
                <a:cs typeface="Times New Roman" panose="02020603050405020304" pitchFamily="18" charset="0"/>
              </a:rPr>
              <a:t>.</a:t>
            </a:r>
          </a:p>
          <a:p>
            <a:r>
              <a:rPr lang="en-US" sz="2600" dirty="0" smtClean="0">
                <a:cs typeface="Times New Roman" panose="02020603050405020304" pitchFamily="18" charset="0"/>
              </a:rPr>
              <a:t>7</a:t>
            </a:r>
            <a:r>
              <a:rPr lang="en-US" sz="2600" dirty="0">
                <a:cs typeface="Times New Roman" panose="02020603050405020304" pitchFamily="18" charset="0"/>
              </a:rPr>
              <a:t>. Click on </a:t>
            </a:r>
            <a:r>
              <a:rPr lang="en-US" sz="2600" dirty="0" err="1">
                <a:cs typeface="Times New Roman" panose="02020603050405020304" pitchFamily="18" charset="0"/>
              </a:rPr>
              <a:t>eRefunds</a:t>
            </a:r>
            <a:r>
              <a:rPr lang="en-US" sz="2600" dirty="0">
                <a:cs typeface="Times New Roman" panose="02020603050405020304" pitchFamily="18" charset="0"/>
              </a:rPr>
              <a:t> and follow instructions to set up </a:t>
            </a:r>
            <a:r>
              <a:rPr lang="en-US" sz="2600" dirty="0" smtClean="0">
                <a:cs typeface="Times New Roman" panose="02020603050405020304" pitchFamily="18" charset="0"/>
              </a:rPr>
              <a:t>   account</a:t>
            </a:r>
            <a:r>
              <a:rPr lang="en-US" sz="2600" dirty="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Loans</a:t>
            </a:r>
          </a:p>
          <a:p>
            <a:r>
              <a:rPr lang="en-US" sz="2800" dirty="0"/>
              <a:t>Scholarships</a:t>
            </a:r>
          </a:p>
          <a:p>
            <a:r>
              <a:rPr lang="en-US" sz="2800" dirty="0"/>
              <a:t>Grants</a:t>
            </a:r>
          </a:p>
          <a:p>
            <a:r>
              <a:rPr lang="en-US" sz="2800" dirty="0"/>
              <a:t>College Work-Study</a:t>
            </a:r>
          </a:p>
          <a:p>
            <a:r>
              <a:rPr lang="en-US" sz="2800" dirty="0"/>
              <a:t>Cost of Attendance Budgets</a:t>
            </a:r>
          </a:p>
          <a:p>
            <a:r>
              <a:rPr lang="en-US" sz="2800" dirty="0"/>
              <a:t>Forms</a:t>
            </a:r>
          </a:p>
          <a:p>
            <a:endParaRPr lang="en-US" sz="2800" dirty="0"/>
          </a:p>
        </p:txBody>
      </p:sp>
      <p:sp>
        <p:nvSpPr>
          <p:cNvPr id="3" name="Title 2"/>
          <p:cNvSpPr>
            <a:spLocks noGrp="1"/>
          </p:cNvSpPr>
          <p:nvPr>
            <p:ph type="title"/>
          </p:nvPr>
        </p:nvSpPr>
        <p:spPr/>
        <p:txBody>
          <a:bodyPr/>
          <a:lstStyle/>
          <a:p>
            <a:r>
              <a:rPr lang="en-US" dirty="0"/>
              <a:t>FINANCIAL AID AWARDS</a:t>
            </a:r>
          </a:p>
        </p:txBody>
      </p:sp>
    </p:spTree>
    <p:extLst>
      <p:ext uri="{BB962C8B-B14F-4D97-AF65-F5344CB8AC3E}">
        <p14:creationId xmlns:p14="http://schemas.microsoft.com/office/powerpoint/2010/main" val="134113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891"/>
          </a:xfrm>
        </p:spPr>
        <p:txBody>
          <a:bodyPr/>
          <a:lstStyle/>
          <a:p>
            <a:pPr algn="ctr"/>
            <a:endParaRPr lang="en-US" dirty="0" smtClean="0"/>
          </a:p>
          <a:p>
            <a:pPr algn="ctr"/>
            <a:endParaRPr lang="en-US" dirty="0"/>
          </a:p>
          <a:p>
            <a:pPr algn="ctr"/>
            <a:endParaRPr lang="en-US" dirty="0" smtClean="0"/>
          </a:p>
          <a:p>
            <a:pPr marL="109728" indent="0" algn="ctr">
              <a:buNone/>
            </a:pPr>
            <a:endParaRPr lang="en-US" dirty="0" smtClean="0"/>
          </a:p>
          <a:p>
            <a:pPr marL="109728" indent="0" algn="ctr">
              <a:buNone/>
            </a:pPr>
            <a:r>
              <a:rPr lang="en-US" sz="6000" dirty="0" smtClean="0"/>
              <a:t>Loan Limits</a:t>
            </a:r>
            <a:endParaRPr lang="en-US" sz="6000" dirty="0"/>
          </a:p>
        </p:txBody>
      </p:sp>
      <p:pic>
        <p:nvPicPr>
          <p:cNvPr id="3075" name="Picture 3" descr="C:\Users\jmaddox9\AppData\Local\Microsoft\Windows\Temporary Internet Files\Content.IE5\KGWRLP7I\MM90028361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1905000" cy="243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1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620000" cy="4572000"/>
          </a:xfrm>
        </p:spPr>
        <p:txBody>
          <a:bodyPr>
            <a:normAutofit/>
          </a:bodyPr>
          <a:lstStyle/>
          <a:p>
            <a:r>
              <a:rPr lang="en-US" sz="3200" dirty="0">
                <a:latin typeface="+mj-lt"/>
                <a:cs typeface="Times New Roman" panose="02020603050405020304" pitchFamily="18" charset="0"/>
              </a:rPr>
              <a:t>Direct </a:t>
            </a:r>
            <a:r>
              <a:rPr lang="en-US" sz="3200" dirty="0" smtClean="0">
                <a:latin typeface="+mj-lt"/>
                <a:cs typeface="Times New Roman" panose="02020603050405020304" pitchFamily="18" charset="0"/>
              </a:rPr>
              <a:t>Unsubsidized Loan</a:t>
            </a:r>
          </a:p>
          <a:p>
            <a:pPr marL="0" indent="0">
              <a:buNone/>
            </a:pPr>
            <a:endParaRPr lang="en-US" sz="3200" dirty="0">
              <a:latin typeface="+mj-lt"/>
              <a:cs typeface="Times New Roman" panose="02020603050405020304" pitchFamily="18" charset="0"/>
            </a:endParaRPr>
          </a:p>
          <a:p>
            <a:r>
              <a:rPr lang="en-US" sz="3200" dirty="0" smtClean="0">
                <a:latin typeface="+mj-lt"/>
                <a:cs typeface="Times New Roman" panose="02020603050405020304" pitchFamily="18" charset="0"/>
              </a:rPr>
              <a:t>Direct Graduate </a:t>
            </a:r>
            <a:r>
              <a:rPr lang="en-US" sz="3200" dirty="0">
                <a:latin typeface="+mj-lt"/>
                <a:cs typeface="Times New Roman" panose="02020603050405020304" pitchFamily="18" charset="0"/>
              </a:rPr>
              <a:t>Plus </a:t>
            </a:r>
            <a:r>
              <a:rPr lang="en-US" sz="3200" dirty="0" smtClean="0">
                <a:latin typeface="+mj-lt"/>
                <a:cs typeface="Times New Roman" panose="02020603050405020304" pitchFamily="18" charset="0"/>
              </a:rPr>
              <a:t>Loan</a:t>
            </a:r>
          </a:p>
          <a:p>
            <a:pPr marL="0" indent="0">
              <a:buNone/>
            </a:pPr>
            <a:endParaRPr lang="en-US" sz="3200" dirty="0">
              <a:latin typeface="+mj-lt"/>
              <a:cs typeface="Times New Roman" panose="02020603050405020304" pitchFamily="18" charset="0"/>
            </a:endParaRPr>
          </a:p>
          <a:p>
            <a:r>
              <a:rPr lang="en-US" sz="3200" dirty="0">
                <a:latin typeface="+mj-lt"/>
                <a:cs typeface="Times New Roman" panose="02020603050405020304" pitchFamily="18" charset="0"/>
              </a:rPr>
              <a:t>Private/Alternative Loan</a:t>
            </a:r>
          </a:p>
          <a:p>
            <a:endParaRPr lang="en-US" sz="2400" dirty="0">
              <a:latin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551280" y="228601"/>
            <a:ext cx="8041440" cy="990600"/>
          </a:xfrm>
        </p:spPr>
        <p:txBody>
          <a:bodyPr/>
          <a:lstStyle/>
          <a:p>
            <a:r>
              <a:rPr lang="en-US" dirty="0" smtClean="0"/>
              <a:t>Types of Loans</a:t>
            </a:r>
            <a:endParaRPr lang="en-US" dirty="0"/>
          </a:p>
        </p:txBody>
      </p:sp>
    </p:spTree>
    <p:extLst>
      <p:ext uri="{BB962C8B-B14F-4D97-AF65-F5344CB8AC3E}">
        <p14:creationId xmlns:p14="http://schemas.microsoft.com/office/powerpoint/2010/main" val="173891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11480" indent="-342900"/>
            <a:r>
              <a:rPr lang="en-US" dirty="0"/>
              <a:t> </a:t>
            </a:r>
            <a:r>
              <a:rPr lang="en-US" sz="2800" b="1" dirty="0"/>
              <a:t>UNSUBSIDIZED STAFFORD</a:t>
            </a:r>
          </a:p>
          <a:p>
            <a:pPr marL="68580" indent="0">
              <a:buNone/>
            </a:pPr>
            <a:r>
              <a:rPr lang="en-US" sz="2800" dirty="0" smtClean="0"/>
              <a:t>	$</a:t>
            </a:r>
            <a:r>
              <a:rPr lang="en-US" sz="2800" dirty="0"/>
              <a:t>20,500</a:t>
            </a:r>
          </a:p>
          <a:p>
            <a:pPr marL="68580" indent="0">
              <a:buNone/>
            </a:pPr>
            <a:endParaRPr lang="en-US" sz="2800" dirty="0"/>
          </a:p>
          <a:p>
            <a:pPr marL="68580" indent="0">
              <a:buNone/>
            </a:pPr>
            <a:endParaRPr lang="en-US" sz="2800" dirty="0"/>
          </a:p>
          <a:p>
            <a:pPr marL="411480" indent="-342900"/>
            <a:r>
              <a:rPr lang="en-US" sz="2800" b="1" dirty="0"/>
              <a:t>GRADUATE PLUS</a:t>
            </a:r>
          </a:p>
          <a:p>
            <a:pPr marL="68580" indent="0">
              <a:buNone/>
            </a:pPr>
            <a:r>
              <a:rPr lang="en-US" sz="2800" dirty="0" smtClean="0"/>
              <a:t>	Cost </a:t>
            </a:r>
            <a:r>
              <a:rPr lang="en-US" sz="2800" dirty="0"/>
              <a:t>of Attendance Minus Other Aid </a:t>
            </a:r>
          </a:p>
        </p:txBody>
      </p:sp>
      <p:sp>
        <p:nvSpPr>
          <p:cNvPr id="3" name="Title 2"/>
          <p:cNvSpPr>
            <a:spLocks noGrp="1"/>
          </p:cNvSpPr>
          <p:nvPr>
            <p:ph type="title"/>
          </p:nvPr>
        </p:nvSpPr>
        <p:spPr/>
        <p:txBody>
          <a:bodyPr/>
          <a:lstStyle/>
          <a:p>
            <a:r>
              <a:rPr lang="en-US" dirty="0"/>
              <a:t>LOAN AMOUNTS</a:t>
            </a:r>
          </a:p>
        </p:txBody>
      </p:sp>
    </p:spTree>
    <p:extLst>
      <p:ext uri="{BB962C8B-B14F-4D97-AF65-F5344CB8AC3E}">
        <p14:creationId xmlns:p14="http://schemas.microsoft.com/office/powerpoint/2010/main" val="1846709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534400" cy="4178491"/>
          </a:xfrm>
        </p:spPr>
        <p:txBody>
          <a:bodyPr/>
          <a:lstStyle/>
          <a:p>
            <a:pPr marL="109728" indent="0" algn="ctr">
              <a:buNone/>
            </a:pPr>
            <a:endParaRPr lang="en-US" dirty="0" smtClean="0"/>
          </a:p>
          <a:p>
            <a:pPr marL="109728" indent="0" algn="ctr">
              <a:buNone/>
            </a:pPr>
            <a:endParaRPr lang="en-US" dirty="0"/>
          </a:p>
          <a:p>
            <a:pPr marL="109728" indent="0" algn="ctr">
              <a:buNone/>
            </a:pPr>
            <a:endParaRPr lang="en-US" sz="3200" dirty="0" smtClean="0"/>
          </a:p>
          <a:p>
            <a:pPr marL="109728" indent="0" algn="ctr">
              <a:buNone/>
            </a:pPr>
            <a:endParaRPr lang="en-US" sz="4800" dirty="0" smtClean="0"/>
          </a:p>
          <a:p>
            <a:pPr marL="109728" indent="0" algn="ctr">
              <a:buNone/>
            </a:pPr>
            <a:r>
              <a:rPr lang="en-US" sz="4800" dirty="0" smtClean="0"/>
              <a:t>Cost </a:t>
            </a:r>
            <a:r>
              <a:rPr lang="en-US" sz="4800" dirty="0"/>
              <a:t>of Attendance</a:t>
            </a:r>
          </a:p>
        </p:txBody>
      </p:sp>
      <p:pic>
        <p:nvPicPr>
          <p:cNvPr id="5122" name="Picture 2" descr="C:\Users\jmaddox9\AppData\Local\Microsoft\Windows\Temporary Internet Files\Content.IE5\Z4MP9SL6\MC9003391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8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04999"/>
            <a:ext cx="8407893" cy="4221479"/>
          </a:xfrm>
        </p:spPr>
        <p:txBody>
          <a:bodyPr>
            <a:normAutofit/>
          </a:bodyPr>
          <a:lstStyle/>
          <a:p>
            <a:r>
              <a:rPr lang="en-US" sz="2400" dirty="0"/>
              <a:t>Tuition                            $29,534</a:t>
            </a:r>
          </a:p>
          <a:p>
            <a:r>
              <a:rPr lang="en-US" sz="2400" dirty="0"/>
              <a:t>Room &amp;Board		</a:t>
            </a:r>
            <a:r>
              <a:rPr lang="en-US" sz="2400" dirty="0" smtClean="0"/>
              <a:t>   $</a:t>
            </a:r>
            <a:r>
              <a:rPr lang="en-US" sz="2400" dirty="0"/>
              <a:t>11,580	  </a:t>
            </a:r>
          </a:p>
          <a:p>
            <a:r>
              <a:rPr lang="en-US" sz="2400" dirty="0"/>
              <a:t>Books and Supplies      </a:t>
            </a:r>
            <a:r>
              <a:rPr lang="en-US" sz="2400" dirty="0" smtClean="0"/>
              <a:t>    </a:t>
            </a:r>
            <a:r>
              <a:rPr lang="en-US" sz="2400" dirty="0"/>
              <a:t>$1,000</a:t>
            </a:r>
          </a:p>
          <a:p>
            <a:r>
              <a:rPr lang="en-US" sz="2400" dirty="0"/>
              <a:t>Transportation              </a:t>
            </a:r>
            <a:r>
              <a:rPr lang="en-US" sz="2400" dirty="0" smtClean="0"/>
              <a:t>    </a:t>
            </a:r>
            <a:r>
              <a:rPr lang="en-US" sz="2400" dirty="0"/>
              <a:t>$2,520</a:t>
            </a:r>
          </a:p>
          <a:p>
            <a:r>
              <a:rPr lang="en-US" sz="2400" u="sng" dirty="0"/>
              <a:t>Miscellaneous		 </a:t>
            </a:r>
            <a:r>
              <a:rPr lang="en-US" sz="2400" u="sng" dirty="0" smtClean="0"/>
              <a:t>    </a:t>
            </a:r>
            <a:r>
              <a:rPr lang="en-US" sz="2400" u="sng" dirty="0"/>
              <a:t>$7,434</a:t>
            </a:r>
          </a:p>
          <a:p>
            <a:r>
              <a:rPr lang="en-US" sz="2400" dirty="0"/>
              <a:t> Total			</a:t>
            </a:r>
            <a:r>
              <a:rPr lang="en-US" sz="2400" dirty="0" smtClean="0"/>
              <a:t>   $</a:t>
            </a:r>
            <a:r>
              <a:rPr lang="en-US" sz="2400" dirty="0"/>
              <a:t>52,068</a:t>
            </a:r>
          </a:p>
          <a:p>
            <a:endParaRPr lang="en-US" sz="2400" dirty="0"/>
          </a:p>
        </p:txBody>
      </p:sp>
      <p:sp>
        <p:nvSpPr>
          <p:cNvPr id="3" name="Title 2"/>
          <p:cNvSpPr>
            <a:spLocks noGrp="1"/>
          </p:cNvSpPr>
          <p:nvPr>
            <p:ph type="title"/>
          </p:nvPr>
        </p:nvSpPr>
        <p:spPr>
          <a:xfrm>
            <a:off x="381000" y="152400"/>
            <a:ext cx="8381260" cy="1257841"/>
          </a:xfrm>
        </p:spPr>
        <p:txBody>
          <a:bodyPr/>
          <a:lstStyle/>
          <a:p>
            <a:r>
              <a:rPr lang="en-US" dirty="0"/>
              <a:t>2018-19 </a:t>
            </a:r>
            <a:br>
              <a:rPr lang="en-US" dirty="0"/>
            </a:br>
            <a:r>
              <a:rPr lang="en-US" dirty="0"/>
              <a:t>Out-of-State Cost of Attendance</a:t>
            </a:r>
            <a:br>
              <a:rPr lang="en-US" dirty="0"/>
            </a:br>
            <a:r>
              <a:rPr lang="en-US" dirty="0"/>
              <a:t>Estimate</a:t>
            </a:r>
          </a:p>
        </p:txBody>
      </p:sp>
    </p:spTree>
    <p:extLst>
      <p:ext uri="{BB962C8B-B14F-4D97-AF65-F5344CB8AC3E}">
        <p14:creationId xmlns:p14="http://schemas.microsoft.com/office/powerpoint/2010/main" val="176732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$20,500 Direct Unsubsidized Loan</a:t>
            </a:r>
          </a:p>
          <a:p>
            <a:r>
              <a:rPr lang="en-US" sz="2800" dirty="0"/>
              <a:t>$27,568 Graduate Plus</a:t>
            </a:r>
          </a:p>
          <a:p>
            <a:r>
              <a:rPr lang="en-US" sz="2800" u="sng" dirty="0"/>
              <a:t> $ 4,000 College Work-Study</a:t>
            </a:r>
          </a:p>
          <a:p>
            <a:r>
              <a:rPr lang="en-US" sz="2800" dirty="0"/>
              <a:t>$52,068</a:t>
            </a:r>
          </a:p>
          <a:p>
            <a:pPr marL="45720" indent="0">
              <a:buNone/>
            </a:pPr>
            <a:endParaRPr lang="en-US" sz="2800" dirty="0"/>
          </a:p>
        </p:txBody>
      </p:sp>
      <p:sp>
        <p:nvSpPr>
          <p:cNvPr id="3" name="Title 2"/>
          <p:cNvSpPr>
            <a:spLocks noGrp="1"/>
          </p:cNvSpPr>
          <p:nvPr>
            <p:ph type="title"/>
          </p:nvPr>
        </p:nvSpPr>
        <p:spPr/>
        <p:txBody>
          <a:bodyPr/>
          <a:lstStyle/>
          <a:p>
            <a:r>
              <a:rPr lang="en-US" dirty="0"/>
              <a:t>Out-of-State Packaging Example</a:t>
            </a:r>
            <a:br>
              <a:rPr lang="en-US" dirty="0"/>
            </a:br>
            <a:r>
              <a:rPr lang="en-US" dirty="0"/>
              <a:t>COA = $52,068</a:t>
            </a:r>
          </a:p>
        </p:txBody>
      </p:sp>
    </p:spTree>
    <p:extLst>
      <p:ext uri="{BB962C8B-B14F-4D97-AF65-F5344CB8AC3E}">
        <p14:creationId xmlns:p14="http://schemas.microsoft.com/office/powerpoint/2010/main" val="457120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Tuition/Fees		</a:t>
            </a:r>
            <a:r>
              <a:rPr lang="en-US" sz="2800" dirty="0" smtClean="0"/>
              <a:t>   $</a:t>
            </a:r>
            <a:r>
              <a:rPr lang="en-US" sz="2800" dirty="0"/>
              <a:t>10,884	 </a:t>
            </a:r>
          </a:p>
          <a:p>
            <a:r>
              <a:rPr lang="en-US" sz="2800" dirty="0"/>
              <a:t>Room &amp; Board	</a:t>
            </a:r>
            <a:r>
              <a:rPr lang="en-US" sz="2800" dirty="0" smtClean="0"/>
              <a:t>   $</a:t>
            </a:r>
            <a:r>
              <a:rPr lang="en-US" sz="2800" dirty="0"/>
              <a:t>11,580	</a:t>
            </a:r>
          </a:p>
          <a:p>
            <a:r>
              <a:rPr lang="en-US" sz="2800" dirty="0"/>
              <a:t>Books and Supplies     </a:t>
            </a:r>
            <a:r>
              <a:rPr lang="en-US" sz="2800" dirty="0" smtClean="0"/>
              <a:t>$</a:t>
            </a:r>
            <a:r>
              <a:rPr lang="en-US" sz="2800" dirty="0"/>
              <a:t>1,000</a:t>
            </a:r>
          </a:p>
          <a:p>
            <a:r>
              <a:rPr lang="en-US" sz="2800" dirty="0"/>
              <a:t>Transportation             </a:t>
            </a:r>
            <a:r>
              <a:rPr lang="en-US" sz="2800" dirty="0" smtClean="0"/>
              <a:t>$</a:t>
            </a:r>
            <a:r>
              <a:rPr lang="en-US" sz="2800" dirty="0"/>
              <a:t>2,520	</a:t>
            </a:r>
          </a:p>
          <a:p>
            <a:r>
              <a:rPr lang="en-US" sz="2800" u="sng" dirty="0"/>
              <a:t>Miscellaneous	 	</a:t>
            </a:r>
            <a:r>
              <a:rPr lang="en-US" sz="2800" u="sng" dirty="0" smtClean="0"/>
              <a:t>     $</a:t>
            </a:r>
            <a:r>
              <a:rPr lang="en-US" sz="2800" u="sng" dirty="0"/>
              <a:t>7,434	</a:t>
            </a:r>
          </a:p>
          <a:p>
            <a:r>
              <a:rPr lang="en-US" sz="2800" dirty="0"/>
              <a:t>Total			</a:t>
            </a:r>
            <a:r>
              <a:rPr lang="en-US" sz="2800" dirty="0" smtClean="0"/>
              <a:t>   $</a:t>
            </a:r>
            <a:r>
              <a:rPr lang="en-US" sz="2800" dirty="0"/>
              <a:t>33,418</a:t>
            </a:r>
          </a:p>
          <a:p>
            <a:endParaRPr lang="en-US" sz="2800" dirty="0"/>
          </a:p>
        </p:txBody>
      </p:sp>
      <p:sp>
        <p:nvSpPr>
          <p:cNvPr id="3" name="Title 2"/>
          <p:cNvSpPr>
            <a:spLocks noGrp="1"/>
          </p:cNvSpPr>
          <p:nvPr>
            <p:ph type="title"/>
          </p:nvPr>
        </p:nvSpPr>
        <p:spPr>
          <a:xfrm>
            <a:off x="381000" y="228600"/>
            <a:ext cx="8381260" cy="1181641"/>
          </a:xfrm>
        </p:spPr>
        <p:txBody>
          <a:bodyPr/>
          <a:lstStyle/>
          <a:p>
            <a:r>
              <a:rPr lang="en-US" dirty="0"/>
              <a:t>2018-19</a:t>
            </a:r>
            <a:br>
              <a:rPr lang="en-US" dirty="0"/>
            </a:br>
            <a:r>
              <a:rPr lang="en-US" dirty="0"/>
              <a:t>In-State Cost of Attendance</a:t>
            </a:r>
            <a:br>
              <a:rPr lang="en-US" dirty="0"/>
            </a:br>
            <a:r>
              <a:rPr lang="en-US" dirty="0"/>
              <a:t>Estimate</a:t>
            </a:r>
          </a:p>
        </p:txBody>
      </p:sp>
    </p:spTree>
    <p:extLst>
      <p:ext uri="{BB962C8B-B14F-4D97-AF65-F5344CB8AC3E}">
        <p14:creationId xmlns:p14="http://schemas.microsoft.com/office/powerpoint/2010/main" val="2773018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Direct Unsubsidized		$ 20,500</a:t>
            </a:r>
          </a:p>
          <a:p>
            <a:r>
              <a:rPr lang="en-US" sz="2800" dirty="0"/>
              <a:t>Graduate Plus			</a:t>
            </a:r>
            <a:r>
              <a:rPr lang="en-US" sz="2800" dirty="0" smtClean="0"/>
              <a:t> $ </a:t>
            </a:r>
            <a:r>
              <a:rPr lang="en-US" sz="2800" dirty="0"/>
              <a:t>8,918</a:t>
            </a:r>
          </a:p>
          <a:p>
            <a:r>
              <a:rPr lang="en-US" sz="2800" u="sng" dirty="0"/>
              <a:t>College Work-Study		 </a:t>
            </a:r>
            <a:r>
              <a:rPr lang="en-US" sz="2800" u="sng" dirty="0" smtClean="0"/>
              <a:t> $</a:t>
            </a:r>
            <a:r>
              <a:rPr lang="en-US" sz="2800" u="sng" dirty="0"/>
              <a:t>4,000	   </a:t>
            </a:r>
          </a:p>
          <a:p>
            <a:r>
              <a:rPr lang="en-US" sz="2800" dirty="0"/>
              <a:t>Total				$33,418</a:t>
            </a:r>
          </a:p>
          <a:p>
            <a:endParaRPr lang="en-US" sz="2800" dirty="0"/>
          </a:p>
        </p:txBody>
      </p:sp>
      <p:sp>
        <p:nvSpPr>
          <p:cNvPr id="3" name="Title 2"/>
          <p:cNvSpPr>
            <a:spLocks noGrp="1"/>
          </p:cNvSpPr>
          <p:nvPr>
            <p:ph type="title"/>
          </p:nvPr>
        </p:nvSpPr>
        <p:spPr/>
        <p:txBody>
          <a:bodyPr/>
          <a:lstStyle/>
          <a:p>
            <a:r>
              <a:rPr lang="en-US" dirty="0"/>
              <a:t>In-State Packaging Example</a:t>
            </a:r>
            <a:br>
              <a:rPr lang="en-US" dirty="0"/>
            </a:br>
            <a:r>
              <a:rPr lang="en-US" dirty="0"/>
              <a:t>COA = $33,418</a:t>
            </a:r>
          </a:p>
        </p:txBody>
      </p:sp>
    </p:spTree>
    <p:extLst>
      <p:ext uri="{BB962C8B-B14F-4D97-AF65-F5344CB8AC3E}">
        <p14:creationId xmlns:p14="http://schemas.microsoft.com/office/powerpoint/2010/main" val="3421276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419600"/>
          </a:xfrm>
        </p:spPr>
        <p:txBody>
          <a:bodyPr>
            <a:normAutofit/>
          </a:bodyPr>
          <a:lstStyle/>
          <a:p>
            <a:pPr lvl="0">
              <a:buClr>
                <a:srgbClr val="F07F09"/>
              </a:buClr>
            </a:pPr>
            <a:r>
              <a:rPr lang="en-US" sz="3200" dirty="0" smtClean="0">
                <a:solidFill>
                  <a:prstClr val="black"/>
                </a:solidFill>
              </a:rPr>
              <a:t> FAFSA </a:t>
            </a:r>
            <a:r>
              <a:rPr lang="en-US" sz="3200" dirty="0">
                <a:solidFill>
                  <a:prstClr val="black"/>
                </a:solidFill>
              </a:rPr>
              <a:t>Application:</a:t>
            </a:r>
          </a:p>
          <a:p>
            <a:pPr lvl="1">
              <a:buClr>
                <a:srgbClr val="F07F09"/>
              </a:buClr>
            </a:pPr>
            <a:r>
              <a:rPr lang="en-US" sz="2400" dirty="0" smtClean="0">
                <a:solidFill>
                  <a:prstClr val="black"/>
                </a:solidFill>
                <a:hlinkClick r:id="rId2"/>
              </a:rPr>
              <a:t>www.fafsa.gov</a:t>
            </a:r>
            <a:r>
              <a:rPr lang="en-US" sz="2400" dirty="0" smtClean="0">
                <a:solidFill>
                  <a:prstClr val="black"/>
                </a:solidFill>
              </a:rPr>
              <a:t> (UTHSC School </a:t>
            </a:r>
            <a:r>
              <a:rPr lang="en-US" sz="2400" dirty="0">
                <a:solidFill>
                  <a:prstClr val="black"/>
                </a:solidFill>
              </a:rPr>
              <a:t>code: </a:t>
            </a:r>
            <a:r>
              <a:rPr lang="en-US" sz="2400" dirty="0">
                <a:solidFill>
                  <a:schemeClr val="accent1"/>
                </a:solidFill>
              </a:rPr>
              <a:t>006725</a:t>
            </a:r>
            <a:r>
              <a:rPr lang="en-US" sz="2400" dirty="0" smtClean="0">
                <a:solidFill>
                  <a:prstClr val="black"/>
                </a:solidFill>
              </a:rPr>
              <a:t>)</a:t>
            </a:r>
          </a:p>
          <a:p>
            <a:pPr marL="365760" lvl="1" indent="0">
              <a:buClr>
                <a:srgbClr val="F07F09"/>
              </a:buClr>
              <a:buNone/>
            </a:pPr>
            <a:endParaRPr lang="en-US" sz="2400" dirty="0">
              <a:solidFill>
                <a:prstClr val="black"/>
              </a:solidFill>
            </a:endParaRPr>
          </a:p>
          <a:p>
            <a:r>
              <a:rPr lang="en-US" sz="3200" dirty="0" smtClean="0"/>
              <a:t>FAFSA </a:t>
            </a:r>
            <a:r>
              <a:rPr lang="en-US" sz="3200" dirty="0" smtClean="0"/>
              <a:t>Opens - </a:t>
            </a:r>
            <a:r>
              <a:rPr lang="en-US" sz="3200" dirty="0" smtClean="0"/>
              <a:t>(</a:t>
            </a:r>
            <a:r>
              <a:rPr lang="en-US" sz="3200" dirty="0" smtClean="0">
                <a:solidFill>
                  <a:srgbClr val="FF0000"/>
                </a:solidFill>
              </a:rPr>
              <a:t>October 1st</a:t>
            </a:r>
            <a:r>
              <a:rPr lang="en-US" sz="3200" dirty="0" smtClean="0"/>
              <a:t>)</a:t>
            </a:r>
          </a:p>
          <a:p>
            <a:pPr lvl="1"/>
            <a:r>
              <a:rPr lang="en-US" sz="3200" dirty="0"/>
              <a:t>Completed for each school year</a:t>
            </a:r>
          </a:p>
          <a:p>
            <a:pPr marL="365760" lvl="1" indent="0">
              <a:buNone/>
            </a:pPr>
            <a:endParaRPr lang="en-US" sz="3000" dirty="0"/>
          </a:p>
          <a:p>
            <a:pPr marL="45720" indent="0">
              <a:buNone/>
            </a:pPr>
            <a:endParaRPr lang="en-US" dirty="0"/>
          </a:p>
        </p:txBody>
      </p:sp>
      <p:sp>
        <p:nvSpPr>
          <p:cNvPr id="3" name="Title 2"/>
          <p:cNvSpPr>
            <a:spLocks noGrp="1"/>
          </p:cNvSpPr>
          <p:nvPr>
            <p:ph type="title"/>
          </p:nvPr>
        </p:nvSpPr>
        <p:spPr>
          <a:xfrm>
            <a:off x="457200" y="0"/>
            <a:ext cx="8229600" cy="838200"/>
          </a:xfrm>
        </p:spPr>
        <p:txBody>
          <a:bodyPr>
            <a:normAutofit fontScale="90000"/>
          </a:bodyPr>
          <a:lstStyle/>
          <a:p>
            <a:r>
              <a:rPr lang="en-US" dirty="0" smtClean="0"/>
              <a:t/>
            </a:r>
            <a:br>
              <a:rPr lang="en-US" dirty="0" smtClean="0"/>
            </a:br>
            <a:r>
              <a:rPr lang="en-US" sz="4800" dirty="0"/>
              <a:t>Applying for Financial Aid</a:t>
            </a:r>
            <a:endParaRPr lang="en-US" sz="5300" dirty="0"/>
          </a:p>
        </p:txBody>
      </p:sp>
    </p:spTree>
    <p:extLst>
      <p:ext uri="{BB962C8B-B14F-4D97-AF65-F5344CB8AC3E}">
        <p14:creationId xmlns:p14="http://schemas.microsoft.com/office/powerpoint/2010/main" val="386920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285999"/>
            <a:ext cx="2667001" cy="3840479"/>
          </a:xfrm>
        </p:spPr>
        <p:txBody>
          <a:bodyPr>
            <a:normAutofit/>
          </a:bodyPr>
          <a:lstStyle/>
          <a:p>
            <a:pPr marL="45720" indent="0">
              <a:buNone/>
            </a:pPr>
            <a:r>
              <a:rPr lang="en-US" sz="3600" dirty="0"/>
              <a:t>Additional </a:t>
            </a:r>
            <a:br>
              <a:rPr lang="en-US" sz="3600" dirty="0"/>
            </a:br>
            <a:r>
              <a:rPr lang="en-US" sz="3600" dirty="0"/>
              <a:t>Funds Request</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04800"/>
            <a:ext cx="568700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979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800600"/>
          </a:xfrm>
        </p:spPr>
        <p:txBody>
          <a:bodyPr>
            <a:normAutofit fontScale="92500" lnSpcReduction="10000"/>
          </a:bodyPr>
          <a:lstStyle/>
          <a:p>
            <a:r>
              <a:rPr lang="en-US" sz="2400" dirty="0" smtClean="0"/>
              <a:t>ALL </a:t>
            </a:r>
            <a:r>
              <a:rPr lang="en-US" sz="2400" dirty="0" smtClean="0"/>
              <a:t>incoming </a:t>
            </a:r>
            <a:r>
              <a:rPr lang="en-US" sz="2400" dirty="0"/>
              <a:t>students are </a:t>
            </a:r>
            <a:r>
              <a:rPr lang="en-US" sz="2400" b="1" u="sng" dirty="0">
                <a:solidFill>
                  <a:srgbClr val="FF0000"/>
                </a:solidFill>
              </a:rPr>
              <a:t>required</a:t>
            </a:r>
            <a:r>
              <a:rPr lang="en-US" sz="2400" dirty="0"/>
              <a:t> to schedule and complete a one-on-one counseling session with their Financial Aid </a:t>
            </a:r>
            <a:r>
              <a:rPr lang="en-US" sz="2400" dirty="0" smtClean="0"/>
              <a:t>Counselor.</a:t>
            </a:r>
          </a:p>
          <a:p>
            <a:pPr marL="0" indent="0">
              <a:buNone/>
            </a:pPr>
            <a:endParaRPr lang="en-US" sz="2400" dirty="0"/>
          </a:p>
          <a:p>
            <a:r>
              <a:rPr lang="en-US" sz="2400" dirty="0" smtClean="0"/>
              <a:t>Students m</a:t>
            </a:r>
            <a:r>
              <a:rPr lang="en-US" sz="2400" dirty="0" smtClean="0"/>
              <a:t>ust </a:t>
            </a:r>
            <a:r>
              <a:rPr lang="en-US" sz="2400" dirty="0"/>
              <a:t>complete </a:t>
            </a:r>
            <a:r>
              <a:rPr lang="en-US" sz="2400" dirty="0" smtClean="0"/>
              <a:t>counseling </a:t>
            </a:r>
            <a:r>
              <a:rPr lang="en-US" sz="2400" dirty="0" smtClean="0"/>
              <a:t>– April 2019</a:t>
            </a:r>
          </a:p>
          <a:p>
            <a:endParaRPr lang="en-US" sz="2400" dirty="0"/>
          </a:p>
          <a:p>
            <a:r>
              <a:rPr lang="en-US" sz="2400" dirty="0" smtClean="0"/>
              <a:t>Student </a:t>
            </a:r>
            <a:r>
              <a:rPr lang="en-US" sz="2400" u="sng" dirty="0" smtClean="0"/>
              <a:t>will </a:t>
            </a:r>
            <a:r>
              <a:rPr lang="en-US" sz="2400" u="sng" dirty="0" smtClean="0"/>
              <a:t>not</a:t>
            </a:r>
            <a:r>
              <a:rPr lang="en-US" sz="2400" dirty="0" smtClean="0"/>
              <a:t> be able to register for </a:t>
            </a:r>
            <a:r>
              <a:rPr lang="en-US" sz="2400" dirty="0" smtClean="0"/>
              <a:t>Fall </a:t>
            </a:r>
            <a:r>
              <a:rPr lang="en-US" sz="2400" dirty="0" smtClean="0"/>
              <a:t>2019 term.</a:t>
            </a:r>
            <a:endParaRPr lang="en-US" sz="2400" dirty="0"/>
          </a:p>
          <a:p>
            <a:endParaRPr lang="en-US" sz="2400" dirty="0" smtClean="0"/>
          </a:p>
          <a:p>
            <a:r>
              <a:rPr lang="en-US" sz="2400" dirty="0" smtClean="0"/>
              <a:t>Office Visit</a:t>
            </a:r>
          </a:p>
          <a:p>
            <a:r>
              <a:rPr lang="en-US" sz="2400" dirty="0" smtClean="0"/>
              <a:t>Phone</a:t>
            </a:r>
            <a:endParaRPr lang="en-US" sz="2400" dirty="0"/>
          </a:p>
          <a:p>
            <a:endParaRPr lang="en-US" dirty="0"/>
          </a:p>
          <a:p>
            <a:pPr marL="2286000" lvl="8" indent="0">
              <a:buNone/>
            </a:pPr>
            <a:r>
              <a:rPr lang="en-US" sz="3600" dirty="0" smtClean="0">
                <a:solidFill>
                  <a:srgbClr val="FF0000"/>
                </a:solidFill>
              </a:rPr>
              <a:t>MANDATORY!!!</a:t>
            </a:r>
            <a:endParaRPr lang="en-US" sz="3600" dirty="0">
              <a:solidFill>
                <a:srgbClr val="FF0000"/>
              </a:solidFill>
            </a:endParaRPr>
          </a:p>
        </p:txBody>
      </p:sp>
      <p:sp>
        <p:nvSpPr>
          <p:cNvPr id="2" name="Title 1"/>
          <p:cNvSpPr>
            <a:spLocks noGrp="1"/>
          </p:cNvSpPr>
          <p:nvPr>
            <p:ph type="title"/>
          </p:nvPr>
        </p:nvSpPr>
        <p:spPr>
          <a:xfrm>
            <a:off x="551280" y="152401"/>
            <a:ext cx="8041440" cy="990599"/>
          </a:xfrm>
        </p:spPr>
        <p:txBody>
          <a:bodyPr/>
          <a:lstStyle/>
          <a:p>
            <a:r>
              <a:rPr lang="en-US" dirty="0" smtClean="0"/>
              <a:t>One On One Counseling</a:t>
            </a:r>
            <a:endParaRPr lang="en-US" dirty="0"/>
          </a:p>
        </p:txBody>
      </p:sp>
    </p:spTree>
    <p:extLst>
      <p:ext uri="{BB962C8B-B14F-4D97-AF65-F5344CB8AC3E}">
        <p14:creationId xmlns:p14="http://schemas.microsoft.com/office/powerpoint/2010/main" val="2074127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8580" indent="0">
              <a:buNone/>
            </a:pPr>
            <a:r>
              <a:rPr lang="en-US" sz="3200" dirty="0"/>
              <a:t>Gloria Dobbs</a:t>
            </a:r>
          </a:p>
          <a:p>
            <a:pPr marL="68580" indent="0">
              <a:buNone/>
            </a:pPr>
            <a:r>
              <a:rPr lang="en-US" sz="3200" dirty="0"/>
              <a:t>Financial Aid Counselor</a:t>
            </a:r>
          </a:p>
          <a:p>
            <a:pPr marL="68580" indent="0">
              <a:buNone/>
            </a:pPr>
            <a:r>
              <a:rPr lang="en-US" sz="3200" dirty="0"/>
              <a:t>College Of Health Professions</a:t>
            </a:r>
          </a:p>
          <a:p>
            <a:pPr marL="68580" indent="0">
              <a:buNone/>
            </a:pPr>
            <a:r>
              <a:rPr lang="en-US" sz="3200" dirty="0"/>
              <a:t>(901) 448-1472</a:t>
            </a:r>
          </a:p>
          <a:p>
            <a:pPr marL="68580" indent="0">
              <a:buNone/>
            </a:pPr>
            <a:r>
              <a:rPr lang="en-US" sz="3200" dirty="0">
                <a:hlinkClick r:id="rId2"/>
              </a:rPr>
              <a:t>gdobbs1@uthsc.edu</a:t>
            </a:r>
            <a:r>
              <a:rPr lang="en-US" sz="3200" dirty="0"/>
              <a:t> </a:t>
            </a:r>
          </a:p>
          <a:p>
            <a:endParaRPr lang="en-US" sz="3200" dirty="0"/>
          </a:p>
        </p:txBody>
      </p:sp>
      <p:sp>
        <p:nvSpPr>
          <p:cNvPr id="3" name="Title 2"/>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135244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915400" cy="3886200"/>
          </a:xfrm>
        </p:spPr>
        <p:txBody>
          <a:bodyPr>
            <a:normAutofit/>
          </a:bodyPr>
          <a:lstStyle/>
          <a:p>
            <a:pPr marL="109728" indent="0" algn="ctr">
              <a:buNone/>
            </a:pPr>
            <a:endParaRPr lang="en-US" sz="8000" b="1" dirty="0" smtClean="0">
              <a:solidFill>
                <a:schemeClr val="accent4"/>
              </a:solidFill>
            </a:endParaRPr>
          </a:p>
          <a:p>
            <a:pPr marL="109728" indent="0" algn="ctr">
              <a:buNone/>
            </a:pPr>
            <a:endParaRPr lang="en-US" sz="3600" dirty="0"/>
          </a:p>
          <a:p>
            <a:pPr marL="109728" indent="0">
              <a:buNone/>
            </a:pPr>
            <a:endParaRPr lang="en-US" dirty="0"/>
          </a:p>
          <a:p>
            <a:pPr marL="109728" inden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
            <a:ext cx="8839200" cy="4038600"/>
          </a:xfrm>
          <a:prstGeom prst="rect">
            <a:avLst/>
          </a:prstGeom>
        </p:spPr>
      </p:pic>
    </p:spTree>
    <p:extLst>
      <p:ext uri="{BB962C8B-B14F-4D97-AF65-F5344CB8AC3E}">
        <p14:creationId xmlns:p14="http://schemas.microsoft.com/office/powerpoint/2010/main" val="149425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45720" indent="0">
              <a:buNone/>
            </a:pPr>
            <a:endParaRPr lang="en-US" dirty="0" smtClean="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a:p>
            <a:pPr marL="45720" indent="0">
              <a:buNone/>
            </a:pPr>
            <a:endParaRPr lang="en-US" dirty="0" smtClean="0">
              <a:latin typeface="Times New Roman" panose="02020603050405020304" pitchFamily="18" charset="0"/>
              <a:cs typeface="Times New Roman" panose="02020603050405020304" pitchFamily="18" charset="0"/>
            </a:endParaRPr>
          </a:p>
          <a:p>
            <a:pPr marL="45720" indent="0">
              <a:buNone/>
            </a:pPr>
            <a:endParaRPr lang="en-US" dirty="0">
              <a:latin typeface="Times New Roman" panose="02020603050405020304" pitchFamily="18" charset="0"/>
              <a:cs typeface="Times New Roman" panose="02020603050405020304" pitchFamily="18" charset="0"/>
            </a:endParaRPr>
          </a:p>
          <a:p>
            <a:pPr marL="45720" indent="0" algn="ctr">
              <a:buNone/>
            </a:pPr>
            <a:r>
              <a:rPr lang="en-US" sz="5400" dirty="0" smtClean="0">
                <a:latin typeface="Times New Roman" panose="02020603050405020304" pitchFamily="18" charset="0"/>
                <a:cs typeface="Times New Roman" panose="02020603050405020304" pitchFamily="18" charset="0"/>
              </a:rPr>
              <a:t>Budgeting</a:t>
            </a:r>
            <a:endParaRPr lang="en-US" sz="5400" dirty="0"/>
          </a:p>
        </p:txBody>
      </p:sp>
    </p:spTree>
    <p:extLst>
      <p:ext uri="{BB962C8B-B14F-4D97-AF65-F5344CB8AC3E}">
        <p14:creationId xmlns:p14="http://schemas.microsoft.com/office/powerpoint/2010/main" val="106762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800" b="1" dirty="0">
                <a:solidFill>
                  <a:srgbClr val="222222"/>
                </a:solidFill>
                <a:latin typeface="Times New Roman" panose="02020603050405020304" pitchFamily="18" charset="0"/>
                <a:cs typeface="Times New Roman" panose="02020603050405020304" pitchFamily="18" charset="0"/>
              </a:rPr>
              <a:t>Budgeting</a:t>
            </a:r>
            <a:r>
              <a:rPr lang="en-US" sz="2800" dirty="0">
                <a:solidFill>
                  <a:srgbClr val="222222"/>
                </a:solidFill>
                <a:latin typeface="Times New Roman" panose="02020603050405020304" pitchFamily="18" charset="0"/>
                <a:cs typeface="Times New Roman" panose="02020603050405020304" pitchFamily="18" charset="0"/>
              </a:rPr>
              <a:t> is the process of creating a plan to spend your money. This spending plan is called a </a:t>
            </a:r>
            <a:r>
              <a:rPr lang="en-US" sz="2800" b="1" dirty="0">
                <a:solidFill>
                  <a:srgbClr val="222222"/>
                </a:solidFill>
                <a:latin typeface="Times New Roman" panose="02020603050405020304" pitchFamily="18" charset="0"/>
                <a:cs typeface="Times New Roman" panose="02020603050405020304" pitchFamily="18" charset="0"/>
              </a:rPr>
              <a:t>budget</a:t>
            </a:r>
            <a:r>
              <a:rPr lang="en-US" sz="2800" dirty="0">
                <a:solidFill>
                  <a:srgbClr val="222222"/>
                </a:solidFill>
                <a:latin typeface="Times New Roman" panose="02020603050405020304" pitchFamily="18" charset="0"/>
                <a:cs typeface="Times New Roman" panose="02020603050405020304" pitchFamily="18" charset="0"/>
              </a:rPr>
              <a:t>. Creating this spending plan allows you to determine in advance whether you will have enough money to do the things you need to do or would like to do. </a:t>
            </a:r>
            <a:endParaRPr lang="en-US" sz="2800" dirty="0">
              <a:latin typeface="Times New Roman" panose="02020603050405020304" pitchFamily="18" charset="0"/>
              <a:cs typeface="Times New Roman" panose="02020603050405020304" pitchFamily="18" charset="0"/>
            </a:endParaRPr>
          </a:p>
          <a:p>
            <a:pPr marL="45720" indent="0">
              <a:buNone/>
            </a:pPr>
            <a:endParaRPr lang="en-US" sz="2800" dirty="0">
              <a:latin typeface="Times New Roman" panose="02020603050405020304" pitchFamily="18" charset="0"/>
              <a:cs typeface="Times New Roman" panose="02020603050405020304" pitchFamily="18" charset="0"/>
            </a:endParaRPr>
          </a:p>
          <a:p>
            <a:pPr marL="45720" indent="0">
              <a:buNone/>
            </a:pPr>
            <a:r>
              <a:rPr lang="en-US" sz="2800" dirty="0">
                <a:latin typeface="Times New Roman" panose="02020603050405020304" pitchFamily="18" charset="0"/>
                <a:cs typeface="Times New Roman" panose="02020603050405020304" pitchFamily="18" charset="0"/>
                <a:hlinkClick r:id="rId2"/>
              </a:rPr>
              <a:t>http://uthsc.edu/financial-aid/flight/budgeting.php</a:t>
            </a:r>
            <a:r>
              <a:rPr lang="en-US" sz="2800" dirty="0">
                <a:latin typeface="Times New Roman" panose="02020603050405020304" pitchFamily="18" charset="0"/>
                <a:cs typeface="Times New Roman" panose="02020603050405020304" pitchFamily="18" charset="0"/>
              </a:rPr>
              <a:t> </a:t>
            </a:r>
          </a:p>
          <a:p>
            <a:endParaRPr lang="en-US" sz="2800" dirty="0"/>
          </a:p>
        </p:txBody>
      </p:sp>
      <p:sp>
        <p:nvSpPr>
          <p:cNvPr id="3" name="Tit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Create A Budget</a:t>
            </a:r>
            <a:endParaRPr lang="en-US" dirty="0"/>
          </a:p>
        </p:txBody>
      </p:sp>
    </p:spTree>
    <p:extLst>
      <p:ext uri="{BB962C8B-B14F-4D97-AF65-F5344CB8AC3E}">
        <p14:creationId xmlns:p14="http://schemas.microsoft.com/office/powerpoint/2010/main" val="141958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Establishing a budget and sticking to it </a:t>
            </a:r>
          </a:p>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Distinguish between necessities and wants</a:t>
            </a:r>
          </a:p>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Pay bills on time so that you can avoid late fees</a:t>
            </a:r>
          </a:p>
          <a:p>
            <a:pPr marL="342900" lvl="0" indent="-274320">
              <a:buClr>
                <a:srgbClr val="94C600"/>
              </a:buClr>
              <a:buSzPct val="76000"/>
              <a:buFont typeface="Wingdings" panose="05000000000000000000" pitchFamily="2" charset="2"/>
              <a:buChar char="v"/>
            </a:pPr>
            <a:r>
              <a:rPr lang="en-US" sz="2800" spc="0" dirty="0">
                <a:solidFill>
                  <a:srgbClr val="3E3D2D"/>
                </a:solidFill>
                <a:latin typeface="Times New Roman" panose="02020603050405020304" pitchFamily="18" charset="0"/>
                <a:cs typeface="Times New Roman" panose="02020603050405020304" pitchFamily="18" charset="0"/>
              </a:rPr>
              <a:t>Control or limit the use of credit cards</a:t>
            </a:r>
          </a:p>
          <a:p>
            <a:pPr marL="68580" lvl="0" indent="0">
              <a:buClr>
                <a:srgbClr val="94C600"/>
              </a:buClr>
              <a:buSzPct val="76000"/>
              <a:buNone/>
            </a:pPr>
            <a:endParaRPr lang="en-US" sz="2400" spc="0" dirty="0">
              <a:solidFill>
                <a:srgbClr val="3E3D2D"/>
              </a:solidFill>
              <a:latin typeface="Century Gothic"/>
            </a:endParaRPr>
          </a:p>
          <a:p>
            <a:pPr marL="68580" lvl="0" indent="0">
              <a:buClr>
                <a:srgbClr val="94C600"/>
              </a:buClr>
              <a:buSzPct val="76000"/>
              <a:buNone/>
            </a:pPr>
            <a:endParaRPr lang="en-US" sz="2400" spc="0" dirty="0">
              <a:solidFill>
                <a:srgbClr val="3E3D2D"/>
              </a:solidFill>
              <a:latin typeface="Century Gothic"/>
            </a:endParaRPr>
          </a:p>
          <a:p>
            <a:pPr marL="342900" lvl="0" indent="-274320">
              <a:buClr>
                <a:srgbClr val="94C600"/>
              </a:buClr>
              <a:buSzPct val="76000"/>
              <a:buFont typeface="Wingdings" panose="05000000000000000000" pitchFamily="2" charset="2"/>
              <a:buChar char="v"/>
            </a:pPr>
            <a:r>
              <a:rPr lang="en-US" sz="2400" spc="0" dirty="0">
                <a:solidFill>
                  <a:srgbClr val="3E3D2D"/>
                </a:solidFill>
                <a:latin typeface="Times New Roman" panose="02020603050405020304" pitchFamily="18" charset="0"/>
                <a:cs typeface="Times New Roman" panose="02020603050405020304" pitchFamily="18" charset="0"/>
              </a:rPr>
              <a:t>By working on your budgeting skills now, you will know exactly what you can afford in the future.</a:t>
            </a:r>
          </a:p>
          <a:p>
            <a:endParaRPr lang="en-US" dirty="0"/>
          </a:p>
        </p:txBody>
      </p:sp>
      <p:sp>
        <p:nvSpPr>
          <p:cNvPr id="3" name="Title 2"/>
          <p:cNvSpPr>
            <a:spLocks noGrp="1"/>
          </p:cNvSpPr>
          <p:nvPr>
            <p:ph type="title"/>
          </p:nvPr>
        </p:nvSpPr>
        <p:spPr/>
        <p:txBody>
          <a:bodyPr/>
          <a:lstStyle/>
          <a:p>
            <a:r>
              <a:rPr lang="en-US" dirty="0"/>
              <a:t>Personal Budgeting – Get Started!</a:t>
            </a:r>
          </a:p>
        </p:txBody>
      </p:sp>
    </p:spTree>
    <p:extLst>
      <p:ext uri="{BB962C8B-B14F-4D97-AF65-F5344CB8AC3E}">
        <p14:creationId xmlns:p14="http://schemas.microsoft.com/office/powerpoint/2010/main" val="234306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 y="1752600"/>
            <a:ext cx="3353091" cy="2871465"/>
          </a:xfrm>
          <a:prstGeom prst="rect">
            <a:avLst/>
          </a:prstGeom>
        </p:spPr>
      </p:pic>
      <p:sp>
        <p:nvSpPr>
          <p:cNvPr id="3" name="Title 2"/>
          <p:cNvSpPr>
            <a:spLocks noGrp="1"/>
          </p:cNvSpPr>
          <p:nvPr>
            <p:ph type="title"/>
          </p:nvPr>
        </p:nvSpPr>
        <p:spPr/>
        <p:txBody>
          <a:bodyPr/>
          <a:lstStyle/>
          <a:p>
            <a:r>
              <a:rPr lang="en-US" dirty="0">
                <a:solidFill>
                  <a:prstClr val="white"/>
                </a:solidFill>
              </a:rPr>
              <a:t>Budgeting Apps</a:t>
            </a:r>
            <a:endParaRPr lang="en-US" dirty="0"/>
          </a:p>
        </p:txBody>
      </p:sp>
      <p:pic>
        <p:nvPicPr>
          <p:cNvPr id="5" name="Picture 1" descr="Mi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05000"/>
            <a:ext cx="1819275" cy="428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33800" y="2505670"/>
            <a:ext cx="5029200" cy="923330"/>
          </a:xfrm>
          <a:prstGeom prst="rect">
            <a:avLst/>
          </a:prstGeom>
          <a:solidFill>
            <a:schemeClr val="bg1"/>
          </a:solidFill>
        </p:spPr>
        <p:txBody>
          <a:bodyPr wrap="square">
            <a:spAutoFit/>
          </a:bodyPr>
          <a:lstStyle/>
          <a:p>
            <a:r>
              <a:rPr lang="en-US" dirty="0"/>
              <a:t>The app automatically updates and categorizes transactions, creating a picture of spending in real time. </a:t>
            </a:r>
          </a:p>
        </p:txBody>
      </p:sp>
      <p:sp>
        <p:nvSpPr>
          <p:cNvPr id="7" name="Rectangle 6"/>
          <p:cNvSpPr/>
          <p:nvPr/>
        </p:nvSpPr>
        <p:spPr>
          <a:xfrm>
            <a:off x="685800" y="4876800"/>
            <a:ext cx="4572000" cy="1477328"/>
          </a:xfrm>
          <a:prstGeom prst="rect">
            <a:avLst/>
          </a:prstGeom>
          <a:solidFill>
            <a:schemeClr val="bg1"/>
          </a:solidFill>
        </p:spPr>
        <p:txBody>
          <a:bodyPr wrap="square">
            <a:spAutoFit/>
          </a:bodyPr>
          <a:lstStyle/>
          <a:p>
            <a:r>
              <a:rPr lang="en-US" dirty="0">
                <a:solidFill>
                  <a:srgbClr val="000000"/>
                </a:solidFill>
              </a:rPr>
              <a:t>It crunches the numbers to show how much money is available after accounting for bills, spending and savings goal contributions. All users can view how much money is left “in their pocket” for the day, week or month.</a:t>
            </a:r>
            <a:r>
              <a:rPr lang="en-US" dirty="0">
                <a:solidFill>
                  <a:srgbClr val="000000"/>
                </a:solidFill>
                <a:latin typeface="Franklin Gothic Heavy" panose="020B0903020102020204" pitchFamily="34" charset="0"/>
              </a:rPr>
              <a:t> </a:t>
            </a:r>
            <a:endParaRPr lang="en-US" dirty="0">
              <a:latin typeface="Franklin Gothic Heavy" panose="020B0903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75432891"/>
              </p:ext>
            </p:extLst>
          </p:nvPr>
        </p:nvGraphicFramePr>
        <p:xfrm>
          <a:off x="5486400" y="3581400"/>
          <a:ext cx="3562350" cy="3127645"/>
        </p:xfrm>
        <a:graphic>
          <a:graphicData uri="http://schemas.openxmlformats.org/drawingml/2006/table">
            <a:tbl>
              <a:tblPr/>
              <a:tblGrid>
                <a:gridCol w="3562350">
                  <a:extLst>
                    <a:ext uri="{9D8B030D-6E8A-4147-A177-3AD203B41FA5}">
                      <a16:colId xmlns:a16="http://schemas.microsoft.com/office/drawing/2014/main" val="20000"/>
                    </a:ext>
                  </a:extLst>
                </a:gridCol>
              </a:tblGrid>
              <a:tr h="914400">
                <a:tc>
                  <a:txBody>
                    <a:bodyPr/>
                    <a:lstStyle/>
                    <a:p>
                      <a:pPr algn="ctr" fontAlgn="ct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0"/>
                  </a:ext>
                </a:extLst>
              </a:tr>
              <a:tr h="1600200">
                <a:tc>
                  <a:txBody>
                    <a:bodyPr/>
                    <a:lstStyle/>
                    <a:p>
                      <a:pPr fontAlgn="t">
                        <a:buFont typeface="Arial"/>
                        <a:buChar char="•"/>
                      </a:pPr>
                      <a:r>
                        <a:rPr lang="en-US" dirty="0" err="1">
                          <a:effectLst/>
                        </a:rPr>
                        <a:t>PocketGuard</a:t>
                      </a:r>
                      <a:r>
                        <a:rPr lang="en-US" dirty="0">
                          <a:effectLst/>
                        </a:rPr>
                        <a:t> gives users a snapshot of how much they can spend at any given moment</a:t>
                      </a:r>
                    </a:p>
                    <a:p>
                      <a:pPr fontAlgn="t">
                        <a:buFont typeface="Arial"/>
                        <a:buChar char="•"/>
                      </a:pPr>
                      <a:r>
                        <a:rPr lang="en-US" dirty="0">
                          <a:effectLst/>
                        </a:rPr>
                        <a:t>Free</a:t>
                      </a:r>
                    </a:p>
                    <a:p>
                      <a:pPr fontAlgn="t">
                        <a:buFont typeface="Arial"/>
                        <a:buChar char="•"/>
                      </a:pPr>
                      <a:r>
                        <a:rPr lang="en-US" dirty="0">
                          <a:effectLst/>
                        </a:rPr>
                        <a:t>iOS, Android</a:t>
                      </a: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613045">
                <a:tc>
                  <a:txBody>
                    <a:bodyPr/>
                    <a:lstStyle/>
                    <a:p>
                      <a:pPr algn="ctr" fontAlgn="ctr"/>
                      <a:r>
                        <a:rPr lang="en-US" b="0" u="none" strike="noStrike" dirty="0">
                          <a:solidFill>
                            <a:srgbClr val="FFFFFF"/>
                          </a:solidFill>
                          <a:effectLst/>
                          <a:latin typeface="GothamBody"/>
                          <a:hlinkClick r:id="rId4"/>
                        </a:rPr>
                        <a:t>Get started</a:t>
                      </a:r>
                      <a:endParaRPr lang="en-US" dirty="0">
                        <a:effectLst/>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9" name="Picture 2" descr="pocketguard-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581400"/>
            <a:ext cx="12954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5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381" y="4191000"/>
            <a:ext cx="52387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152401" y="1600200"/>
            <a:ext cx="8636492" cy="4526279"/>
          </a:xfrm>
        </p:spPr>
        <p:txBody>
          <a:bodyPr>
            <a:normAutofit/>
          </a:bodyPr>
          <a:lstStyle/>
          <a:p>
            <a:pPr marL="45720" indent="0">
              <a:buNone/>
            </a:pPr>
            <a:r>
              <a:rPr lang="en-US" sz="2400" dirty="0">
                <a:solidFill>
                  <a:srgbClr val="4B4B4B"/>
                </a:solidFill>
                <a:latin typeface="Times New Roman" panose="02020603050405020304" pitchFamily="18" charset="0"/>
                <a:cs typeface="Times New Roman" panose="02020603050405020304" pitchFamily="18" charset="0"/>
              </a:rPr>
              <a:t>Budgeting is simply balancing your expenses with your income. If they don't balance and you spend</a:t>
            </a:r>
            <a:br>
              <a:rPr lang="en-US" sz="2400" dirty="0">
                <a:solidFill>
                  <a:srgbClr val="4B4B4B"/>
                </a:solidFill>
                <a:latin typeface="Times New Roman" panose="02020603050405020304" pitchFamily="18" charset="0"/>
                <a:cs typeface="Times New Roman" panose="02020603050405020304" pitchFamily="18" charset="0"/>
              </a:rPr>
            </a:br>
            <a:r>
              <a:rPr lang="en-US" sz="2400" dirty="0">
                <a:solidFill>
                  <a:srgbClr val="4B4B4B"/>
                </a:solidFill>
                <a:latin typeface="Times New Roman" panose="02020603050405020304" pitchFamily="18" charset="0"/>
                <a:cs typeface="Times New Roman" panose="02020603050405020304" pitchFamily="18" charset="0"/>
              </a:rPr>
              <a:t>more than you make, you will have a problem. Many people don't realize that they spend more</a:t>
            </a:r>
            <a:br>
              <a:rPr lang="en-US" sz="2400" dirty="0">
                <a:solidFill>
                  <a:srgbClr val="4B4B4B"/>
                </a:solidFill>
                <a:latin typeface="Times New Roman" panose="02020603050405020304" pitchFamily="18" charset="0"/>
                <a:cs typeface="Times New Roman" panose="02020603050405020304" pitchFamily="18" charset="0"/>
              </a:rPr>
            </a:br>
            <a:r>
              <a:rPr lang="en-US" sz="2400" dirty="0">
                <a:solidFill>
                  <a:srgbClr val="4B4B4B"/>
                </a:solidFill>
                <a:latin typeface="Times New Roman" panose="02020603050405020304" pitchFamily="18" charset="0"/>
                <a:cs typeface="Times New Roman" panose="02020603050405020304" pitchFamily="18" charset="0"/>
              </a:rPr>
              <a:t>than they earn and slowly sink deeper into debt every year.</a:t>
            </a:r>
          </a:p>
          <a:p>
            <a:pPr marL="45720" indent="0">
              <a:buNone/>
            </a:pPr>
            <a:endParaRPr lang="en-US" sz="2400" dirty="0" smtClean="0">
              <a:latin typeface="Times New Roman" panose="02020603050405020304" pitchFamily="18" charset="0"/>
              <a:cs typeface="Times New Roman" panose="02020603050405020304" pitchFamily="18" charset="0"/>
            </a:endParaRPr>
          </a:p>
          <a:p>
            <a:pPr marL="45720" indent="0">
              <a:buNone/>
            </a:pPr>
            <a:r>
              <a:rPr lang="en-US" sz="2400" dirty="0" smtClean="0">
                <a:latin typeface="Times New Roman" panose="02020603050405020304" pitchFamily="18" charset="0"/>
                <a:cs typeface="Times New Roman" panose="02020603050405020304" pitchFamily="18" charset="0"/>
              </a:rPr>
              <a:t>Following </a:t>
            </a:r>
            <a:r>
              <a:rPr lang="en-US" sz="2400" dirty="0">
                <a:latin typeface="Times New Roman" panose="02020603050405020304" pitchFamily="18" charset="0"/>
                <a:cs typeface="Times New Roman" panose="02020603050405020304" pitchFamily="18" charset="0"/>
              </a:rPr>
              <a:t>a budget or spending plan will also keep you out of debt or help you work your way out of debt if you are currently in debt.</a:t>
            </a:r>
          </a:p>
          <a:p>
            <a:endParaRPr lang="en-US" sz="2400" dirty="0"/>
          </a:p>
        </p:txBody>
      </p:sp>
      <p:sp>
        <p:nvSpPr>
          <p:cNvPr id="3" name="Title 2"/>
          <p:cNvSpPr>
            <a:spLocks noGrp="1"/>
          </p:cNvSpPr>
          <p:nvPr>
            <p:ph type="title"/>
          </p:nvPr>
        </p:nvSpPr>
        <p:spPr/>
        <p:txBody>
          <a:bodyPr/>
          <a:lstStyle/>
          <a:p>
            <a:r>
              <a:rPr lang="en-US" dirty="0"/>
              <a:t>Why is Budgeting so Important?</a:t>
            </a:r>
          </a:p>
        </p:txBody>
      </p:sp>
    </p:spTree>
    <p:extLst>
      <p:ext uri="{BB962C8B-B14F-4D97-AF65-F5344CB8AC3E}">
        <p14:creationId xmlns:p14="http://schemas.microsoft.com/office/powerpoint/2010/main" val="34267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6834" y="3197226"/>
            <a:ext cx="5035732" cy="1450974"/>
          </a:xfrm>
          <a:prstGeom prst="rect">
            <a:avLst/>
          </a:prstGeom>
        </p:spPr>
      </p:pic>
    </p:spTree>
    <p:extLst>
      <p:ext uri="{BB962C8B-B14F-4D97-AF65-F5344CB8AC3E}">
        <p14:creationId xmlns:p14="http://schemas.microsoft.com/office/powerpoint/2010/main" val="54536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77500" lnSpcReduction="20000"/>
          </a:bodyPr>
          <a:lstStyle/>
          <a:p>
            <a:endParaRPr lang="en-US" sz="2400" dirty="0" smtClean="0"/>
          </a:p>
          <a:p>
            <a:r>
              <a:rPr lang="en-US" sz="2400" dirty="0" smtClean="0"/>
              <a:t>FAFSA</a:t>
            </a:r>
          </a:p>
          <a:p>
            <a:pPr marL="45720" indent="0">
              <a:buNone/>
            </a:pPr>
            <a:endParaRPr lang="en-US" sz="2400" dirty="0" smtClean="0"/>
          </a:p>
          <a:p>
            <a:r>
              <a:rPr lang="en-US" sz="2400" dirty="0" smtClean="0"/>
              <a:t>VERIFICATION</a:t>
            </a:r>
          </a:p>
          <a:p>
            <a:pPr marL="45720" indent="0">
              <a:buNone/>
            </a:pPr>
            <a:endParaRPr lang="en-US" sz="2400" dirty="0" smtClean="0"/>
          </a:p>
          <a:p>
            <a:r>
              <a:rPr lang="en-US" sz="2400" dirty="0" smtClean="0"/>
              <a:t>CORRECTIONS</a:t>
            </a:r>
          </a:p>
          <a:p>
            <a:pPr marL="45720" indent="0">
              <a:buNone/>
            </a:pPr>
            <a:endParaRPr lang="en-US" sz="2400" dirty="0" smtClean="0"/>
          </a:p>
          <a:p>
            <a:r>
              <a:rPr lang="en-US" sz="2400" dirty="0" smtClean="0"/>
              <a:t>MASTER </a:t>
            </a:r>
            <a:r>
              <a:rPr lang="en-US" sz="2400" dirty="0"/>
              <a:t>PROMISSORY </a:t>
            </a:r>
            <a:r>
              <a:rPr lang="en-US" sz="2400" dirty="0" smtClean="0"/>
              <a:t>NOTE</a:t>
            </a:r>
          </a:p>
          <a:p>
            <a:pPr marL="109728" indent="0">
              <a:buNone/>
            </a:pPr>
            <a:endParaRPr lang="en-US" sz="2400" dirty="0"/>
          </a:p>
          <a:p>
            <a:r>
              <a:rPr lang="en-US" sz="2400" dirty="0"/>
              <a:t>ENTRANCE </a:t>
            </a:r>
            <a:r>
              <a:rPr lang="en-US" sz="2400" dirty="0" smtClean="0"/>
              <a:t>COUNSELING</a:t>
            </a:r>
          </a:p>
          <a:p>
            <a:pPr marL="109728" indent="0">
              <a:buNone/>
            </a:pPr>
            <a:endParaRPr lang="en-US" sz="2400" dirty="0"/>
          </a:p>
          <a:p>
            <a:r>
              <a:rPr lang="en-US" sz="2400" dirty="0"/>
              <a:t>ACCEPT </a:t>
            </a:r>
            <a:r>
              <a:rPr lang="en-US" sz="2400" dirty="0" smtClean="0"/>
              <a:t>AWARD</a:t>
            </a:r>
          </a:p>
          <a:p>
            <a:pPr marL="109728" indent="0">
              <a:buNone/>
            </a:pPr>
            <a:endParaRPr lang="en-US" sz="2400" dirty="0"/>
          </a:p>
          <a:p>
            <a:r>
              <a:rPr lang="en-US" sz="2400" dirty="0"/>
              <a:t>TUITION/FEES </a:t>
            </a:r>
            <a:r>
              <a:rPr lang="en-US" sz="2400" dirty="0" smtClean="0"/>
              <a:t>PAID</a:t>
            </a:r>
          </a:p>
          <a:p>
            <a:pPr marL="109728" indent="0">
              <a:buNone/>
            </a:pPr>
            <a:endParaRPr lang="en-US" sz="2400" dirty="0"/>
          </a:p>
          <a:p>
            <a:r>
              <a:rPr lang="en-US" sz="2400" dirty="0"/>
              <a:t>REFUND DISBURSED</a:t>
            </a:r>
          </a:p>
          <a:p>
            <a:endParaRPr lang="en-US" dirty="0"/>
          </a:p>
        </p:txBody>
      </p:sp>
      <p:sp>
        <p:nvSpPr>
          <p:cNvPr id="3" name="Title 2"/>
          <p:cNvSpPr>
            <a:spLocks noGrp="1"/>
          </p:cNvSpPr>
          <p:nvPr>
            <p:ph type="title"/>
          </p:nvPr>
        </p:nvSpPr>
        <p:spPr>
          <a:xfrm>
            <a:off x="228600" y="0"/>
            <a:ext cx="8534400" cy="1143000"/>
          </a:xfrm>
        </p:spPr>
        <p:txBody>
          <a:bodyPr/>
          <a:lstStyle/>
          <a:p>
            <a:r>
              <a:rPr lang="en-US" dirty="0" smtClean="0"/>
              <a:t>Steps To Complete</a:t>
            </a:r>
            <a:endParaRPr lang="en-US" dirty="0"/>
          </a:p>
        </p:txBody>
      </p:sp>
      <p:sp>
        <p:nvSpPr>
          <p:cNvPr id="4" name="Down Arrow 3"/>
          <p:cNvSpPr/>
          <p:nvPr/>
        </p:nvSpPr>
        <p:spPr>
          <a:xfrm>
            <a:off x="6400800" y="2057400"/>
            <a:ext cx="990600" cy="434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687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FICO Score range: </a:t>
            </a:r>
            <a:r>
              <a:rPr lang="en-US" sz="2800" b="1" dirty="0">
                <a:solidFill>
                  <a:srgbClr val="222222"/>
                </a:solidFill>
                <a:latin typeface="Times New Roman" panose="02020603050405020304" pitchFamily="18" charset="0"/>
                <a:cs typeface="Times New Roman" panose="02020603050405020304" pitchFamily="18" charset="0"/>
              </a:rPr>
              <a:t>300-850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err="1">
                <a:solidFill>
                  <a:srgbClr val="222222"/>
                </a:solidFill>
                <a:latin typeface="Times New Roman" panose="02020603050405020304" pitchFamily="18" charset="0"/>
                <a:cs typeface="Times New Roman" panose="02020603050405020304" pitchFamily="18" charset="0"/>
              </a:rPr>
              <a:t>VantageScore</a:t>
            </a:r>
            <a:r>
              <a:rPr lang="en-US" sz="2800" dirty="0">
                <a:solidFill>
                  <a:srgbClr val="222222"/>
                </a:solidFill>
                <a:latin typeface="Times New Roman" panose="02020603050405020304" pitchFamily="18" charset="0"/>
                <a:cs typeface="Times New Roman" panose="02020603050405020304" pitchFamily="18" charset="0"/>
              </a:rPr>
              <a:t> </a:t>
            </a:r>
            <a:r>
              <a:rPr lang="en-US" sz="2800" b="1" dirty="0">
                <a:solidFill>
                  <a:srgbClr val="222222"/>
                </a:solidFill>
                <a:latin typeface="Times New Roman" panose="02020603050405020304" pitchFamily="18" charset="0"/>
                <a:cs typeface="Times New Roman" panose="02020603050405020304" pitchFamily="18" charset="0"/>
              </a:rPr>
              <a:t>3.0</a:t>
            </a:r>
            <a:r>
              <a:rPr lang="en-US" sz="2800" dirty="0">
                <a:solidFill>
                  <a:srgbClr val="222222"/>
                </a:solidFill>
                <a:latin typeface="Times New Roman" panose="02020603050405020304" pitchFamily="18" charset="0"/>
                <a:cs typeface="Times New Roman" panose="02020603050405020304" pitchFamily="18" charset="0"/>
              </a:rPr>
              <a:t> range: </a:t>
            </a:r>
            <a:r>
              <a:rPr lang="en-US" sz="2800" b="1" dirty="0">
                <a:solidFill>
                  <a:srgbClr val="222222"/>
                </a:solidFill>
                <a:latin typeface="Times New Roman" panose="02020603050405020304" pitchFamily="18" charset="0"/>
                <a:cs typeface="Times New Roman" panose="02020603050405020304" pitchFamily="18" charset="0"/>
              </a:rPr>
              <a:t>300</a:t>
            </a:r>
            <a:r>
              <a:rPr lang="en-US" sz="2800" dirty="0">
                <a:solidFill>
                  <a:srgbClr val="222222"/>
                </a:solidFill>
                <a:latin typeface="Times New Roman" panose="02020603050405020304" pitchFamily="18" charset="0"/>
                <a:cs typeface="Times New Roman" panose="02020603050405020304" pitchFamily="18" charset="0"/>
              </a:rPr>
              <a:t>–</a:t>
            </a:r>
            <a:r>
              <a:rPr lang="en-US" sz="2800" b="1" dirty="0">
                <a:solidFill>
                  <a:srgbClr val="222222"/>
                </a:solidFill>
                <a:latin typeface="Times New Roman" panose="02020603050405020304" pitchFamily="18" charset="0"/>
                <a:cs typeface="Times New Roman" panose="02020603050405020304" pitchFamily="18" charset="0"/>
              </a:rPr>
              <a:t>850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Experian's PLUS Score: </a:t>
            </a:r>
            <a:r>
              <a:rPr lang="en-US" sz="2800" b="1" dirty="0">
                <a:solidFill>
                  <a:srgbClr val="222222"/>
                </a:solidFill>
                <a:latin typeface="Times New Roman" panose="02020603050405020304" pitchFamily="18" charset="0"/>
                <a:cs typeface="Times New Roman" panose="02020603050405020304" pitchFamily="18" charset="0"/>
              </a:rPr>
              <a:t>330-830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TransUnion New Account Score </a:t>
            </a:r>
            <a:r>
              <a:rPr lang="en-US" sz="2800" b="1" dirty="0">
                <a:solidFill>
                  <a:srgbClr val="222222"/>
                </a:solidFill>
                <a:latin typeface="Times New Roman" panose="02020603050405020304" pitchFamily="18" charset="0"/>
                <a:cs typeface="Times New Roman" panose="02020603050405020304" pitchFamily="18" charset="0"/>
              </a:rPr>
              <a:t>2.0</a:t>
            </a:r>
            <a:r>
              <a:rPr lang="en-US" sz="2800" dirty="0">
                <a:solidFill>
                  <a:srgbClr val="222222"/>
                </a:solidFill>
                <a:latin typeface="Times New Roman" panose="02020603050405020304" pitchFamily="18" charset="0"/>
                <a:cs typeface="Times New Roman" panose="02020603050405020304" pitchFamily="18" charset="0"/>
              </a:rPr>
              <a:t>: </a:t>
            </a:r>
            <a:r>
              <a:rPr lang="en-US" sz="2800" b="1" dirty="0">
                <a:solidFill>
                  <a:srgbClr val="222222"/>
                </a:solidFill>
                <a:latin typeface="Times New Roman" panose="02020603050405020304" pitchFamily="18" charset="0"/>
                <a:cs typeface="Times New Roman" panose="02020603050405020304" pitchFamily="18" charset="0"/>
              </a:rPr>
              <a:t>300-850</a:t>
            </a:r>
            <a:r>
              <a:rPr lang="en-US" sz="2800" dirty="0">
                <a:solidFill>
                  <a:srgbClr val="222222"/>
                </a:solidFill>
                <a:latin typeface="Times New Roman" panose="02020603050405020304" pitchFamily="18" charset="0"/>
                <a:cs typeface="Times New Roman" panose="02020603050405020304" pitchFamily="18" charset="0"/>
              </a:rPr>
              <a:t>.</a:t>
            </a:r>
          </a:p>
          <a:p>
            <a:pPr lvl="0">
              <a:buClr>
                <a:srgbClr val="C66951"/>
              </a:buClr>
              <a:buFont typeface="Arial"/>
              <a:buChar char="•"/>
            </a:pPr>
            <a:r>
              <a:rPr lang="en-US" sz="2800" dirty="0">
                <a:solidFill>
                  <a:srgbClr val="222222"/>
                </a:solidFill>
                <a:latin typeface="Times New Roman" panose="02020603050405020304" pitchFamily="18" charset="0"/>
                <a:cs typeface="Times New Roman" panose="02020603050405020304" pitchFamily="18" charset="0"/>
              </a:rPr>
              <a:t>Equifax Credit Score: </a:t>
            </a:r>
            <a:r>
              <a:rPr lang="en-US" sz="2800" b="1" dirty="0">
                <a:solidFill>
                  <a:srgbClr val="222222"/>
                </a:solidFill>
                <a:latin typeface="Times New Roman" panose="02020603050405020304" pitchFamily="18" charset="0"/>
                <a:cs typeface="Times New Roman" panose="02020603050405020304" pitchFamily="18" charset="0"/>
              </a:rPr>
              <a:t>280</a:t>
            </a:r>
            <a:r>
              <a:rPr lang="en-US" sz="2800" dirty="0">
                <a:solidFill>
                  <a:srgbClr val="222222"/>
                </a:solidFill>
                <a:latin typeface="Times New Roman" panose="02020603050405020304" pitchFamily="18" charset="0"/>
                <a:cs typeface="Times New Roman" panose="02020603050405020304" pitchFamily="18" charset="0"/>
              </a:rPr>
              <a:t>–</a:t>
            </a:r>
            <a:r>
              <a:rPr lang="en-US" sz="2800" b="1" dirty="0">
                <a:solidFill>
                  <a:srgbClr val="222222"/>
                </a:solidFill>
                <a:latin typeface="Times New Roman" panose="02020603050405020304" pitchFamily="18" charset="0"/>
                <a:cs typeface="Times New Roman" panose="02020603050405020304" pitchFamily="18" charset="0"/>
              </a:rPr>
              <a:t>850</a:t>
            </a:r>
            <a:r>
              <a:rPr lang="en-US" sz="2800" dirty="0">
                <a:solidFill>
                  <a:srgbClr val="222222"/>
                </a:solidFill>
                <a:latin typeface="Times New Roman" panose="02020603050405020304" pitchFamily="18" charset="0"/>
                <a:cs typeface="Times New Roman" panose="02020603050405020304" pitchFamily="18" charset="0"/>
              </a:rPr>
              <a:t>.</a:t>
            </a:r>
          </a:p>
          <a:p>
            <a:endParaRPr lang="en-US" sz="2800" dirty="0"/>
          </a:p>
        </p:txBody>
      </p:sp>
      <p:sp>
        <p:nvSpPr>
          <p:cNvPr id="3" name="Title 2"/>
          <p:cNvSpPr>
            <a:spLocks noGrp="1"/>
          </p:cNvSpPr>
          <p:nvPr>
            <p:ph type="title"/>
          </p:nvPr>
        </p:nvSpPr>
        <p:spPr/>
        <p:txBody>
          <a:bodyPr/>
          <a:lstStyle/>
          <a:p>
            <a:r>
              <a:rPr lang="en-US" dirty="0">
                <a:solidFill>
                  <a:prstClr val="white"/>
                </a:solidFill>
              </a:rPr>
              <a:t>Credit Score Range Scale</a:t>
            </a:r>
            <a:br>
              <a:rPr lang="en-US" dirty="0">
                <a:solidFill>
                  <a:prstClr val="white"/>
                </a:solidFill>
              </a:rPr>
            </a:br>
            <a:endParaRPr lang="en-US" dirty="0"/>
          </a:p>
        </p:txBody>
      </p:sp>
    </p:spTree>
    <p:extLst>
      <p:ext uri="{BB962C8B-B14F-4D97-AF65-F5344CB8AC3E}">
        <p14:creationId xmlns:p14="http://schemas.microsoft.com/office/powerpoint/2010/main" val="249930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8636492" cy="4986529"/>
          </a:xfrm>
        </p:spPr>
        <p:txBody>
          <a:bodyPr>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You have a FICO Credit Score from each of the three major credit bureaus: Equifax, Experian, and Transunion. Each of these credit scores is based on different information that each of the credit bureaus has for you. And this available information </a:t>
            </a:r>
            <a:r>
              <a:rPr lang="en-US" u="sng" dirty="0">
                <a:solidFill>
                  <a:schemeClr val="tx1"/>
                </a:solidFill>
                <a:latin typeface="Times New Roman" panose="02020603050405020304" pitchFamily="18" charset="0"/>
                <a:cs typeface="Times New Roman" panose="02020603050405020304" pitchFamily="18" charset="0"/>
              </a:rPr>
              <a:t>may very</a:t>
            </a:r>
            <a:r>
              <a:rPr lang="en-US" dirty="0">
                <a:solidFill>
                  <a:schemeClr val="tx1"/>
                </a:solidFill>
                <a:latin typeface="Times New Roman" panose="02020603050405020304" pitchFamily="18" charset="0"/>
                <a:cs typeface="Times New Roman" panose="02020603050405020304" pitchFamily="18" charset="0"/>
              </a:rPr>
              <a:t> well differ from bureau to bureau.</a:t>
            </a:r>
          </a:p>
          <a:p>
            <a:pPr marL="45720" indent="0">
              <a:buNone/>
            </a:pPr>
            <a:endParaRPr lang="en-US" dirty="0">
              <a:solidFill>
                <a:srgbClr val="666666"/>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Because the FICO credit score can only be determined by information found in the individual’s credit file, </a:t>
            </a:r>
            <a:r>
              <a:rPr lang="en-US" u="sng" dirty="0">
                <a:solidFill>
                  <a:schemeClr val="tx1"/>
                </a:solidFill>
                <a:latin typeface="Times New Roman" panose="02020603050405020304" pitchFamily="18" charset="0"/>
                <a:cs typeface="Times New Roman" panose="02020603050405020304" pitchFamily="18" charset="0"/>
              </a:rPr>
              <a:t>it is essential to look over your credit reports each year</a:t>
            </a:r>
            <a:r>
              <a:rPr lang="en-US" dirty="0">
                <a:solidFill>
                  <a:schemeClr val="tx1"/>
                </a:solidFill>
                <a:latin typeface="Times New Roman" panose="02020603050405020304" pitchFamily="18" charset="0"/>
                <a:cs typeface="Times New Roman" panose="02020603050405020304" pitchFamily="18" charset="0"/>
              </a:rPr>
              <a:t> to find any inaccuracies or discrepancies to ensure that everything is accurate and up to date.</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Fair Isaac Corporation is who has come up with FICO credit scores and subsequently, these scores are used </a:t>
            </a:r>
            <a:r>
              <a:rPr lang="en-US" u="sng" dirty="0">
                <a:solidFill>
                  <a:schemeClr val="tx1"/>
                </a:solidFill>
                <a:latin typeface="Times New Roman" panose="02020603050405020304" pitchFamily="18" charset="0"/>
                <a:cs typeface="Times New Roman" panose="02020603050405020304" pitchFamily="18" charset="0"/>
              </a:rPr>
              <a:t>by over 90% of lenders</a:t>
            </a:r>
            <a:r>
              <a:rPr lang="en-US" dirty="0">
                <a:solidFill>
                  <a:schemeClr val="tx1"/>
                </a:solidFill>
                <a:latin typeface="Times New Roman" panose="02020603050405020304" pitchFamily="18" charset="0"/>
                <a:cs typeface="Times New Roman" panose="02020603050405020304" pitchFamily="18" charset="0"/>
              </a:rPr>
              <a:t> when it comes to providing you with a loan. They are also used when they </a:t>
            </a:r>
            <a:r>
              <a:rPr lang="en-US" u="sng" dirty="0">
                <a:solidFill>
                  <a:schemeClr val="tx1"/>
                </a:solidFill>
                <a:latin typeface="Times New Roman" panose="02020603050405020304" pitchFamily="18" charset="0"/>
                <a:cs typeface="Times New Roman" panose="02020603050405020304" pitchFamily="18" charset="0"/>
              </a:rPr>
              <a:t>grant the interest rates, monthly payments, and terms of each loan, and whether you are approved or not.</a:t>
            </a:r>
          </a:p>
          <a:p>
            <a:pPr marL="45720" indent="0">
              <a:buNone/>
            </a:pPr>
            <a:endParaRPr lang="en-US" dirty="0"/>
          </a:p>
        </p:txBody>
      </p:sp>
      <p:sp>
        <p:nvSpPr>
          <p:cNvPr id="3" name="Title 2"/>
          <p:cNvSpPr>
            <a:spLocks noGrp="1"/>
          </p:cNvSpPr>
          <p:nvPr>
            <p:ph type="title"/>
          </p:nvPr>
        </p:nvSpPr>
        <p:spPr/>
        <p:txBody>
          <a:bodyPr/>
          <a:lstStyle/>
          <a:p>
            <a:r>
              <a:rPr lang="en-US" dirty="0"/>
              <a:t>What is a FICO Score?</a:t>
            </a:r>
          </a:p>
        </p:txBody>
      </p:sp>
    </p:spTree>
    <p:extLst>
      <p:ext uri="{BB962C8B-B14F-4D97-AF65-F5344CB8AC3E}">
        <p14:creationId xmlns:p14="http://schemas.microsoft.com/office/powerpoint/2010/main" val="425970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76400"/>
            <a:ext cx="8560292" cy="4450079"/>
          </a:xfrm>
        </p:spPr>
        <p:txBody>
          <a:bodyPr/>
          <a:lstStyle/>
          <a:p>
            <a:pPr marL="45720" indent="0">
              <a:buNone/>
            </a:pPr>
            <a:r>
              <a:rPr lang="en-US" sz="2400" dirty="0">
                <a:latin typeface="Times New Roman" panose="02020603050405020304" pitchFamily="18" charset="0"/>
                <a:cs typeface="Times New Roman" panose="02020603050405020304" pitchFamily="18" charset="0"/>
              </a:rPr>
              <a:t>Most credit scores – including </a:t>
            </a:r>
            <a:r>
              <a:rPr lang="en-US" sz="2400" u="sng" dirty="0">
                <a:latin typeface="Times New Roman" panose="02020603050405020304" pitchFamily="18" charset="0"/>
                <a:cs typeface="Times New Roman" panose="02020603050405020304" pitchFamily="18" charset="0"/>
              </a:rPr>
              <a:t>the FICO score and Vantage Score 3.0 </a:t>
            </a:r>
            <a:r>
              <a:rPr lang="en-US" sz="2400" dirty="0">
                <a:latin typeface="Times New Roman" panose="02020603050405020304" pitchFamily="18" charset="0"/>
                <a:cs typeface="Times New Roman" panose="02020603050405020304" pitchFamily="18" charset="0"/>
              </a:rPr>
              <a:t>– operate within the range of 300 to 850, and a good credit score is typically one that is 700 or above. </a:t>
            </a:r>
          </a:p>
          <a:p>
            <a:pPr marL="45720" indent="0">
              <a:buNone/>
            </a:pPr>
            <a:endParaRPr lang="en-US" sz="2400" dirty="0"/>
          </a:p>
          <a:p>
            <a:pPr fontAlgn="base">
              <a:buFont typeface="Arial"/>
              <a:buChar char="•"/>
            </a:pPr>
            <a:r>
              <a:rPr lang="en-US" sz="2400" b="1" dirty="0">
                <a:solidFill>
                  <a:srgbClr val="666666"/>
                </a:solidFill>
                <a:latin typeface="ProximaNova-Regular"/>
              </a:rPr>
              <a:t>Excellent Credit: </a:t>
            </a:r>
            <a:r>
              <a:rPr lang="en-US" sz="2400" dirty="0">
                <a:solidFill>
                  <a:srgbClr val="666666"/>
                </a:solidFill>
                <a:latin typeface="ProximaNova-Regular"/>
              </a:rPr>
              <a:t>750+</a:t>
            </a:r>
          </a:p>
          <a:p>
            <a:pPr fontAlgn="base">
              <a:buFont typeface="Arial"/>
              <a:buChar char="•"/>
            </a:pPr>
            <a:r>
              <a:rPr lang="en-US" sz="2400" b="1" dirty="0">
                <a:solidFill>
                  <a:srgbClr val="666666"/>
                </a:solidFill>
                <a:latin typeface="ProximaNova-Regular"/>
              </a:rPr>
              <a:t>Good Credit:</a:t>
            </a:r>
            <a:r>
              <a:rPr lang="en-US" sz="2400" dirty="0">
                <a:solidFill>
                  <a:srgbClr val="666666"/>
                </a:solidFill>
                <a:latin typeface="ProximaNova-Regular"/>
              </a:rPr>
              <a:t> 700-749</a:t>
            </a:r>
          </a:p>
          <a:p>
            <a:pPr fontAlgn="base">
              <a:buFont typeface="Arial"/>
              <a:buChar char="•"/>
            </a:pPr>
            <a:r>
              <a:rPr lang="en-US" sz="2400" b="1" dirty="0">
                <a:solidFill>
                  <a:srgbClr val="666666"/>
                </a:solidFill>
                <a:latin typeface="ProximaNova-Regular"/>
              </a:rPr>
              <a:t>Fair Credit:</a:t>
            </a:r>
            <a:r>
              <a:rPr lang="en-US" sz="2400" dirty="0">
                <a:solidFill>
                  <a:srgbClr val="666666"/>
                </a:solidFill>
                <a:latin typeface="ProximaNova-Regular"/>
              </a:rPr>
              <a:t> 650-699</a:t>
            </a:r>
          </a:p>
          <a:p>
            <a:pPr fontAlgn="base">
              <a:buFont typeface="Arial"/>
              <a:buChar char="•"/>
            </a:pPr>
            <a:r>
              <a:rPr lang="en-US" sz="2400" b="1" dirty="0">
                <a:solidFill>
                  <a:srgbClr val="666666"/>
                </a:solidFill>
                <a:latin typeface="ProximaNova-Regular"/>
              </a:rPr>
              <a:t>Poor Credit:</a:t>
            </a:r>
            <a:r>
              <a:rPr lang="en-US" sz="2400" dirty="0">
                <a:solidFill>
                  <a:srgbClr val="666666"/>
                </a:solidFill>
                <a:latin typeface="ProximaNova-Regular"/>
              </a:rPr>
              <a:t> 600-649</a:t>
            </a:r>
          </a:p>
          <a:p>
            <a:pPr fontAlgn="base">
              <a:buFont typeface="Arial"/>
              <a:buChar char="•"/>
            </a:pPr>
            <a:r>
              <a:rPr lang="en-US" sz="2400" b="1" dirty="0">
                <a:solidFill>
                  <a:srgbClr val="666666"/>
                </a:solidFill>
                <a:latin typeface="ProximaNova-Regular"/>
              </a:rPr>
              <a:t>Bad Credit:</a:t>
            </a:r>
            <a:r>
              <a:rPr lang="en-US" sz="2400" dirty="0">
                <a:solidFill>
                  <a:srgbClr val="666666"/>
                </a:solidFill>
                <a:latin typeface="ProximaNova-Regular"/>
              </a:rPr>
              <a:t> below 600</a:t>
            </a:r>
          </a:p>
          <a:p>
            <a:pPr marL="45720" indent="0">
              <a:buNone/>
            </a:pPr>
            <a:endParaRPr lang="en-US" sz="2400" dirty="0"/>
          </a:p>
          <a:p>
            <a:endParaRPr lang="en-US" dirty="0"/>
          </a:p>
        </p:txBody>
      </p:sp>
      <p:sp>
        <p:nvSpPr>
          <p:cNvPr id="3" name="Title 2"/>
          <p:cNvSpPr>
            <a:spLocks noGrp="1"/>
          </p:cNvSpPr>
          <p:nvPr>
            <p:ph type="title"/>
          </p:nvPr>
        </p:nvSpPr>
        <p:spPr/>
        <p:txBody>
          <a:bodyPr/>
          <a:lstStyle/>
          <a:p>
            <a:r>
              <a:rPr lang="en-US" dirty="0"/>
              <a:t>What Is a Good Credit Score?</a:t>
            </a:r>
          </a:p>
        </p:txBody>
      </p:sp>
    </p:spTree>
    <p:extLst>
      <p:ext uri="{BB962C8B-B14F-4D97-AF65-F5344CB8AC3E}">
        <p14:creationId xmlns:p14="http://schemas.microsoft.com/office/powerpoint/2010/main" val="29208943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cap="none" spc="0" dirty="0">
                <a:solidFill>
                  <a:srgbClr val="94C600"/>
                </a:solidFill>
                <a:latin typeface="Times New Roman" panose="02020603050405020304" pitchFamily="18" charset="0"/>
                <a:cs typeface="Times New Roman" panose="02020603050405020304" pitchFamily="18" charset="0"/>
              </a:rPr>
              <a:t>FICO Credit Scores – It Matters</a:t>
            </a:r>
            <a:endParaRPr lang="en-US" dirty="0"/>
          </a:p>
        </p:txBody>
      </p:sp>
      <p:pic>
        <p:nvPicPr>
          <p:cNvPr id="4" name="Content Placeholder 3"/>
          <p:cNvPicPr>
            <a:picLocks noGrp="1" noChangeAspect="1"/>
          </p:cNvPicPr>
          <p:nvPr>
            <p:ph idx="1"/>
          </p:nvPr>
        </p:nvPicPr>
        <p:blipFill>
          <a:blip r:embed="rId2"/>
          <a:stretch>
            <a:fillRect/>
          </a:stretch>
        </p:blipFill>
        <p:spPr>
          <a:xfrm>
            <a:off x="304800" y="1788928"/>
            <a:ext cx="7086601" cy="4611872"/>
          </a:xfrm>
          <a:prstGeom prst="rect">
            <a:avLst/>
          </a:prstGeom>
        </p:spPr>
      </p:pic>
    </p:spTree>
    <p:extLst>
      <p:ext uri="{BB962C8B-B14F-4D97-AF65-F5344CB8AC3E}">
        <p14:creationId xmlns:p14="http://schemas.microsoft.com/office/powerpoint/2010/main" val="1283887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Equifax	www.equifax.com</a:t>
            </a:r>
          </a:p>
          <a:p>
            <a:pPr marL="0" lvl="0" indent="0">
              <a:buClr>
                <a:srgbClr val="F0A22E"/>
              </a:buClr>
              <a:buSzPct val="70000"/>
              <a:buNone/>
            </a:pPr>
            <a:r>
              <a:rPr lang="en-US" sz="2700" spc="0" dirty="0">
                <a:solidFill>
                  <a:srgbClr val="4E3B30"/>
                </a:solidFill>
                <a:latin typeface="Times New Roman" panose="02020603050405020304" pitchFamily="18" charset="0"/>
                <a:cs typeface="Times New Roman" panose="02020603050405020304" pitchFamily="18" charset="0"/>
              </a:rPr>
              <a:t>		1-800-525-6285</a:t>
            </a:r>
          </a:p>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Experian	www.experian.com</a:t>
            </a:r>
          </a:p>
          <a:p>
            <a:pPr marL="0" lvl="0" indent="0">
              <a:buClr>
                <a:srgbClr val="F0A22E"/>
              </a:buClr>
              <a:buSzPct val="70000"/>
              <a:buNone/>
            </a:pPr>
            <a:r>
              <a:rPr lang="en-US" sz="2700" spc="0" dirty="0">
                <a:solidFill>
                  <a:srgbClr val="4E3B30"/>
                </a:solidFill>
                <a:latin typeface="Times New Roman" panose="02020603050405020304" pitchFamily="18" charset="0"/>
                <a:cs typeface="Times New Roman" panose="02020603050405020304" pitchFamily="18" charset="0"/>
              </a:rPr>
              <a:t>		1-888-397-3742</a:t>
            </a:r>
          </a:p>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Transunion www.transunion.com</a:t>
            </a:r>
          </a:p>
          <a:p>
            <a:pPr marL="0" lvl="0" indent="0">
              <a:buClr>
                <a:srgbClr val="F0A22E"/>
              </a:buClr>
              <a:buSzPct val="70000"/>
              <a:buNone/>
            </a:pPr>
            <a:r>
              <a:rPr lang="en-US" sz="2700" spc="0" dirty="0" smtClean="0">
                <a:solidFill>
                  <a:srgbClr val="4E3B30"/>
                </a:solidFill>
                <a:latin typeface="Times New Roman" panose="02020603050405020304" pitchFamily="18" charset="0"/>
                <a:cs typeface="Times New Roman" panose="02020603050405020304" pitchFamily="18" charset="0"/>
              </a:rPr>
              <a:t>                       </a:t>
            </a:r>
            <a:r>
              <a:rPr lang="en-US" sz="2700" spc="0" dirty="0">
                <a:solidFill>
                  <a:srgbClr val="4E3B30"/>
                </a:solidFill>
                <a:latin typeface="Times New Roman" panose="02020603050405020304" pitchFamily="18" charset="0"/>
                <a:cs typeface="Times New Roman" panose="02020603050405020304" pitchFamily="18" charset="0"/>
              </a:rPr>
              <a:t>1-800-680-7289</a:t>
            </a:r>
          </a:p>
          <a:p>
            <a:pPr marL="342900" lvl="0" indent="-342900">
              <a:buClr>
                <a:srgbClr val="F0A22E"/>
              </a:buClr>
              <a:buSzPct val="70000"/>
              <a:buFont typeface="Courier New" panose="02070309020205020404" pitchFamily="49" charset="0"/>
              <a:buChar char="o"/>
            </a:pPr>
            <a:endParaRPr lang="en-US" sz="2700" spc="0" dirty="0">
              <a:solidFill>
                <a:srgbClr val="4E3B30"/>
              </a:solidFill>
              <a:latin typeface="Times New Roman" panose="02020603050405020304" pitchFamily="18" charset="0"/>
              <a:cs typeface="Times New Roman" panose="02020603050405020304" pitchFamily="18" charset="0"/>
            </a:endParaRPr>
          </a:p>
          <a:p>
            <a:pPr marL="342900" lvl="0" indent="-342900">
              <a:buClr>
                <a:srgbClr val="F0A22E"/>
              </a:buClr>
              <a:buSzPct val="70000"/>
              <a:buFont typeface="Courier New" panose="02070309020205020404" pitchFamily="49" charset="0"/>
              <a:buChar char="o"/>
            </a:pPr>
            <a:r>
              <a:rPr lang="en-US" sz="2700" spc="0" dirty="0">
                <a:solidFill>
                  <a:srgbClr val="4E3B30"/>
                </a:solidFill>
                <a:latin typeface="Times New Roman" panose="02020603050405020304" pitchFamily="18" charset="0"/>
                <a:cs typeface="Times New Roman" panose="02020603050405020304" pitchFamily="18" charset="0"/>
              </a:rPr>
              <a:t>**Free credit report authorized by the Federal Trade Commission: </a:t>
            </a:r>
            <a:r>
              <a:rPr lang="en-US" sz="2700" u="sng" spc="0" dirty="0">
                <a:solidFill>
                  <a:srgbClr val="4E3B30"/>
                </a:solidFill>
                <a:latin typeface="Times New Roman" panose="02020603050405020304" pitchFamily="18" charset="0"/>
                <a:cs typeface="Times New Roman" panose="02020603050405020304" pitchFamily="18" charset="0"/>
                <a:hlinkClick r:id="rId2"/>
              </a:rPr>
              <a:t>www.annualcreditreport.com</a:t>
            </a:r>
            <a:r>
              <a:rPr lang="en-US" sz="2700" u="sng" spc="0" dirty="0">
                <a:solidFill>
                  <a:srgbClr val="4E3B30"/>
                </a:solidFill>
                <a:latin typeface="Times New Roman" panose="02020603050405020304" pitchFamily="18" charset="0"/>
                <a:cs typeface="Times New Roman" panose="02020603050405020304" pitchFamily="18" charset="0"/>
              </a:rPr>
              <a:t> </a:t>
            </a:r>
          </a:p>
          <a:p>
            <a:pPr marL="0" lvl="0" indent="0">
              <a:buClr>
                <a:srgbClr val="F0A22E"/>
              </a:buClr>
              <a:buSzPct val="70000"/>
              <a:buNone/>
            </a:pPr>
            <a:r>
              <a:rPr lang="en-US" sz="2700" spc="0" dirty="0">
                <a:solidFill>
                  <a:srgbClr val="4E3B30"/>
                </a:solidFill>
                <a:latin typeface="Times New Roman" panose="02020603050405020304" pitchFamily="18" charset="0"/>
                <a:cs typeface="Times New Roman" panose="02020603050405020304" pitchFamily="18" charset="0"/>
              </a:rPr>
              <a:t>		     </a:t>
            </a:r>
            <a:r>
              <a:rPr lang="en-US" sz="2700" u="sng" spc="0" dirty="0">
                <a:solidFill>
                  <a:srgbClr val="4E3B30"/>
                </a:solidFill>
                <a:latin typeface="Times New Roman" panose="02020603050405020304" pitchFamily="18" charset="0"/>
                <a:cs typeface="Times New Roman" panose="02020603050405020304" pitchFamily="18" charset="0"/>
                <a:hlinkClick r:id="rId3"/>
              </a:rPr>
              <a:t>www.CreditKarma.com</a:t>
            </a:r>
            <a:r>
              <a:rPr lang="en-US" sz="2700" u="sng" spc="0" dirty="0">
                <a:solidFill>
                  <a:srgbClr val="4E3B30"/>
                </a:solidFill>
                <a:latin typeface="Times New Roman" panose="02020603050405020304" pitchFamily="18" charset="0"/>
                <a:cs typeface="Times New Roman" panose="02020603050405020304" pitchFamily="18" charset="0"/>
              </a:rPr>
              <a:t> </a:t>
            </a:r>
          </a:p>
          <a:p>
            <a:endParaRPr lang="en-US" dirty="0"/>
          </a:p>
        </p:txBody>
      </p:sp>
      <p:sp>
        <p:nvSpPr>
          <p:cNvPr id="3" name="Title 2"/>
          <p:cNvSpPr>
            <a:spLocks noGrp="1"/>
          </p:cNvSpPr>
          <p:nvPr>
            <p:ph type="title"/>
          </p:nvPr>
        </p:nvSpPr>
        <p:spPr/>
        <p:txBody>
          <a:bodyPr/>
          <a:lstStyle/>
          <a:p>
            <a:r>
              <a:rPr lang="en-US" dirty="0"/>
              <a:t>Credit Bureaus</a:t>
            </a:r>
          </a:p>
        </p:txBody>
      </p:sp>
    </p:spTree>
    <p:extLst>
      <p:ext uri="{BB962C8B-B14F-4D97-AF65-F5344CB8AC3E}">
        <p14:creationId xmlns:p14="http://schemas.microsoft.com/office/powerpoint/2010/main" val="3157405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1992" y="1719263"/>
            <a:ext cx="8405415" cy="4406900"/>
          </a:xfrm>
          <a:prstGeom prst="rect">
            <a:avLst/>
          </a:prstGeom>
        </p:spPr>
      </p:pic>
    </p:spTree>
    <p:extLst>
      <p:ext uri="{BB962C8B-B14F-4D97-AF65-F5344CB8AC3E}">
        <p14:creationId xmlns:p14="http://schemas.microsoft.com/office/powerpoint/2010/main" val="263287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lnSpcReduction="10000"/>
          </a:bodyPr>
          <a:lstStyle/>
          <a:p>
            <a:pPr lvl="0">
              <a:buClr>
                <a:srgbClr val="C66951"/>
              </a:buClr>
            </a:pPr>
            <a:r>
              <a:rPr lang="en-US" sz="2400" dirty="0">
                <a:solidFill>
                  <a:srgbClr val="000000"/>
                </a:solidFill>
                <a:latin typeface="Times New Roman" panose="02020603050405020304" pitchFamily="18" charset="0"/>
                <a:cs typeface="Times New Roman" panose="02020603050405020304" pitchFamily="18" charset="0"/>
              </a:rPr>
              <a:t>Once identity thieves have your personal information, they can drain your bank account, run up charges on your credit cards, and open new accounts. An identity thief can file a tax refund in your name and get your refund. </a:t>
            </a:r>
          </a:p>
          <a:p>
            <a:pPr lvl="0">
              <a:buClr>
                <a:srgbClr val="C66951"/>
              </a:buClr>
            </a:pPr>
            <a:endParaRPr lang="en-US" sz="2400" dirty="0">
              <a:solidFill>
                <a:srgbClr val="000000"/>
              </a:solidFill>
              <a:latin typeface="Times New Roman" panose="02020603050405020304" pitchFamily="18" charset="0"/>
              <a:cs typeface="Times New Roman" panose="02020603050405020304" pitchFamily="18" charset="0"/>
            </a:endParaRPr>
          </a:p>
          <a:p>
            <a:pPr lvl="0">
              <a:buClr>
                <a:srgbClr val="C66951"/>
              </a:buClr>
            </a:pPr>
            <a:r>
              <a:rPr lang="en-US" sz="2400" dirty="0">
                <a:solidFill>
                  <a:srgbClr val="000000"/>
                </a:solidFill>
                <a:latin typeface="Times New Roman" panose="02020603050405020304" pitchFamily="18" charset="0"/>
                <a:cs typeface="Times New Roman" panose="02020603050405020304" pitchFamily="18" charset="0"/>
              </a:rPr>
              <a:t>Make sure all personal information is stored in a safe place. And all passwords can only be determined by you</a:t>
            </a:r>
            <a:r>
              <a:rPr lang="en-US" sz="2400" dirty="0" smtClean="0">
                <a:solidFill>
                  <a:srgbClr val="000000"/>
                </a:solidFill>
                <a:latin typeface="Times New Roman" panose="02020603050405020304" pitchFamily="18" charset="0"/>
                <a:cs typeface="Times New Roman" panose="02020603050405020304" pitchFamily="18" charset="0"/>
              </a:rPr>
              <a:t>.</a:t>
            </a:r>
          </a:p>
          <a:p>
            <a:pPr marL="45720" lvl="0" indent="0">
              <a:buClr>
                <a:srgbClr val="C66951"/>
              </a:buClr>
              <a:buNone/>
            </a:pPr>
            <a:endParaRPr lang="en-US" sz="2400" dirty="0" smtClean="0">
              <a:solidFill>
                <a:srgbClr val="000000"/>
              </a:solidFill>
              <a:latin typeface="Times New Roman" panose="02020603050405020304" pitchFamily="18" charset="0"/>
              <a:cs typeface="Times New Roman" panose="02020603050405020304" pitchFamily="18" charset="0"/>
            </a:endParaRPr>
          </a:p>
          <a:p>
            <a:pPr lvl="0">
              <a:buClr>
                <a:srgbClr val="C66951"/>
              </a:buClr>
            </a:pPr>
            <a:r>
              <a:rPr lang="en-US" sz="2400" dirty="0">
                <a:solidFill>
                  <a:srgbClr val="000000"/>
                </a:solidFill>
                <a:latin typeface="Times New Roman" panose="02020603050405020304" pitchFamily="18" charset="0"/>
                <a:cs typeface="Times New Roman" panose="02020603050405020304" pitchFamily="18" charset="0"/>
              </a:rPr>
              <a:t>For more information: Federal Trade Commission –Consumer Information (</a:t>
            </a:r>
            <a:r>
              <a:rPr lang="en-US" sz="2400" dirty="0">
                <a:solidFill>
                  <a:srgbClr val="000000"/>
                </a:solidFill>
                <a:latin typeface="Times New Roman" panose="02020603050405020304" pitchFamily="18" charset="0"/>
                <a:cs typeface="Times New Roman" panose="02020603050405020304" pitchFamily="18" charset="0"/>
                <a:hlinkClick r:id="rId2"/>
              </a:rPr>
              <a:t>www.consumer.ftc.gov</a:t>
            </a:r>
            <a:r>
              <a:rPr lang="en-US"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534949"/>
              </a:solidFill>
              <a:latin typeface="Times New Roman" panose="02020603050405020304" pitchFamily="18" charset="0"/>
              <a:cs typeface="Times New Roman" panose="02020603050405020304" pitchFamily="18" charset="0"/>
            </a:endParaRPr>
          </a:p>
          <a:p>
            <a:pPr lvl="0">
              <a:buClr>
                <a:srgbClr val="C66951"/>
              </a:buClr>
            </a:pPr>
            <a:endParaRPr lang="en-US" sz="2400" dirty="0" smtClean="0">
              <a:solidFill>
                <a:srgbClr val="000000"/>
              </a:solidFill>
              <a:latin typeface="Times New Roman" panose="02020603050405020304" pitchFamily="18" charset="0"/>
              <a:cs typeface="Times New Roman" panose="02020603050405020304" pitchFamily="18" charset="0"/>
            </a:endParaRPr>
          </a:p>
          <a:p>
            <a:pPr lvl="0">
              <a:buClr>
                <a:srgbClr val="C66951"/>
              </a:buClr>
            </a:pPr>
            <a:endParaRPr lang="en-US" sz="2400" dirty="0">
              <a:solidFill>
                <a:srgbClr val="534949"/>
              </a:solidFill>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p:txBody>
          <a:bodyPr/>
          <a:lstStyle/>
          <a:p>
            <a:r>
              <a:rPr lang="en-US" dirty="0"/>
              <a:t>What Do Thieves Do With Your Information?</a:t>
            </a:r>
          </a:p>
        </p:txBody>
      </p:sp>
    </p:spTree>
    <p:extLst>
      <p:ext uri="{BB962C8B-B14F-4D97-AF65-F5344CB8AC3E}">
        <p14:creationId xmlns:p14="http://schemas.microsoft.com/office/powerpoint/2010/main" val="2806079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endParaRPr lang="en-US" sz="4800" b="1" dirty="0" smtClean="0">
              <a:latin typeface="Times New Roman" panose="02020603050405020304" pitchFamily="18" charset="0"/>
              <a:cs typeface="Times New Roman" panose="02020603050405020304" pitchFamily="18" charset="0"/>
            </a:endParaRPr>
          </a:p>
          <a:p>
            <a:pPr marL="109728" indent="0" algn="ctr">
              <a:buNone/>
            </a:pPr>
            <a:r>
              <a:rPr lang="en-US" sz="4800" b="1" dirty="0" smtClean="0">
                <a:latin typeface="Times New Roman" panose="02020603050405020304" pitchFamily="18" charset="0"/>
                <a:cs typeface="Times New Roman" panose="02020603050405020304" pitchFamily="18" charset="0"/>
              </a:rPr>
              <a:t>Student Loan History</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211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305800" cy="4343400"/>
          </a:xfrm>
        </p:spPr>
        <p:txBody>
          <a:bodyPr>
            <a:normAutofit/>
          </a:bodyPr>
          <a:lstStyle/>
          <a:p>
            <a:r>
              <a:rPr lang="en-US" sz="2200" dirty="0">
                <a:solidFill>
                  <a:schemeClr val="tx1"/>
                </a:solidFill>
                <a:latin typeface="Times New Roman" panose="02020603050405020304" pitchFamily="18" charset="0"/>
                <a:cs typeface="Times New Roman" panose="02020603050405020304" pitchFamily="18" charset="0"/>
              </a:rPr>
              <a:t>The National Student Loan Data System (NSLDS) is the U.S. Department of Education's (ED's) central database for student aid. NSLDS receives data from schools, guaranty agencies, the Direct Loan program, and other Department of ED programs. NSLDS Student Access provides a centralized, integrated view of Title IV loans and grants so that recipients of Title IV Aid can access and inquire about their Title IV loans and/or grant data.</a:t>
            </a:r>
          </a:p>
          <a:p>
            <a:endParaRPr lang="en-US" sz="2200" dirty="0">
              <a:solidFill>
                <a:schemeClr val="tx1"/>
              </a:solidFill>
            </a:endParaRPr>
          </a:p>
        </p:txBody>
      </p:sp>
      <p:sp>
        <p:nvSpPr>
          <p:cNvPr id="3" name="Title 2"/>
          <p:cNvSpPr>
            <a:spLocks noGrp="1"/>
          </p:cNvSpPr>
          <p:nvPr>
            <p:ph type="title"/>
          </p:nvPr>
        </p:nvSpPr>
        <p:spPr/>
        <p:txBody>
          <a:bodyPr/>
          <a:lstStyle/>
          <a:p>
            <a:r>
              <a:rPr lang="en-US" dirty="0"/>
              <a:t>NSLDS – Loan History</a:t>
            </a:r>
          </a:p>
        </p:txBody>
      </p:sp>
    </p:spTree>
    <p:extLst>
      <p:ext uri="{BB962C8B-B14F-4D97-AF65-F5344CB8AC3E}">
        <p14:creationId xmlns:p14="http://schemas.microsoft.com/office/powerpoint/2010/main" val="1831105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74451438"/>
              </p:ext>
            </p:extLst>
          </p:nvPr>
        </p:nvGraphicFramePr>
        <p:xfrm>
          <a:off x="152400" y="1905000"/>
          <a:ext cx="8839200" cy="1786414"/>
        </p:xfrm>
        <a:graphic>
          <a:graphicData uri="http://schemas.openxmlformats.org/drawingml/2006/table">
            <a:tbl>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14826">
                <a:tc>
                  <a:txBody>
                    <a:bodyPr/>
                    <a:lstStyle/>
                    <a:p>
                      <a:pPr fontAlgn="base"/>
                      <a:r>
                        <a:rPr lang="en-US" b="1" dirty="0">
                          <a:solidFill>
                            <a:srgbClr val="494B4C"/>
                          </a:solidFill>
                          <a:effectLst/>
                          <a:latin typeface="Droid Serif"/>
                        </a:rPr>
                        <a:t>Direct Unsubsidized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Graduate or Professional</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tc>
                  <a:txBody>
                    <a:bodyPr/>
                    <a:lstStyle/>
                    <a:p>
                      <a:pPr fontAlgn="base"/>
                      <a:r>
                        <a:rPr lang="en-US" b="1" dirty="0">
                          <a:solidFill>
                            <a:srgbClr val="494B4C"/>
                          </a:solidFill>
                          <a:effectLst/>
                          <a:latin typeface="Droid Serif"/>
                        </a:rPr>
                        <a:t>6.6%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61574">
                <a:tc>
                  <a:txBody>
                    <a:bodyPr/>
                    <a:lstStyle/>
                    <a:p>
                      <a:pPr fontAlgn="base"/>
                      <a:r>
                        <a:rPr lang="en-US" b="1" dirty="0">
                          <a:solidFill>
                            <a:srgbClr val="494B4C"/>
                          </a:solidFill>
                          <a:effectLst/>
                          <a:latin typeface="Droid Serif"/>
                        </a:rPr>
                        <a:t>Direct PLUS Loans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smtClean="0">
                          <a:solidFill>
                            <a:srgbClr val="494B4C"/>
                          </a:solidFill>
                          <a:effectLst/>
                          <a:latin typeface="Droid Serif"/>
                        </a:rPr>
                        <a:t>Graduate </a:t>
                      </a:r>
                      <a:r>
                        <a:rPr lang="en-US" b="1" dirty="0">
                          <a:solidFill>
                            <a:srgbClr val="494B4C"/>
                          </a:solidFill>
                          <a:effectLst/>
                          <a:latin typeface="Droid Serif"/>
                        </a:rPr>
                        <a:t>or Professional Students</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tc>
                  <a:txBody>
                    <a:bodyPr/>
                    <a:lstStyle/>
                    <a:p>
                      <a:pPr fontAlgn="base"/>
                      <a:r>
                        <a:rPr lang="en-US" b="1" dirty="0">
                          <a:solidFill>
                            <a:srgbClr val="494B4C"/>
                          </a:solidFill>
                          <a:effectLst/>
                          <a:latin typeface="Droid Serif"/>
                        </a:rPr>
                        <a:t>7.6%</a:t>
                      </a:r>
                    </a:p>
                  </a:txBody>
                  <a:tcPr marL="76200" marR="76200" marT="38100" marB="38100">
                    <a:lnL w="9525" cap="flat" cmpd="sng" algn="ctr">
                      <a:solidFill>
                        <a:srgbClr val="917227"/>
                      </a:solidFill>
                      <a:prstDash val="solid"/>
                      <a:round/>
                      <a:headEnd type="none" w="med" len="med"/>
                      <a:tailEnd type="none" w="med" len="med"/>
                    </a:lnL>
                    <a:lnR w="9525" cap="flat" cmpd="sng" algn="ctr">
                      <a:solidFill>
                        <a:srgbClr val="917227"/>
                      </a:solidFill>
                      <a:prstDash val="solid"/>
                      <a:round/>
                      <a:headEnd type="none" w="med" len="med"/>
                      <a:tailEnd type="none" w="med" len="med"/>
                    </a:lnR>
                    <a:lnT w="9525" cap="flat" cmpd="sng" algn="ctr">
                      <a:solidFill>
                        <a:srgbClr val="917227"/>
                      </a:solidFill>
                      <a:prstDash val="solid"/>
                      <a:round/>
                      <a:headEnd type="none" w="med" len="med"/>
                      <a:tailEnd type="none" w="med" len="med"/>
                    </a:lnT>
                    <a:lnB w="9525" cap="flat" cmpd="sng" algn="ctr">
                      <a:solidFill>
                        <a:srgbClr val="917227"/>
                      </a:solidFill>
                      <a:prstDash val="solid"/>
                      <a:round/>
                      <a:headEnd type="none" w="med" len="med"/>
                      <a:tailEnd type="none" w="med" len="med"/>
                    </a:lnB>
                    <a:solidFill>
                      <a:srgbClr val="F4F1E9"/>
                    </a:solidFill>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p:txBody>
          <a:bodyPr/>
          <a:lstStyle/>
          <a:p>
            <a:r>
              <a:rPr lang="en-US" dirty="0" smtClean="0"/>
              <a:t>2018-19 Interest rate</a:t>
            </a:r>
            <a:endParaRPr lang="en-US" dirty="0"/>
          </a:p>
        </p:txBody>
      </p:sp>
      <p:sp>
        <p:nvSpPr>
          <p:cNvPr id="5" name="Rectangle 4"/>
          <p:cNvSpPr/>
          <p:nvPr/>
        </p:nvSpPr>
        <p:spPr>
          <a:xfrm>
            <a:off x="152400" y="3748530"/>
            <a:ext cx="8839200" cy="707886"/>
          </a:xfrm>
          <a:prstGeom prst="rect">
            <a:avLst/>
          </a:prstGeom>
        </p:spPr>
        <p:txBody>
          <a:bodyPr wrap="square">
            <a:spAutoFit/>
          </a:bodyPr>
          <a:lstStyle/>
          <a:p>
            <a:r>
              <a:rPr lang="en-US" sz="2000" dirty="0"/>
              <a:t>All interest rates shown in the chart above are fixed rates that will not change for the life of the loan.</a:t>
            </a:r>
          </a:p>
        </p:txBody>
      </p:sp>
    </p:spTree>
    <p:extLst>
      <p:ext uri="{BB962C8B-B14F-4D97-AF65-F5344CB8AC3E}">
        <p14:creationId xmlns:p14="http://schemas.microsoft.com/office/powerpoint/2010/main" val="136760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6324601" cy="4407408"/>
          </a:xfrm>
        </p:spPr>
        <p:txBody>
          <a:bodyPr/>
          <a:lstStyle/>
          <a:p>
            <a:endParaRPr lang="en-US" b="1" dirty="0" smtClean="0"/>
          </a:p>
          <a:p>
            <a:r>
              <a:rPr lang="en-US" b="1" dirty="0" smtClean="0"/>
              <a:t>VERIFICATION</a:t>
            </a:r>
            <a:r>
              <a:rPr lang="en-US" dirty="0" smtClean="0"/>
              <a:t>- </a:t>
            </a:r>
            <a:r>
              <a:rPr lang="en-US" dirty="0"/>
              <a:t>additional documents are required –verification worksheet, tax </a:t>
            </a:r>
            <a:r>
              <a:rPr lang="en-US" dirty="0" smtClean="0"/>
              <a:t>transcript</a:t>
            </a:r>
          </a:p>
          <a:p>
            <a:pPr marL="45720" indent="0">
              <a:buNone/>
            </a:pPr>
            <a:endParaRPr lang="en-US" dirty="0"/>
          </a:p>
          <a:p>
            <a:r>
              <a:rPr lang="en-US" b="1" dirty="0"/>
              <a:t>AWARD NOTICE SENT</a:t>
            </a:r>
            <a:r>
              <a:rPr lang="en-US" dirty="0"/>
              <a:t>- student will receive an </a:t>
            </a:r>
            <a:r>
              <a:rPr lang="en-US" dirty="0" smtClean="0"/>
              <a:t>email </a:t>
            </a:r>
            <a:r>
              <a:rPr lang="en-US" dirty="0"/>
              <a:t>notice sent to the UTHSC email account</a:t>
            </a:r>
          </a:p>
          <a:p>
            <a:endParaRPr lang="en-US" dirty="0"/>
          </a:p>
        </p:txBody>
      </p:sp>
      <p:sp>
        <p:nvSpPr>
          <p:cNvPr id="3" name="Title 2"/>
          <p:cNvSpPr>
            <a:spLocks noGrp="1"/>
          </p:cNvSpPr>
          <p:nvPr>
            <p:ph type="title"/>
          </p:nvPr>
        </p:nvSpPr>
        <p:spPr>
          <a:xfrm>
            <a:off x="609600" y="533401"/>
            <a:ext cx="8152660" cy="761999"/>
          </a:xfrm>
        </p:spPr>
        <p:txBody>
          <a:bodyPr/>
          <a:lstStyle/>
          <a:p>
            <a:r>
              <a:rPr lang="en-US" dirty="0"/>
              <a:t>Steps To Complete</a:t>
            </a:r>
          </a:p>
        </p:txBody>
      </p:sp>
      <p:sp>
        <p:nvSpPr>
          <p:cNvPr id="5" name="Down Arrow 4"/>
          <p:cNvSpPr/>
          <p:nvPr/>
        </p:nvSpPr>
        <p:spPr>
          <a:xfrm>
            <a:off x="6667500" y="1683902"/>
            <a:ext cx="990600" cy="335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89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Origination fee - An amount, usually calculated as a percentage of a loan, which a lender charges for processing your application.</a:t>
            </a:r>
          </a:p>
          <a:p>
            <a:endParaRPr lang="en-US" dirty="0"/>
          </a:p>
        </p:txBody>
      </p:sp>
      <p:sp>
        <p:nvSpPr>
          <p:cNvPr id="3" name="Title 2"/>
          <p:cNvSpPr>
            <a:spLocks noGrp="1"/>
          </p:cNvSpPr>
          <p:nvPr>
            <p:ph type="title"/>
          </p:nvPr>
        </p:nvSpPr>
        <p:spPr/>
        <p:txBody>
          <a:bodyPr/>
          <a:lstStyle/>
          <a:p>
            <a:r>
              <a:rPr lang="en-US" dirty="0"/>
              <a:t>Origination Fee</a:t>
            </a:r>
          </a:p>
        </p:txBody>
      </p:sp>
      <p:pic>
        <p:nvPicPr>
          <p:cNvPr id="5" name="Picture 4"/>
          <p:cNvPicPr>
            <a:picLocks noChangeAspect="1"/>
          </p:cNvPicPr>
          <p:nvPr/>
        </p:nvPicPr>
        <p:blipFill>
          <a:blip r:embed="rId2"/>
          <a:stretch>
            <a:fillRect/>
          </a:stretch>
        </p:blipFill>
        <p:spPr>
          <a:xfrm>
            <a:off x="228600" y="2819400"/>
            <a:ext cx="8419306" cy="3688400"/>
          </a:xfrm>
          <a:prstGeom prst="rect">
            <a:avLst/>
          </a:prstGeom>
        </p:spPr>
      </p:pic>
    </p:spTree>
    <p:extLst>
      <p:ext uri="{BB962C8B-B14F-4D97-AF65-F5344CB8AC3E}">
        <p14:creationId xmlns:p14="http://schemas.microsoft.com/office/powerpoint/2010/main" val="2393972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458200" cy="5334000"/>
          </a:xfrm>
        </p:spPr>
        <p:txBody>
          <a:bodyPr>
            <a:normAutofit/>
          </a:bodyPr>
          <a:lstStyle/>
          <a:p>
            <a:r>
              <a:rPr lang="en-US" sz="2800" dirty="0" smtClean="0">
                <a:solidFill>
                  <a:schemeClr val="tx1"/>
                </a:solidFill>
              </a:rPr>
              <a:t>Requires </a:t>
            </a:r>
            <a:r>
              <a:rPr lang="en-US" sz="2800" dirty="0">
                <a:solidFill>
                  <a:schemeClr val="tx1"/>
                </a:solidFill>
              </a:rPr>
              <a:t>a credit check as part of the application </a:t>
            </a:r>
            <a:r>
              <a:rPr lang="en-US" sz="2800" dirty="0" smtClean="0">
                <a:solidFill>
                  <a:schemeClr val="tx1"/>
                </a:solidFill>
              </a:rPr>
              <a:t>process</a:t>
            </a:r>
          </a:p>
          <a:p>
            <a:pPr marL="109728" indent="0">
              <a:buNone/>
            </a:pPr>
            <a:endParaRPr lang="en-US" sz="2800" dirty="0">
              <a:solidFill>
                <a:schemeClr val="tx1"/>
              </a:solidFill>
            </a:endParaRPr>
          </a:p>
          <a:p>
            <a:r>
              <a:rPr lang="en-US" sz="2800" dirty="0">
                <a:solidFill>
                  <a:schemeClr val="tx1"/>
                </a:solidFill>
              </a:rPr>
              <a:t>You cannot have </a:t>
            </a:r>
            <a:r>
              <a:rPr lang="en-US" sz="2800" dirty="0" smtClean="0">
                <a:solidFill>
                  <a:schemeClr val="tx1"/>
                </a:solidFill>
              </a:rPr>
              <a:t>any </a:t>
            </a:r>
            <a:r>
              <a:rPr lang="en-US" sz="2800" dirty="0">
                <a:solidFill>
                  <a:schemeClr val="tx1"/>
                </a:solidFill>
              </a:rPr>
              <a:t>adverse credit history - Obtain an endorser </a:t>
            </a:r>
            <a:endParaRPr lang="en-US" sz="2800" dirty="0" smtClean="0">
              <a:solidFill>
                <a:schemeClr val="tx1"/>
              </a:solidFill>
            </a:endParaRPr>
          </a:p>
          <a:p>
            <a:pPr marL="109728" indent="0">
              <a:buNone/>
            </a:pPr>
            <a:endParaRPr lang="en-US" sz="2800" dirty="0">
              <a:solidFill>
                <a:schemeClr val="tx1"/>
              </a:solidFill>
            </a:endParaRPr>
          </a:p>
          <a:p>
            <a:r>
              <a:rPr lang="en-US" sz="2800" dirty="0">
                <a:solidFill>
                  <a:schemeClr val="tx1"/>
                </a:solidFill>
              </a:rPr>
              <a:t>Your credit is evaluated every time you request a new PLUS </a:t>
            </a:r>
            <a:r>
              <a:rPr lang="en-US" sz="2800" dirty="0" smtClean="0">
                <a:solidFill>
                  <a:schemeClr val="tx1"/>
                </a:solidFill>
              </a:rPr>
              <a:t>loan - after 120 days</a:t>
            </a:r>
            <a:endParaRPr lang="en-US" sz="2800" dirty="0">
              <a:solidFill>
                <a:schemeClr val="tx1"/>
              </a:solidFill>
            </a:endParaRPr>
          </a:p>
        </p:txBody>
      </p:sp>
      <p:sp>
        <p:nvSpPr>
          <p:cNvPr id="3" name="Title 2"/>
          <p:cNvSpPr>
            <a:spLocks noGrp="1"/>
          </p:cNvSpPr>
          <p:nvPr>
            <p:ph type="title"/>
          </p:nvPr>
        </p:nvSpPr>
        <p:spPr>
          <a:xfrm>
            <a:off x="457200" y="152400"/>
            <a:ext cx="8229600" cy="990600"/>
          </a:xfrm>
        </p:spPr>
        <p:txBody>
          <a:bodyPr>
            <a:normAutofit fontScale="90000"/>
          </a:bodyPr>
          <a:lstStyle/>
          <a:p>
            <a:r>
              <a:rPr lang="en-US" dirty="0" smtClean="0"/>
              <a:t>Credit check </a:t>
            </a:r>
            <a:r>
              <a:rPr lang="en-US" dirty="0"/>
              <a:t>with Graduate Plus Loan</a:t>
            </a:r>
          </a:p>
        </p:txBody>
      </p:sp>
    </p:spTree>
    <p:extLst>
      <p:ext uri="{BB962C8B-B14F-4D97-AF65-F5344CB8AC3E}">
        <p14:creationId xmlns:p14="http://schemas.microsoft.com/office/powerpoint/2010/main" val="4185206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86800" cy="4953000"/>
          </a:xfrm>
        </p:spPr>
        <p:txBody>
          <a:bodyPr>
            <a:normAutofit fontScale="92500" lnSpcReduction="10000"/>
          </a:bodyPr>
          <a:lstStyle/>
          <a:p>
            <a:pPr marL="457200" lvl="0" indent="-457200">
              <a:lnSpc>
                <a:spcPct val="118000"/>
              </a:lnSpc>
              <a:spcBef>
                <a:spcPts val="0"/>
              </a:spcBef>
              <a:spcAft>
                <a:spcPts val="600"/>
              </a:spcAft>
              <a:buClr>
                <a:srgbClr val="C66951"/>
              </a:buClr>
            </a:pPr>
            <a:r>
              <a:rPr lang="en-US" sz="3500" kern="1400" dirty="0" smtClean="0">
                <a:solidFill>
                  <a:srgbClr val="000000"/>
                </a:solidFill>
                <a:latin typeface="Times New Roman" panose="02020603050405020304" pitchFamily="18" charset="0"/>
                <a:cs typeface="Times New Roman" panose="02020603050405020304" pitchFamily="18" charset="0"/>
              </a:rPr>
              <a:t>View </a:t>
            </a:r>
            <a:r>
              <a:rPr lang="en-US" sz="3500" kern="1400" dirty="0">
                <a:solidFill>
                  <a:srgbClr val="000000"/>
                </a:solidFill>
                <a:latin typeface="Times New Roman" panose="02020603050405020304" pitchFamily="18" charset="0"/>
                <a:cs typeface="Times New Roman" panose="02020603050405020304" pitchFamily="18" charset="0"/>
              </a:rPr>
              <a:t>your federal student aid history</a:t>
            </a:r>
          </a:p>
          <a:p>
            <a:pPr marL="457200" lvl="0" indent="-457200">
              <a:lnSpc>
                <a:spcPct val="118000"/>
              </a:lnSpc>
              <a:spcBef>
                <a:spcPts val="0"/>
              </a:spcBef>
              <a:spcAft>
                <a:spcPts val="600"/>
              </a:spcAft>
              <a:buClr>
                <a:srgbClr val="C66951"/>
              </a:buClr>
            </a:pPr>
            <a:r>
              <a:rPr lang="en-US" sz="3500" kern="1400" dirty="0">
                <a:solidFill>
                  <a:srgbClr val="000000"/>
                </a:solidFill>
                <a:latin typeface="Times New Roman" panose="02020603050405020304" pitchFamily="18" charset="0"/>
                <a:cs typeface="Times New Roman" panose="02020603050405020304" pitchFamily="18" charset="0"/>
              </a:rPr>
              <a:t>Get your loan servicer’s contact information</a:t>
            </a:r>
          </a:p>
          <a:p>
            <a:pPr marL="457200" lvl="0" indent="-457200">
              <a:lnSpc>
                <a:spcPct val="118000"/>
              </a:lnSpc>
              <a:spcBef>
                <a:spcPts val="0"/>
              </a:spcBef>
              <a:spcAft>
                <a:spcPts val="600"/>
              </a:spcAft>
              <a:buClr>
                <a:srgbClr val="C66951"/>
              </a:buClr>
            </a:pPr>
            <a:r>
              <a:rPr lang="en-US" sz="3500" kern="1400" dirty="0">
                <a:solidFill>
                  <a:srgbClr val="000000"/>
                </a:solidFill>
                <a:latin typeface="Times New Roman" panose="02020603050405020304" pitchFamily="18" charset="0"/>
                <a:cs typeface="Times New Roman" panose="02020603050405020304" pitchFamily="18" charset="0"/>
              </a:rPr>
              <a:t>Download your federal student aid history into a text file using the </a:t>
            </a:r>
            <a:r>
              <a:rPr lang="en-US" sz="3500" u="sng" kern="1400" dirty="0" err="1">
                <a:solidFill>
                  <a:srgbClr val="000000"/>
                </a:solidFill>
                <a:latin typeface="Times New Roman" panose="02020603050405020304" pitchFamily="18" charset="0"/>
                <a:cs typeface="Times New Roman" panose="02020603050405020304" pitchFamily="18" charset="0"/>
              </a:rPr>
              <a:t>MyData</a:t>
            </a:r>
            <a:r>
              <a:rPr lang="en-US" sz="3500" kern="1400" dirty="0">
                <a:solidFill>
                  <a:srgbClr val="000000"/>
                </a:solidFill>
                <a:latin typeface="Times New Roman" panose="02020603050405020304" pitchFamily="18" charset="0"/>
                <a:cs typeface="Times New Roman" panose="02020603050405020304" pitchFamily="18" charset="0"/>
              </a:rPr>
              <a:t> Download function</a:t>
            </a:r>
          </a:p>
          <a:p>
            <a:pPr marL="457200" lvl="0" indent="-457200">
              <a:lnSpc>
                <a:spcPct val="118000"/>
              </a:lnSpc>
              <a:spcBef>
                <a:spcPts val="0"/>
              </a:spcBef>
              <a:spcAft>
                <a:spcPts val="600"/>
              </a:spcAft>
              <a:buClr>
                <a:srgbClr val="C66951"/>
              </a:buClr>
            </a:pPr>
            <a:r>
              <a:rPr lang="en-US" sz="3500" kern="1400" dirty="0">
                <a:solidFill>
                  <a:srgbClr val="000000"/>
                </a:solidFill>
                <a:latin typeface="Times New Roman" panose="02020603050405020304" pitchFamily="18" charset="0"/>
                <a:cs typeface="Times New Roman" panose="02020603050405020304" pitchFamily="18" charset="0"/>
              </a:rPr>
              <a:t>Establish </a:t>
            </a:r>
            <a:r>
              <a:rPr lang="en-US" sz="3500" u="sng" kern="1400" dirty="0">
                <a:solidFill>
                  <a:srgbClr val="000000"/>
                </a:solidFill>
                <a:latin typeface="Times New Roman" panose="02020603050405020304" pitchFamily="18" charset="0"/>
                <a:cs typeface="Times New Roman" panose="02020603050405020304" pitchFamily="18" charset="0"/>
              </a:rPr>
              <a:t>an online account </a:t>
            </a:r>
            <a:r>
              <a:rPr lang="en-US" sz="3500" kern="1400" dirty="0">
                <a:solidFill>
                  <a:srgbClr val="000000"/>
                </a:solidFill>
                <a:latin typeface="Times New Roman" panose="02020603050405020304" pitchFamily="18" charset="0"/>
                <a:cs typeface="Times New Roman" panose="02020603050405020304" pitchFamily="18" charset="0"/>
              </a:rPr>
              <a:t>with Loan Servicing to track your loan history while school…</a:t>
            </a:r>
          </a:p>
          <a:p>
            <a:pPr marL="0" indent="0">
              <a:lnSpc>
                <a:spcPct val="118000"/>
              </a:lnSpc>
              <a:spcBef>
                <a:spcPts val="0"/>
              </a:spcBef>
              <a:spcAft>
                <a:spcPts val="600"/>
              </a:spcAft>
              <a:buNone/>
            </a:pPr>
            <a:endParaRPr lang="en-US" sz="3800" kern="1400" dirty="0" smtClean="0">
              <a:solidFill>
                <a:srgbClr val="000000"/>
              </a:solidFill>
              <a:cs typeface="Times New Roman" panose="02020603050405020304" pitchFamily="18" charset="0"/>
            </a:endParaRPr>
          </a:p>
          <a:p>
            <a:pPr marL="0" indent="0">
              <a:lnSpc>
                <a:spcPct val="118000"/>
              </a:lnSpc>
              <a:spcBef>
                <a:spcPts val="0"/>
              </a:spcBef>
              <a:spcAft>
                <a:spcPts val="600"/>
              </a:spcAft>
              <a:buNone/>
            </a:pPr>
            <a:endParaRPr lang="en-US" sz="3800" kern="1400" dirty="0">
              <a:solidFill>
                <a:srgbClr val="000000"/>
              </a:solidFill>
              <a:cs typeface="Times New Roman" panose="02020603050405020304" pitchFamily="18" charset="0"/>
            </a:endParaRPr>
          </a:p>
          <a:p>
            <a:pPr marL="0" indent="0">
              <a:lnSpc>
                <a:spcPct val="118000"/>
              </a:lnSpc>
              <a:spcBef>
                <a:spcPts val="0"/>
              </a:spcBef>
              <a:spcAft>
                <a:spcPts val="600"/>
              </a:spcAft>
            </a:pPr>
            <a:endParaRPr lang="en-US" sz="2900" kern="1400" dirty="0">
              <a:solidFill>
                <a:srgbClr val="000000"/>
              </a:solidFill>
            </a:endParaRPr>
          </a:p>
          <a:p>
            <a:pPr marL="0" indent="0">
              <a:lnSpc>
                <a:spcPct val="118000"/>
              </a:lnSpc>
              <a:spcBef>
                <a:spcPts val="0"/>
              </a:spcBef>
              <a:spcAft>
                <a:spcPts val="600"/>
              </a:spcAft>
              <a:buNone/>
            </a:pPr>
            <a:endParaRPr lang="en-US" sz="3200" kern="1400" dirty="0">
              <a:solidFill>
                <a:srgbClr val="000000"/>
              </a:solidFill>
              <a:latin typeface="Franklin Gothic Book"/>
            </a:endParaRPr>
          </a:p>
          <a:p>
            <a:endParaRPr lang="en-US" dirty="0"/>
          </a:p>
        </p:txBody>
      </p:sp>
      <p:sp>
        <p:nvSpPr>
          <p:cNvPr id="3" name="Title 2"/>
          <p:cNvSpPr>
            <a:spLocks noGrp="1"/>
          </p:cNvSpPr>
          <p:nvPr>
            <p:ph type="title"/>
          </p:nvPr>
        </p:nvSpPr>
        <p:spPr>
          <a:xfrm>
            <a:off x="457200" y="152400"/>
            <a:ext cx="8229600" cy="838200"/>
          </a:xfrm>
        </p:spPr>
        <p:txBody>
          <a:bodyPr>
            <a:normAutofit/>
          </a:bodyPr>
          <a:lstStyle/>
          <a:p>
            <a:r>
              <a:rPr lang="en-US" sz="3600" dirty="0" smtClean="0"/>
              <a:t>Nslds.ed.gov</a:t>
            </a:r>
            <a:endParaRPr lang="en-US" sz="3600" dirty="0"/>
          </a:p>
        </p:txBody>
      </p:sp>
    </p:spTree>
    <p:extLst>
      <p:ext uri="{BB962C8B-B14F-4D97-AF65-F5344CB8AC3E}">
        <p14:creationId xmlns:p14="http://schemas.microsoft.com/office/powerpoint/2010/main" val="4228831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nice Maddox\AppData\Local\Microsoft\Windows\INetCache\IE\O8R57YJP\pay[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600" y="4267200"/>
            <a:ext cx="21336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0930434">
            <a:off x="271922" y="1334323"/>
            <a:ext cx="8473207" cy="3170099"/>
          </a:xfrm>
          <a:prstGeom prst="rect">
            <a:avLst/>
          </a:prstGeom>
        </p:spPr>
        <p:txBody>
          <a:bodyPr wrap="square">
            <a:spAutoFit/>
          </a:bodyPr>
          <a:lstStyle/>
          <a:p>
            <a:endParaRPr lang="en-US" sz="4000" spc="150" dirty="0" smtClean="0">
              <a:solidFill>
                <a:srgbClr val="534949"/>
              </a:solidFill>
              <a:cs typeface="Times New Roman"/>
            </a:endParaRPr>
          </a:p>
          <a:p>
            <a:endParaRPr lang="en-US" sz="4000" spc="150" dirty="0" smtClean="0">
              <a:solidFill>
                <a:srgbClr val="534949"/>
              </a:solidFill>
              <a:cs typeface="Times New Roman"/>
            </a:endParaRPr>
          </a:p>
          <a:p>
            <a:r>
              <a:rPr lang="en-US" sz="4000" spc="150" dirty="0" smtClean="0">
                <a:latin typeface="Times New Roman" panose="02020603050405020304" pitchFamily="18" charset="0"/>
                <a:cs typeface="Times New Roman" panose="02020603050405020304" pitchFamily="18" charset="0"/>
              </a:rPr>
              <a:t>Student Loan Repayment Plans</a:t>
            </a:r>
          </a:p>
          <a:p>
            <a:endParaRPr lang="en-US" sz="4000" spc="150" dirty="0">
              <a:solidFill>
                <a:srgbClr val="534949"/>
              </a:solidFill>
              <a:latin typeface="Times New Roman" panose="02020603050405020304" pitchFamily="18" charset="0"/>
              <a:cs typeface="Times New Roman" panose="02020603050405020304" pitchFamily="18" charset="0"/>
            </a:endParaRPr>
          </a:p>
          <a:p>
            <a:endParaRPr lang="en-US" sz="4000" dirty="0"/>
          </a:p>
        </p:txBody>
      </p:sp>
    </p:spTree>
    <p:extLst>
      <p:ext uri="{BB962C8B-B14F-4D97-AF65-F5344CB8AC3E}">
        <p14:creationId xmlns:p14="http://schemas.microsoft.com/office/powerpoint/2010/main" val="2609860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801"/>
            <a:ext cx="8407893" cy="4297678"/>
          </a:xfrm>
        </p:spPr>
        <p:txBody>
          <a:bodyPr>
            <a:normAutofit/>
          </a:bodyPr>
          <a:lstStyle/>
          <a:p>
            <a:pPr lvl="0">
              <a:buClr>
                <a:srgbClr val="C66951"/>
              </a:buClr>
            </a:pPr>
            <a:r>
              <a:rPr lang="en-US" sz="2400" dirty="0">
                <a:solidFill>
                  <a:prstClr val="black"/>
                </a:solidFill>
                <a:latin typeface="Times New Roman" panose="02020603050405020304" pitchFamily="18" charset="0"/>
                <a:cs typeface="Times New Roman" panose="02020603050405020304" pitchFamily="18" charset="0"/>
              </a:rPr>
              <a:t>Accrued interest is the amount of loan interest that is accruing while you are in-school, but has </a:t>
            </a:r>
            <a:r>
              <a:rPr lang="en-US" sz="2400" u="sng" dirty="0">
                <a:solidFill>
                  <a:prstClr val="black"/>
                </a:solidFill>
                <a:latin typeface="Times New Roman" panose="02020603050405020304" pitchFamily="18" charset="0"/>
                <a:cs typeface="Times New Roman" panose="02020603050405020304" pitchFamily="18" charset="0"/>
              </a:rPr>
              <a:t>not yet </a:t>
            </a:r>
            <a:r>
              <a:rPr lang="en-US" sz="2400" dirty="0">
                <a:solidFill>
                  <a:prstClr val="black"/>
                </a:solidFill>
                <a:latin typeface="Times New Roman" panose="02020603050405020304" pitchFamily="18" charset="0"/>
                <a:cs typeface="Times New Roman" panose="02020603050405020304" pitchFamily="18" charset="0"/>
              </a:rPr>
              <a:t>been paid to the lender by the borrower.</a:t>
            </a:r>
          </a:p>
          <a:p>
            <a:pPr lvl="0">
              <a:buClr>
                <a:srgbClr val="C66951"/>
              </a:buClr>
            </a:pPr>
            <a:endParaRPr lang="en-US" sz="2400" dirty="0">
              <a:solidFill>
                <a:prstClr val="black"/>
              </a:solidFill>
              <a:latin typeface="Times New Roman" panose="02020603050405020304" pitchFamily="18" charset="0"/>
              <a:cs typeface="Times New Roman" panose="02020603050405020304" pitchFamily="18" charset="0"/>
            </a:endParaRPr>
          </a:p>
          <a:p>
            <a:pPr lvl="0">
              <a:buClr>
                <a:srgbClr val="C66951"/>
              </a:buClr>
            </a:pPr>
            <a:r>
              <a:rPr lang="en-US" sz="2400" dirty="0">
                <a:solidFill>
                  <a:prstClr val="black"/>
                </a:solidFill>
                <a:latin typeface="Times New Roman" panose="02020603050405020304" pitchFamily="18" charset="0"/>
                <a:cs typeface="Times New Roman" panose="02020603050405020304" pitchFamily="18" charset="0"/>
              </a:rPr>
              <a:t>Capitalization - adding unpaid, accumulated interest to the principal balance of your loan. Capitalization increases the total cost of your loan.</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t>Accrued Interest</a:t>
            </a:r>
          </a:p>
        </p:txBody>
      </p:sp>
    </p:spTree>
    <p:extLst>
      <p:ext uri="{BB962C8B-B14F-4D97-AF65-F5344CB8AC3E}">
        <p14:creationId xmlns:p14="http://schemas.microsoft.com/office/powerpoint/2010/main" val="1237773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990600"/>
          </a:xfrm>
        </p:spPr>
        <p:txBody>
          <a:bodyPr>
            <a:noAutofit/>
          </a:bodyPr>
          <a:lstStyle/>
          <a:p>
            <a:r>
              <a:rPr lang="en-US" altLang="en-US" sz="3600" dirty="0"/>
              <a:t>Understanding Repayment Plans</a:t>
            </a:r>
            <a:endParaRPr lang="en-US" sz="3600" dirty="0"/>
          </a:p>
        </p:txBody>
      </p:sp>
      <p:sp>
        <p:nvSpPr>
          <p:cNvPr id="4" name="Text Box 12"/>
          <p:cNvSpPr txBox="1">
            <a:spLocks noChangeArrowheads="1"/>
          </p:cNvSpPr>
          <p:nvPr/>
        </p:nvSpPr>
        <p:spPr bwMode="auto">
          <a:xfrm>
            <a:off x="228600" y="1292297"/>
            <a:ext cx="44958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1440" marR="0" lvl="0" indent="0" algn="l" defTabSz="914400" rtl="0" eaLnBrk="1" fontAlgn="base" latinLnBrk="0" hangingPunct="1">
              <a:lnSpc>
                <a:spcPct val="100000"/>
              </a:lnSpc>
              <a:spcBef>
                <a:spcPct val="50000"/>
              </a:spcBef>
              <a:spcAft>
                <a:spcPct val="5000"/>
              </a:spcAft>
              <a:buClrTx/>
              <a:buSzTx/>
              <a:buFontTx/>
              <a:buNone/>
              <a:tabLst/>
              <a:defRPr/>
            </a:pPr>
            <a:r>
              <a:rPr kumimoji="0" lang="en-US" sz="28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Student borrowers may repay their student loans through one of the several  repayment plans:</a:t>
            </a:r>
          </a:p>
          <a:p>
            <a:pPr marL="91440" marR="0" lvl="0" indent="0" algn="l" defTabSz="914400" rtl="0" eaLnBrk="1" fontAlgn="base" latinLnBrk="0" hangingPunct="1">
              <a:lnSpc>
                <a:spcPct val="100000"/>
              </a:lnSpc>
              <a:spcBef>
                <a:spcPct val="50000"/>
              </a:spcBef>
              <a:spcAft>
                <a:spcPct val="500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1" fontAlgn="base" latinLnBrk="0" hangingPunct="1">
              <a:lnSpc>
                <a:spcPct val="100000"/>
              </a:lnSpc>
              <a:spcBef>
                <a:spcPct val="50000"/>
              </a:spcBef>
              <a:spcAft>
                <a:spcPct val="5000"/>
              </a:spcAft>
              <a:buClrTx/>
              <a:buSzTx/>
              <a:buFontTx/>
              <a:buNone/>
              <a:tabLst/>
              <a:defRPr/>
            </a:pPr>
            <a:endParaRPr kumimoji="0" lang="en-US" sz="3600" b="0" i="0" u="none" strike="noStrike" kern="0" cap="none" spc="0" normalizeH="0" baseline="0" noProof="0" dirty="0" smtClean="0">
              <a:ln>
                <a:noFill/>
              </a:ln>
              <a:solidFill>
                <a:srgbClr val="000000"/>
              </a:solidFill>
              <a:effectLst/>
              <a:uLnTx/>
              <a:uFillTx/>
              <a:latin typeface="Verdana"/>
              <a:ea typeface="+mn-ea"/>
              <a:cs typeface="+mn-cs"/>
            </a:endParaRPr>
          </a:p>
        </p:txBody>
      </p:sp>
      <p:sp>
        <p:nvSpPr>
          <p:cNvPr id="6" name="Text Box 2"/>
          <p:cNvSpPr txBox="1">
            <a:spLocks noChangeArrowheads="1"/>
          </p:cNvSpPr>
          <p:nvPr/>
        </p:nvSpPr>
        <p:spPr bwMode="auto">
          <a:xfrm>
            <a:off x="4883728" y="1371600"/>
            <a:ext cx="3650672" cy="49530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Standard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Graduate Repayment</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Income Base Repayment (IBR)</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panose="02020603050405020304" pitchFamily="18" charset="0"/>
                <a:ea typeface="Calibri"/>
                <a:cs typeface="Times New Roman" panose="02020603050405020304" pitchFamily="18" charset="0"/>
              </a:rPr>
              <a:t>Pay As You Earn (PAYEE</a:t>
            </a:r>
            <a:r>
              <a:rPr kumimoji="0" lang="en-US" sz="2800" b="0" i="0" u="none" strike="noStrike" kern="0" cap="none" spc="0" normalizeH="0" baseline="0" noProof="0" dirty="0">
                <a:ln w="9525" cap="rnd" cmpd="sng" algn="ctr">
                  <a:solidFill>
                    <a:srgbClr val="1E1C11"/>
                  </a:solidFill>
                  <a:prstDash val="solid"/>
                  <a:bevel/>
                </a:ln>
                <a:solidFill>
                  <a:sysClr val="windowText" lastClr="000000"/>
                </a:solidFill>
                <a:effectLst/>
                <a:uLnTx/>
                <a:uFillTx/>
                <a:latin typeface="Times New Roman"/>
                <a:ea typeface="Calibri"/>
                <a:cs typeface="Times New Roman"/>
              </a:rPr>
              <a:t>)</a:t>
            </a:r>
            <a:endParaRPr kumimoji="0" lang="en-US" sz="28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pic>
        <p:nvPicPr>
          <p:cNvPr id="7" name="Picture 16" descr="http://t0.gstatic.com/images?q=tbn:07xYfr797xfbKM:http://www.about-studentconsolidationloans.com/wp-content/uploads/2010/02/Federal-Student-Loan-Consolidation-main_Full.tmp_.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3886200" cy="243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78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Standard Repayment Plan</a:t>
            </a:r>
            <a:endParaRPr lang="en-US" dirty="0"/>
          </a:p>
        </p:txBody>
      </p:sp>
      <p:sp>
        <p:nvSpPr>
          <p:cNvPr id="4" name="Content Placeholder 2"/>
          <p:cNvSpPr txBox="1">
            <a:spLocks/>
          </p:cNvSpPr>
          <p:nvPr/>
        </p:nvSpPr>
        <p:spPr bwMode="auto">
          <a:xfrm>
            <a:off x="152400" y="16002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Under this plan, the borrower will pay a fixed amount of at least $50 each month for up to 10 years.  For most borrowers, this plan results in the </a:t>
            </a:r>
            <a:r>
              <a:rPr kumimoji="0" lang="en-US" altLang="en-US" sz="2400" b="0" i="0" u="sng"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lowest total interest paid </a:t>
            </a: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because the repayment period is shorter than it would be under any of the other repayment plans.  </a:t>
            </a:r>
          </a:p>
          <a:p>
            <a:pPr marL="90488" marR="0" lvl="0" indent="0" defTabSz="914400" rtl="0" eaLnBrk="1" fontAlgn="base" latinLnBrk="0" hangingPunct="1">
              <a:lnSpc>
                <a:spcPct val="100000"/>
              </a:lnSpc>
              <a:spcBef>
                <a:spcPct val="5000"/>
              </a:spcBef>
              <a:spcAft>
                <a:spcPct val="5000"/>
              </a:spcAft>
              <a:buClrTx/>
              <a:buSzTx/>
              <a:buFontTx/>
              <a:buNone/>
              <a:tabLst/>
              <a:defRPr/>
            </a:pPr>
            <a:r>
              <a:rPr kumimoji="0" lang="en-US" altLang="en-US" sz="2400" b="0" i="0" u="none" strike="noStrike" kern="0" cap="none" spc="0" normalizeH="0" baseline="0" noProof="0" dirty="0" smtClean="0">
                <a:ln>
                  <a:noFill/>
                </a:ln>
                <a:effectLst/>
                <a:uLnTx/>
                <a:uFillTx/>
                <a:latin typeface="Times New Roman" panose="02020603050405020304" pitchFamily="18" charset="0"/>
                <a:cs typeface="Times New Roman" panose="02020603050405020304" pitchFamily="18" charset="0"/>
              </a:rPr>
              <a:t>(Subsidized, Unsubsidized and PLUS Loans)</a:t>
            </a:r>
          </a:p>
          <a:p>
            <a:pPr marL="90488" marR="0" lvl="0" indent="0" algn="ctr" defTabSz="914400" rtl="0" eaLnBrk="1" fontAlgn="base" latinLnBrk="0" hangingPunct="1">
              <a:lnSpc>
                <a:spcPct val="100000"/>
              </a:lnSpc>
              <a:spcBef>
                <a:spcPct val="5000"/>
              </a:spcBef>
              <a:spcAft>
                <a:spcPct val="5000"/>
              </a:spcAft>
              <a:buClrTx/>
              <a:buSzTx/>
              <a:buFontTx/>
              <a:buNone/>
              <a:tabLst/>
              <a:defRPr/>
            </a:pPr>
            <a:endParaRPr kumimoji="0" lang="en-US" altLang="en-US" sz="2400" b="0" i="0" u="none" strike="noStrike" kern="0" cap="none" spc="0" normalizeH="0" baseline="0" noProof="0" dirty="0" smtClean="0">
              <a:ln>
                <a:noFill/>
              </a:ln>
              <a:solidFill>
                <a:srgbClr val="FF9933"/>
              </a:solidFill>
              <a:effectLst/>
              <a:uLnTx/>
              <a:uFillTx/>
              <a:latin typeface="Verdana"/>
              <a:ea typeface="+mn-ea"/>
              <a:cs typeface="+mn-cs"/>
            </a:endParaRPr>
          </a:p>
        </p:txBody>
      </p:sp>
      <p:sp>
        <p:nvSpPr>
          <p:cNvPr id="7" name="Text Box 2"/>
          <p:cNvSpPr txBox="1">
            <a:spLocks noChangeArrowheads="1"/>
          </p:cNvSpPr>
          <p:nvPr/>
        </p:nvSpPr>
        <p:spPr bwMode="auto">
          <a:xfrm>
            <a:off x="5334000" y="1455174"/>
            <a:ext cx="3505200" cy="48768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lvl="0">
              <a:lnSpc>
                <a:spcPct val="115000"/>
              </a:lnSpc>
              <a:spcAft>
                <a:spcPts val="1000"/>
              </a:spcAft>
            </a:pP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As You Earn (PAYEE)</a:t>
            </a:r>
          </a:p>
        </p:txBody>
      </p:sp>
    </p:spTree>
    <p:extLst>
      <p:ext uri="{BB962C8B-B14F-4D97-AF65-F5344CB8AC3E}">
        <p14:creationId xmlns:p14="http://schemas.microsoft.com/office/powerpoint/2010/main" val="3136391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066800"/>
          </a:xfrm>
        </p:spPr>
        <p:txBody>
          <a:bodyPr/>
          <a:lstStyle/>
          <a:p>
            <a:r>
              <a:rPr lang="en-US" altLang="en-US" b="0" kern="0" dirty="0">
                <a:effectLst/>
                <a:latin typeface="+mn-lt"/>
                <a:cs typeface="Times New Roman" panose="02020603050405020304" pitchFamily="18" charset="0"/>
              </a:rPr>
              <a:t>Graduated Repayment Plan</a:t>
            </a:r>
            <a:endParaRPr lang="en-US" dirty="0">
              <a:latin typeface="+mn-lt"/>
              <a:cs typeface="Times New Roman" panose="02020603050405020304" pitchFamily="18" charset="0"/>
            </a:endParaRPr>
          </a:p>
        </p:txBody>
      </p:sp>
      <p:sp>
        <p:nvSpPr>
          <p:cNvPr id="4" name="Content Placeholder 7"/>
          <p:cNvSpPr txBox="1">
            <a:spLocks/>
          </p:cNvSpPr>
          <p:nvPr/>
        </p:nvSpPr>
        <p:spPr bwMode="auto">
          <a:xfrm>
            <a:off x="533400" y="1600200"/>
            <a:ext cx="510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
              </a:spcBef>
              <a:spcAft>
                <a:spcPct val="5000"/>
              </a:spcAft>
              <a:buChar char="•"/>
              <a:defRPr sz="3600">
                <a:solidFill>
                  <a:schemeClr val="tx1"/>
                </a:solidFill>
                <a:latin typeface="+mn-lt"/>
                <a:ea typeface="+mn-ea"/>
                <a:cs typeface="+mn-cs"/>
              </a:defRPr>
            </a:lvl1pPr>
            <a:lvl2pPr marL="742950" indent="-285750" algn="l" rtl="0" eaLnBrk="0" fontAlgn="base" hangingPunct="0">
              <a:spcBef>
                <a:spcPct val="5000"/>
              </a:spcBef>
              <a:spcAft>
                <a:spcPct val="5000"/>
              </a:spcAft>
              <a:buChar char="–"/>
              <a:defRPr sz="3600">
                <a:solidFill>
                  <a:schemeClr val="tx1"/>
                </a:solidFill>
                <a:latin typeface="+mn-lt"/>
              </a:defRPr>
            </a:lvl2pPr>
            <a:lvl3pPr marL="1143000" indent="-228600" algn="l" rtl="0" eaLnBrk="0" fontAlgn="base" hangingPunct="0">
              <a:spcBef>
                <a:spcPct val="5000"/>
              </a:spcBef>
              <a:spcAft>
                <a:spcPct val="5000"/>
              </a:spcAft>
              <a:buChar char="•"/>
              <a:defRPr sz="3200">
                <a:solidFill>
                  <a:schemeClr val="tx1"/>
                </a:solidFill>
                <a:latin typeface="+mn-lt"/>
              </a:defRPr>
            </a:lvl3pPr>
            <a:lvl4pPr marL="1600200" indent="-228600" algn="l" rtl="0" eaLnBrk="0" fontAlgn="base" hangingPunct="0">
              <a:spcBef>
                <a:spcPct val="5000"/>
              </a:spcBef>
              <a:spcAft>
                <a:spcPct val="5000"/>
              </a:spcAft>
              <a:buChar char="–"/>
              <a:defRPr sz="2800">
                <a:solidFill>
                  <a:schemeClr val="tx1"/>
                </a:solidFill>
                <a:latin typeface="+mn-lt"/>
              </a:defRPr>
            </a:lvl4pPr>
            <a:lvl5pPr marL="2057400" indent="-228600" algn="l" rtl="0" eaLnBrk="0" fontAlgn="base" hangingPunct="0">
              <a:spcBef>
                <a:spcPct val="5000"/>
              </a:spcBef>
              <a:spcAft>
                <a:spcPct val="5000"/>
              </a:spcAft>
              <a:buChar char="»"/>
              <a:defRPr sz="2800">
                <a:solidFill>
                  <a:schemeClr val="tx1"/>
                </a:solidFill>
                <a:latin typeface="+mn-lt"/>
              </a:defRPr>
            </a:lvl5pPr>
            <a:lvl6pPr marL="2514600" indent="-228600" algn="l" rtl="0" fontAlgn="base">
              <a:spcBef>
                <a:spcPct val="5000"/>
              </a:spcBef>
              <a:spcAft>
                <a:spcPct val="5000"/>
              </a:spcAft>
              <a:buChar char="»"/>
              <a:defRPr sz="2800">
                <a:solidFill>
                  <a:schemeClr val="tx1"/>
                </a:solidFill>
                <a:latin typeface="+mn-lt"/>
              </a:defRPr>
            </a:lvl6pPr>
            <a:lvl7pPr marL="2971800" indent="-228600" algn="l" rtl="0" fontAlgn="base">
              <a:spcBef>
                <a:spcPct val="5000"/>
              </a:spcBef>
              <a:spcAft>
                <a:spcPct val="5000"/>
              </a:spcAft>
              <a:buChar char="»"/>
              <a:defRPr sz="2800">
                <a:solidFill>
                  <a:schemeClr val="tx1"/>
                </a:solidFill>
                <a:latin typeface="+mn-lt"/>
              </a:defRPr>
            </a:lvl7pPr>
            <a:lvl8pPr marL="3429000" indent="-228600" algn="l" rtl="0" fontAlgn="base">
              <a:spcBef>
                <a:spcPct val="5000"/>
              </a:spcBef>
              <a:spcAft>
                <a:spcPct val="5000"/>
              </a:spcAft>
              <a:buChar char="»"/>
              <a:defRPr sz="2800">
                <a:solidFill>
                  <a:schemeClr val="tx1"/>
                </a:solidFill>
                <a:latin typeface="+mn-lt"/>
              </a:defRPr>
            </a:lvl8pPr>
            <a:lvl9pPr marL="3886200" indent="-228600" algn="l" rtl="0" fontAlgn="base">
              <a:spcBef>
                <a:spcPct val="5000"/>
              </a:spcBef>
              <a:spcAft>
                <a:spcPct val="5000"/>
              </a:spcAft>
              <a:buChar char="»"/>
              <a:defRPr sz="2800">
                <a:solidFill>
                  <a:schemeClr val="tx1"/>
                </a:solidFill>
                <a:latin typeface="+mn-lt"/>
              </a:defRPr>
            </a:lvl9pPr>
          </a:lstStyle>
          <a:p>
            <a:pPr marL="90488" marR="0" lvl="0" indent="0" algn="l" defTabSz="914400" rtl="0" eaLnBrk="1" fontAlgn="base" latinLnBrk="0" hangingPunct="1">
              <a:lnSpc>
                <a:spcPct val="100000"/>
              </a:lnSpc>
              <a:spcBef>
                <a:spcPct val="5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 Graduated Repayment Plan may be beneficial if the borrower’s income is low when they leave school but is likely to steadily increase.  Under this plan, payments start out low and then increases </a:t>
            </a:r>
            <a:r>
              <a:rPr kumimoji="0" lang="en-US" altLang="en-US" sz="2400" b="1" i="0" u="sng"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every two years</a:t>
            </a: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p>
          <a:p>
            <a:pPr marL="90488"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a:p>
            <a:pPr marL="90488"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Like the Standard Plan, the maximum repayment period is 10 years for Subsidized, Unsubsidized, and PLUS Loans.</a:t>
            </a:r>
          </a:p>
        </p:txBody>
      </p:sp>
      <p:sp>
        <p:nvSpPr>
          <p:cNvPr id="6" name="Text Box 2"/>
          <p:cNvSpPr txBox="1">
            <a:spLocks noChangeArrowheads="1"/>
          </p:cNvSpPr>
          <p:nvPr/>
        </p:nvSpPr>
        <p:spPr bwMode="auto">
          <a:xfrm>
            <a:off x="5666509" y="1600200"/>
            <a:ext cx="3276600" cy="42291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tx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Income Base Repayment (IBR</a:t>
            </a:r>
            <a:r>
              <a:rPr lang="en-US" sz="2400" kern="0" dirty="0" smtClean="0">
                <a:solidFill>
                  <a:schemeClr val="bg1"/>
                </a:solidFill>
                <a:latin typeface="Times New Roman" panose="02020603050405020304" pitchFamily="18" charset="0"/>
                <a:ea typeface="Calibri"/>
                <a:cs typeface="Times New Roman" panose="02020603050405020304" pitchFamily="18" charset="0"/>
              </a:rPr>
              <a:t>)</a:t>
            </a:r>
            <a:r>
              <a:rPr lang="en-US" sz="2400" kern="0" dirty="0">
                <a:solidFill>
                  <a:schemeClr val="bg1"/>
                </a:solidFill>
                <a:latin typeface="Times New Roman" panose="02020603050405020304" pitchFamily="18" charset="0"/>
                <a:ea typeface="Calibri"/>
                <a:cs typeface="Times New Roman" panose="02020603050405020304" pitchFamily="18" charset="0"/>
              </a:rPr>
              <a:t/>
            </a:r>
            <a:br>
              <a:rPr lang="en-US" sz="2400" kern="0" dirty="0">
                <a:solidFill>
                  <a:schemeClr val="bg1"/>
                </a:solidFill>
                <a:latin typeface="Times New Roman" panose="02020603050405020304" pitchFamily="18" charset="0"/>
                <a:ea typeface="Calibri"/>
                <a:cs typeface="Times New Roman" panose="02020603050405020304" pitchFamily="18" charset="0"/>
              </a:rPr>
            </a:br>
            <a:r>
              <a:rPr lang="en-US" sz="2400" kern="0" dirty="0">
                <a:solidFill>
                  <a:schemeClr val="bg1"/>
                </a:solidFill>
                <a:latin typeface="Times New Roman" panose="02020603050405020304" pitchFamily="18" charset="0"/>
                <a:ea typeface="Calibri"/>
                <a:cs typeface="Times New Roman" panose="02020603050405020304" pitchFamily="18" charset="0"/>
              </a:rPr>
              <a:t>Pay As You Earn (PAYEE)</a:t>
            </a:r>
          </a:p>
        </p:txBody>
      </p:sp>
    </p:spTree>
    <p:extLst>
      <p:ext uri="{BB962C8B-B14F-4D97-AF65-F5344CB8AC3E}">
        <p14:creationId xmlns:p14="http://schemas.microsoft.com/office/powerpoint/2010/main" val="1121940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5333999" cy="4724400"/>
          </a:xfrm>
        </p:spPr>
        <p:txBody>
          <a:bodyPr>
            <a:normAutofit/>
          </a:bodyPr>
          <a:lstStyle/>
          <a:p>
            <a:pPr marL="171450" lvl="1" indent="0" fontAlgn="base">
              <a:spcBef>
                <a:spcPts val="0"/>
              </a:spcBef>
              <a:spcAft>
                <a:spcPct val="5000"/>
              </a:spcAft>
              <a:buClrTx/>
              <a:buNone/>
              <a:defRPr/>
            </a:pPr>
            <a:r>
              <a:rPr lang="en-US" sz="2600" dirty="0">
                <a:solidFill>
                  <a:schemeClr val="tx1"/>
                </a:solidFill>
                <a:latin typeface="Times New Roman" panose="02020603050405020304" pitchFamily="18" charset="0"/>
                <a:cs typeface="Times New Roman" panose="02020603050405020304" pitchFamily="18" charset="0"/>
              </a:rPr>
              <a:t>Under IBR, </a:t>
            </a:r>
            <a:r>
              <a:rPr lang="en-US" sz="2600" kern="0" dirty="0" smtClean="0">
                <a:solidFill>
                  <a:schemeClr val="tx1"/>
                </a:solidFill>
                <a:latin typeface="Times New Roman" panose="02020603050405020304" pitchFamily="18" charset="0"/>
                <a:cs typeface="Times New Roman" panose="02020603050405020304" pitchFamily="18" charset="0"/>
              </a:rPr>
              <a:t>monthly </a:t>
            </a:r>
            <a:r>
              <a:rPr lang="en-US" sz="2600" kern="0" dirty="0">
                <a:solidFill>
                  <a:schemeClr val="tx1"/>
                </a:solidFill>
                <a:latin typeface="Times New Roman" panose="02020603050405020304" pitchFamily="18" charset="0"/>
                <a:cs typeface="Times New Roman" panose="02020603050405020304" pitchFamily="18" charset="0"/>
              </a:rPr>
              <a:t>payment is based on the </a:t>
            </a:r>
            <a:r>
              <a:rPr lang="en-US" sz="2600" b="1" u="sng" kern="0" dirty="0">
                <a:solidFill>
                  <a:schemeClr val="tx1"/>
                </a:solidFill>
                <a:latin typeface="Times New Roman" panose="02020603050405020304" pitchFamily="18" charset="0"/>
                <a:cs typeface="Times New Roman" panose="02020603050405020304" pitchFamily="18" charset="0"/>
              </a:rPr>
              <a:t>borrower’s Adjusted Gross Income (AGI), </a:t>
            </a:r>
            <a:r>
              <a:rPr lang="en-US" sz="2600" kern="0" dirty="0">
                <a:solidFill>
                  <a:schemeClr val="tx1"/>
                </a:solidFill>
                <a:latin typeface="Times New Roman" panose="02020603050405020304" pitchFamily="18" charset="0"/>
                <a:cs typeface="Times New Roman" panose="02020603050405020304" pitchFamily="18" charset="0"/>
              </a:rPr>
              <a:t>family size, and state of </a:t>
            </a:r>
            <a:r>
              <a:rPr lang="en-US" sz="2600" kern="0" dirty="0" smtClean="0">
                <a:solidFill>
                  <a:schemeClr val="tx1"/>
                </a:solidFill>
                <a:latin typeface="Times New Roman" panose="02020603050405020304" pitchFamily="18" charset="0"/>
                <a:cs typeface="Times New Roman" panose="02020603050405020304" pitchFamily="18" charset="0"/>
              </a:rPr>
              <a:t>residence.</a:t>
            </a:r>
          </a:p>
          <a:p>
            <a:pPr marL="45720" indent="0">
              <a:buNone/>
            </a:pPr>
            <a:endParaRPr lang="en-US" sz="2600" dirty="0">
              <a:solidFill>
                <a:schemeClr val="tx1"/>
              </a:solidFill>
              <a:latin typeface="Times New Roman" panose="02020603050405020304" pitchFamily="18" charset="0"/>
              <a:cs typeface="Times New Roman" panose="02020603050405020304" pitchFamily="18" charset="0"/>
            </a:endParaRPr>
          </a:p>
          <a:p>
            <a:pPr marL="109728" indent="0">
              <a:buNone/>
            </a:pPr>
            <a:r>
              <a:rPr lang="en-US" sz="2600" dirty="0" smtClean="0">
                <a:solidFill>
                  <a:schemeClr val="tx1"/>
                </a:solidFill>
                <a:latin typeface="Times New Roman" panose="02020603050405020304" pitchFamily="18" charset="0"/>
                <a:cs typeface="Times New Roman" panose="02020603050405020304" pitchFamily="18" charset="0"/>
              </a:rPr>
              <a:t>Monthly </a:t>
            </a:r>
            <a:r>
              <a:rPr lang="en-US" sz="2600" dirty="0">
                <a:solidFill>
                  <a:schemeClr val="tx1"/>
                </a:solidFill>
                <a:latin typeface="Times New Roman" panose="02020603050405020304" pitchFamily="18" charset="0"/>
                <a:cs typeface="Times New Roman" panose="02020603050405020304" pitchFamily="18" charset="0"/>
              </a:rPr>
              <a:t>payments are adjusted each year according to changes in your income and family size </a:t>
            </a:r>
            <a:r>
              <a:rPr lang="en-US" sz="2600" dirty="0">
                <a:latin typeface="Times New Roman" panose="02020603050405020304" pitchFamily="18" charset="0"/>
                <a:cs typeface="Times New Roman" panose="02020603050405020304" pitchFamily="18" charset="0"/>
              </a:rPr>
              <a:t>– </a:t>
            </a:r>
            <a:r>
              <a:rPr lang="en-US" sz="2600" dirty="0">
                <a:solidFill>
                  <a:srgbClr val="FF0000"/>
                </a:solidFill>
                <a:latin typeface="Times New Roman" panose="02020603050405020304" pitchFamily="18" charset="0"/>
                <a:cs typeface="Times New Roman" panose="02020603050405020304" pitchFamily="18" charset="0"/>
              </a:rPr>
              <a:t>new application must be submitted</a:t>
            </a:r>
            <a:r>
              <a:rPr lang="en-US" dirty="0">
                <a:solidFill>
                  <a:srgbClr val="FF0000"/>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381000" y="152400"/>
            <a:ext cx="8229600" cy="914400"/>
          </a:xfrm>
        </p:spPr>
        <p:txBody>
          <a:bodyPr/>
          <a:lstStyle/>
          <a:p>
            <a:r>
              <a:rPr lang="en-US" dirty="0">
                <a:effectLst/>
              </a:rPr>
              <a:t>Income-Based Repayment</a:t>
            </a:r>
          </a:p>
        </p:txBody>
      </p:sp>
      <p:sp>
        <p:nvSpPr>
          <p:cNvPr id="4" name="Text Box 2"/>
          <p:cNvSpPr txBox="1">
            <a:spLocks noChangeArrowheads="1"/>
          </p:cNvSpPr>
          <p:nvPr/>
        </p:nvSpPr>
        <p:spPr bwMode="auto">
          <a:xfrm>
            <a:off x="5486399" y="914400"/>
            <a:ext cx="3422073" cy="4225636"/>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Standard Repayment</a:t>
            </a:r>
          </a:p>
          <a:p>
            <a:pPr lvl="0">
              <a:lnSpc>
                <a:spcPct val="115000"/>
              </a:lnSpc>
              <a:spcAft>
                <a:spcPts val="1000"/>
              </a:spcAft>
            </a:pPr>
            <a:r>
              <a:rPr lang="en-US" sz="2400" kern="0" dirty="0">
                <a:solidFill>
                  <a:schemeClr val="bg1"/>
                </a:solidFill>
                <a:latin typeface="Times New Roman" panose="02020603050405020304" pitchFamily="18" charset="0"/>
                <a:ea typeface="Calibri"/>
                <a:cs typeface="Times New Roman" panose="02020603050405020304" pitchFamily="18" charset="0"/>
              </a:rPr>
              <a:t>Graduate Repayment</a:t>
            </a:r>
          </a:p>
          <a:p>
            <a:pPr lvl="0">
              <a:lnSpc>
                <a:spcPct val="115000"/>
              </a:lnSpc>
              <a:spcAft>
                <a:spcPts val="1000"/>
              </a:spcAft>
            </a:pPr>
            <a:r>
              <a:rPr lang="en-US" sz="2400" kern="0" dirty="0" smtClean="0">
                <a:solidFill>
                  <a:schemeClr val="tx1"/>
                </a:solidFill>
                <a:latin typeface="Times New Roman" panose="02020603050405020304" pitchFamily="18" charset="0"/>
                <a:ea typeface="Calibri"/>
                <a:cs typeface="Times New Roman" panose="02020603050405020304" pitchFamily="18" charset="0"/>
              </a:rPr>
              <a:t>Income-Base </a:t>
            </a:r>
            <a:r>
              <a:rPr lang="en-US" sz="2400" kern="0" dirty="0">
                <a:solidFill>
                  <a:schemeClr val="tx1"/>
                </a:solidFill>
                <a:latin typeface="Times New Roman" panose="02020603050405020304" pitchFamily="18" charset="0"/>
                <a:ea typeface="Calibri"/>
                <a:cs typeface="Times New Roman" panose="02020603050405020304" pitchFamily="18" charset="0"/>
              </a:rPr>
              <a:t>Repayment (IBR) </a:t>
            </a:r>
            <a:endParaRPr lang="en-US" sz="2400" kern="0" dirty="0" smtClean="0">
              <a:solidFill>
                <a:schemeClr val="tx1"/>
              </a:solidFill>
              <a:latin typeface="Times New Roman" panose="02020603050405020304" pitchFamily="18" charset="0"/>
              <a:ea typeface="Calibri"/>
              <a:cs typeface="Times New Roman" panose="02020603050405020304" pitchFamily="18" charset="0"/>
            </a:endParaRPr>
          </a:p>
          <a:p>
            <a:pPr lvl="0">
              <a:lnSpc>
                <a:spcPct val="115000"/>
              </a:lnSpc>
              <a:spcAft>
                <a:spcPts val="1000"/>
              </a:spcAft>
            </a:pPr>
            <a:r>
              <a:rPr lang="en-US" sz="2400" kern="0" dirty="0" smtClean="0">
                <a:solidFill>
                  <a:schemeClr val="bg1"/>
                </a:solidFill>
                <a:latin typeface="Times New Roman" panose="02020603050405020304" pitchFamily="18" charset="0"/>
                <a:ea typeface="Calibri"/>
                <a:cs typeface="Times New Roman" panose="02020603050405020304" pitchFamily="18" charset="0"/>
              </a:rPr>
              <a:t>Pay </a:t>
            </a:r>
            <a:r>
              <a:rPr lang="en-US" sz="2400" kern="0" dirty="0">
                <a:solidFill>
                  <a:schemeClr val="bg1"/>
                </a:solidFill>
                <a:latin typeface="Times New Roman" panose="02020603050405020304" pitchFamily="18" charset="0"/>
                <a:ea typeface="Calibri"/>
                <a:cs typeface="Times New Roman" panose="02020603050405020304" pitchFamily="18" charset="0"/>
              </a:rPr>
              <a:t>As You Earn (PAYEE)</a:t>
            </a:r>
          </a:p>
        </p:txBody>
      </p:sp>
      <p:sp>
        <p:nvSpPr>
          <p:cNvPr id="6" name="Oval 5"/>
          <p:cNvSpPr>
            <a:spLocks noChangeArrowheads="1"/>
          </p:cNvSpPr>
          <p:nvPr/>
        </p:nvSpPr>
        <p:spPr bwMode="auto">
          <a:xfrm rot="21075692">
            <a:off x="4797203" y="5474259"/>
            <a:ext cx="4075337" cy="1269790"/>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400" b="0" i="0" u="none" strike="noStrike" kern="0" cap="none" spc="0" normalizeH="0" baseline="0" noProof="0" dirty="0">
              <a:ln>
                <a:noFill/>
              </a:ln>
              <a:solidFill>
                <a:srgbClr val="000000"/>
              </a:solidFill>
              <a:effectLst/>
              <a:uLnTx/>
              <a:uFillTx/>
              <a:latin typeface="Times New Roman" pitchFamily="18" charset="0"/>
            </a:endParaRPr>
          </a:p>
        </p:txBody>
      </p:sp>
      <p:sp>
        <p:nvSpPr>
          <p:cNvPr id="7" name="TextBox 6"/>
          <p:cNvSpPr txBox="1">
            <a:spLocks noChangeArrowheads="1"/>
          </p:cNvSpPr>
          <p:nvPr/>
        </p:nvSpPr>
        <p:spPr bwMode="auto">
          <a:xfrm rot="21115031">
            <a:off x="5068483" y="5640904"/>
            <a:ext cx="33302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Times New Roman" pitchFamily="18" charset="0"/>
              </a:rPr>
              <a:t>An IBR fact sheet, calculator and Q&amp;A is available on </a:t>
            </a:r>
            <a:r>
              <a:rPr kumimoji="0" lang="en-US" altLang="en-US" sz="1800" b="1" i="0" u="sng" strike="noStrike" kern="0" cap="none" spc="0" normalizeH="0" baseline="0" noProof="0" dirty="0">
                <a:ln>
                  <a:noFill/>
                </a:ln>
                <a:solidFill>
                  <a:srgbClr val="000000"/>
                </a:solidFill>
                <a:effectLst/>
                <a:uLnTx/>
                <a:uFillTx/>
                <a:latin typeface="Times New Roman" pitchFamily="18" charset="0"/>
              </a:rPr>
              <a:t>www.StudentAid.ed.gov</a:t>
            </a:r>
          </a:p>
        </p:txBody>
      </p:sp>
    </p:spTree>
    <p:extLst>
      <p:ext uri="{BB962C8B-B14F-4D97-AF65-F5344CB8AC3E}">
        <p14:creationId xmlns:p14="http://schemas.microsoft.com/office/powerpoint/2010/main" val="3936407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876800" cy="5181600"/>
          </a:xfrm>
        </p:spPr>
        <p:txBody>
          <a:bodyPr>
            <a:normAutofit/>
          </a:bodyPr>
          <a:lstStyle/>
          <a:p>
            <a:pPr>
              <a:spcBef>
                <a:spcPts val="0"/>
              </a:spcBef>
            </a:pPr>
            <a:r>
              <a:rPr lang="en-US" sz="2800" dirty="0">
                <a:latin typeface="Times New Roman" panose="02020603050405020304" pitchFamily="18" charset="0"/>
                <a:cs typeface="Times New Roman" panose="02020603050405020304" pitchFamily="18" charset="0"/>
              </a:rPr>
              <a:t>New </a:t>
            </a:r>
            <a:r>
              <a:rPr lang="en-US" sz="2800" dirty="0" smtClean="0">
                <a:latin typeface="Times New Roman" panose="02020603050405020304" pitchFamily="18" charset="0"/>
                <a:cs typeface="Times New Roman" panose="02020603050405020304" pitchFamily="18" charset="0"/>
              </a:rPr>
              <a:t>borrower - </a:t>
            </a:r>
            <a:r>
              <a:rPr lang="en-US" sz="2800" dirty="0">
                <a:latin typeface="Times New Roman" panose="02020603050405020304" pitchFamily="18" charset="0"/>
                <a:cs typeface="Times New Roman" panose="02020603050405020304" pitchFamily="18" charset="0"/>
              </a:rPr>
              <a:t>no outstanding balance on a Direct Loan or FFEL Program of federal </a:t>
            </a:r>
            <a:r>
              <a:rPr lang="en-US" sz="2800" dirty="0" smtClean="0">
                <a:latin typeface="Times New Roman" panose="02020603050405020304" pitchFamily="18" charset="0"/>
                <a:cs typeface="Times New Roman" panose="02020603050405020304" pitchFamily="18" charset="0"/>
              </a:rPr>
              <a:t>loans.</a:t>
            </a:r>
          </a:p>
          <a:p>
            <a:pPr>
              <a:spcBef>
                <a:spcPts val="0"/>
              </a:spcBef>
            </a:pPr>
            <a:endParaRPr lang="en-US" sz="2800" dirty="0">
              <a:latin typeface="Times New Roman" panose="02020603050405020304" pitchFamily="18" charset="0"/>
              <a:cs typeface="Times New Roman" panose="02020603050405020304" pitchFamily="18" charset="0"/>
            </a:endParaRPr>
          </a:p>
          <a:p>
            <a:pPr>
              <a:spcBef>
                <a:spcPts val="0"/>
              </a:spcBef>
            </a:pPr>
            <a:r>
              <a:rPr lang="en-US" sz="2800" dirty="0" smtClean="0">
                <a:latin typeface="Times New Roman" panose="02020603050405020304" pitchFamily="18" charset="0"/>
                <a:cs typeface="Times New Roman" panose="02020603050405020304" pitchFamily="18" charset="0"/>
              </a:rPr>
              <a:t>All undergraduate loans must be paid in full and cannot be consolidated</a:t>
            </a:r>
          </a:p>
          <a:p>
            <a:pPr marL="45720" indent="0">
              <a:spcBef>
                <a:spcPts val="0"/>
              </a:spcBef>
              <a:buNone/>
            </a:pPr>
            <a:endParaRPr lang="en-US" sz="2800" dirty="0">
              <a:latin typeface="Times New Roman" panose="02020603050405020304" pitchFamily="18" charset="0"/>
              <a:cs typeface="Times New Roman" panose="02020603050405020304" pitchFamily="18" charset="0"/>
            </a:endParaRPr>
          </a:p>
          <a:p>
            <a:pPr marL="45720" indent="0">
              <a:buNone/>
            </a:pPr>
            <a:endParaRPr lang="en-US" dirty="0"/>
          </a:p>
        </p:txBody>
      </p:sp>
      <p:sp>
        <p:nvSpPr>
          <p:cNvPr id="3" name="Title 2"/>
          <p:cNvSpPr>
            <a:spLocks noGrp="1"/>
          </p:cNvSpPr>
          <p:nvPr>
            <p:ph type="title"/>
          </p:nvPr>
        </p:nvSpPr>
        <p:spPr>
          <a:xfrm>
            <a:off x="457200" y="152400"/>
            <a:ext cx="8229600" cy="1066800"/>
          </a:xfrm>
        </p:spPr>
        <p:txBody>
          <a:bodyPr/>
          <a:lstStyle/>
          <a:p>
            <a:r>
              <a:rPr lang="en-US" dirty="0"/>
              <a:t>PAYE – Pay As You Earn</a:t>
            </a:r>
          </a:p>
        </p:txBody>
      </p:sp>
      <p:sp>
        <p:nvSpPr>
          <p:cNvPr id="4" name="Text Box 2"/>
          <p:cNvSpPr txBox="1">
            <a:spLocks noChangeArrowheads="1"/>
          </p:cNvSpPr>
          <p:nvPr/>
        </p:nvSpPr>
        <p:spPr bwMode="auto">
          <a:xfrm>
            <a:off x="5334000" y="1219200"/>
            <a:ext cx="3581400" cy="4800600"/>
          </a:xfrm>
          <a:prstGeom prst="flowChartAlternateProcess">
            <a:avLst/>
          </a:prstGeom>
          <a:solidFill>
            <a:srgbClr val="92D050"/>
          </a:solidFill>
          <a:ln>
            <a:headEnd/>
            <a:tailEnd/>
          </a:ln>
          <a:effectLst>
            <a:outerShdw blurRad="76200" dir="13500000" sy="23000" kx="1200000" algn="br" rotWithShape="0">
              <a:prstClr val="black">
                <a:alpha val="20000"/>
              </a:prstClr>
            </a:outerShdw>
          </a:effectLst>
          <a:scene3d>
            <a:camera prst="perspectiveLeft"/>
            <a:lightRig rig="threePt" dir="t"/>
          </a:scene3d>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Standard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Graduate Repayment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a:solidFill>
                  <a:schemeClr val="bg1"/>
                </a:solidFill>
                <a:uLnTx/>
                <a:uFillTx/>
                <a:latin typeface="Times New Roman" panose="02020603050405020304" pitchFamily="18" charset="0"/>
                <a:ea typeface="Calibri"/>
                <a:cs typeface="Times New Roman" panose="02020603050405020304" pitchFamily="18" charset="0"/>
              </a:rPr>
              <a:t>Income Base Repayment (IBR</a:t>
            </a:r>
            <a:r>
              <a:rPr kumimoji="0" lang="en-US" sz="2400" i="0" u="none" strike="noStrike" kern="0" normalizeH="0" baseline="0" noProof="0" dirty="0" smtClean="0">
                <a:solidFill>
                  <a:schemeClr val="bg1"/>
                </a:solidFill>
                <a:uLnTx/>
                <a:uFillTx/>
                <a:latin typeface="Times New Roman" panose="02020603050405020304" pitchFamily="18" charset="0"/>
                <a:ea typeface="Calibri"/>
                <a:cs typeface="Times New Roman" panose="02020603050405020304" pitchFamily="18" charset="0"/>
              </a:rPr>
              <a: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i="0" u="none" strike="noStrike" kern="0" normalizeH="0" baseline="0" noProof="0" dirty="0" smtClean="0">
                <a:solidFill>
                  <a:schemeClr val="tx1"/>
                </a:solidFill>
                <a:uLnTx/>
                <a:uFillTx/>
                <a:latin typeface="Times New Roman" panose="02020603050405020304" pitchFamily="18" charset="0"/>
                <a:ea typeface="Calibri"/>
                <a:cs typeface="Times New Roman" panose="02020603050405020304" pitchFamily="18" charset="0"/>
              </a:rPr>
              <a:t>Pay </a:t>
            </a:r>
            <a:r>
              <a:rPr kumimoji="0" lang="en-US" sz="2400" i="0" u="none" strike="noStrike" kern="0" normalizeH="0" baseline="0" noProof="0" dirty="0">
                <a:solidFill>
                  <a:schemeClr val="tx1"/>
                </a:solidFill>
                <a:uLnTx/>
                <a:uFillTx/>
                <a:latin typeface="Times New Roman" panose="02020603050405020304" pitchFamily="18" charset="0"/>
                <a:ea typeface="Calibri"/>
                <a:cs typeface="Times New Roman" panose="02020603050405020304" pitchFamily="18" charset="0"/>
              </a:rPr>
              <a:t>As You Earn (PAYEE</a:t>
            </a:r>
            <a:r>
              <a:rPr kumimoji="0" lang="en-US" sz="2400" i="0" u="none" strike="noStrike" kern="0" normalizeH="0" baseline="0" noProof="0" dirty="0">
                <a:solidFill>
                  <a:schemeClr val="tx1"/>
                </a:solidFill>
                <a:uLnTx/>
                <a:uFillTx/>
                <a:latin typeface="Times New Roman"/>
                <a:ea typeface="Calibri"/>
                <a:cs typeface="Times New Roman"/>
              </a:rPr>
              <a:t>)</a:t>
            </a:r>
            <a:endParaRPr kumimoji="0" lang="en-US" sz="2400" i="0" u="none" strike="noStrike" kern="0" normalizeH="0" baseline="0" noProof="0" dirty="0">
              <a:solidFill>
                <a:schemeClr val="tx1"/>
              </a:solidFill>
              <a:uLnTx/>
              <a:uFillTx/>
              <a:latin typeface="Calibri"/>
              <a:ea typeface="Calibri"/>
              <a:cs typeface="Times New Roman"/>
            </a:endParaRPr>
          </a:p>
        </p:txBody>
      </p:sp>
    </p:spTree>
    <p:extLst>
      <p:ext uri="{BB962C8B-B14F-4D97-AF65-F5344CB8AC3E}">
        <p14:creationId xmlns:p14="http://schemas.microsoft.com/office/powerpoint/2010/main" val="602627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3581400" cy="6400801"/>
          </a:xfrm>
        </p:spPr>
        <p:txBody>
          <a:bodyPr>
            <a:normAutofit/>
          </a:bodyPr>
          <a:lstStyle/>
          <a:p>
            <a:r>
              <a:rPr lang="en-US" sz="2800" b="1" dirty="0">
                <a:solidFill>
                  <a:schemeClr val="bg1"/>
                </a:solidFill>
              </a:rPr>
              <a:t>Master Promissory Note</a:t>
            </a:r>
            <a:br>
              <a:rPr lang="en-US" sz="2800" b="1" dirty="0">
                <a:solidFill>
                  <a:schemeClr val="bg1"/>
                </a:solidFill>
              </a:rPr>
            </a:br>
            <a:r>
              <a:rPr lang="en-US" sz="2800" b="1" dirty="0">
                <a:solidFill>
                  <a:schemeClr val="bg1"/>
                </a:solidFill>
              </a:rPr>
              <a:t>(MPN</a:t>
            </a:r>
            <a:r>
              <a:rPr lang="en-US" sz="2800" b="1" dirty="0" smtClean="0">
                <a:solidFill>
                  <a:schemeClr val="bg1"/>
                </a:solidFill>
              </a:rPr>
              <a:t>)</a:t>
            </a:r>
            <a:endParaRPr lang="en-US" sz="2400" dirty="0" smtClean="0">
              <a:solidFill>
                <a:schemeClr val="bg1"/>
              </a:solidFill>
            </a:endParaRPr>
          </a:p>
          <a:p>
            <a:endParaRPr lang="en-US" sz="2400" dirty="0" smtClean="0">
              <a:solidFill>
                <a:srgbClr val="323232"/>
              </a:solidFill>
            </a:endParaRPr>
          </a:p>
          <a:p>
            <a:r>
              <a:rPr lang="en-US" sz="2400" dirty="0" smtClean="0">
                <a:solidFill>
                  <a:srgbClr val="323232"/>
                </a:solidFill>
              </a:rPr>
              <a:t>Includes </a:t>
            </a:r>
            <a:r>
              <a:rPr lang="en-US" sz="2400" dirty="0" smtClean="0">
                <a:solidFill>
                  <a:srgbClr val="323232"/>
                </a:solidFill>
              </a:rPr>
              <a:t>your rights </a:t>
            </a:r>
            <a:r>
              <a:rPr lang="en-US" sz="2400" dirty="0">
                <a:solidFill>
                  <a:srgbClr val="323232"/>
                </a:solidFill>
              </a:rPr>
              <a:t>and responsibilities as a borrower </a:t>
            </a:r>
            <a:r>
              <a:rPr lang="en-US" sz="2400" dirty="0" smtClean="0">
                <a:solidFill>
                  <a:srgbClr val="323232"/>
                </a:solidFill>
              </a:rPr>
              <a:t>and it’s the </a:t>
            </a:r>
            <a:r>
              <a:rPr lang="en-US" sz="2400" dirty="0" smtClean="0"/>
              <a:t>legal </a:t>
            </a:r>
            <a:r>
              <a:rPr lang="en-US" sz="2400" dirty="0"/>
              <a:t>document all student loan borrowers must complete promising to repay </a:t>
            </a:r>
            <a:r>
              <a:rPr lang="en-US" sz="2400" dirty="0" smtClean="0"/>
              <a:t>the loan.</a:t>
            </a:r>
          </a:p>
          <a:p>
            <a:pPr marL="45720" indent="0">
              <a:buNone/>
            </a:pPr>
            <a:endParaRPr lang="en-US" sz="2400" dirty="0" smtClean="0"/>
          </a:p>
          <a:p>
            <a:pPr marL="45720" indent="0">
              <a:buNone/>
            </a:pPr>
            <a:endParaRPr lang="en-US" sz="2400"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76200"/>
            <a:ext cx="525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265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534400" cy="4038600"/>
          </a:xfrm>
        </p:spPr>
        <p:txBody>
          <a:bodyPr>
            <a:normAutofit/>
          </a:bodyPr>
          <a:lstStyle/>
          <a:p>
            <a:r>
              <a:rPr lang="en-US" sz="2200" dirty="0" smtClean="0">
                <a:latin typeface="Times New Roman" panose="02020603050405020304" pitchFamily="18" charset="0"/>
                <a:cs typeface="Times New Roman" panose="02020603050405020304" pitchFamily="18" charset="0"/>
              </a:rPr>
              <a:t>You </a:t>
            </a:r>
            <a:r>
              <a:rPr lang="en-US" sz="2200" dirty="0">
                <a:latin typeface="Times New Roman" panose="02020603050405020304" pitchFamily="18" charset="0"/>
                <a:cs typeface="Times New Roman" panose="02020603050405020304" pitchFamily="18" charset="0"/>
              </a:rPr>
              <a:t>can receive a </a:t>
            </a:r>
            <a:r>
              <a:rPr lang="en-US" sz="2200" i="1" dirty="0" smtClean="0">
                <a:solidFill>
                  <a:srgbClr val="FF0000"/>
                </a:solidFill>
                <a:latin typeface="Times New Roman" panose="02020603050405020304" pitchFamily="18" charset="0"/>
                <a:cs typeface="Times New Roman" panose="02020603050405020304" pitchFamily="18" charset="0"/>
              </a:rPr>
              <a:t>forbearance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that allows you to temporarily postpone or reduce your </a:t>
            </a:r>
            <a:r>
              <a:rPr lang="en-US" sz="2200" i="1" dirty="0">
                <a:latin typeface="Times New Roman" panose="02020603050405020304" pitchFamily="18" charset="0"/>
                <a:cs typeface="Times New Roman" panose="02020603050405020304" pitchFamily="18" charset="0"/>
              </a:rPr>
              <a:t>federal student loan</a:t>
            </a:r>
            <a:r>
              <a:rPr lang="en-US" sz="2200" dirty="0">
                <a:latin typeface="Times New Roman" panose="02020603050405020304" pitchFamily="18" charset="0"/>
                <a:cs typeface="Times New Roman" panose="02020603050405020304" pitchFamily="18" charset="0"/>
              </a:rPr>
              <a:t> payments. Postponing or reducing your payments may help you avoid </a:t>
            </a:r>
            <a:r>
              <a:rPr lang="en-US" sz="2200" i="1" dirty="0">
                <a:latin typeface="Times New Roman" panose="02020603050405020304" pitchFamily="18" charset="0"/>
                <a:cs typeface="Times New Roman" panose="02020603050405020304" pitchFamily="18" charset="0"/>
              </a:rPr>
              <a:t>default</a:t>
            </a:r>
            <a:r>
              <a:rPr lang="en-US" sz="2200" dirty="0" smtClean="0">
                <a:latin typeface="Times New Roman" panose="02020603050405020304" pitchFamily="18" charset="0"/>
                <a:cs typeface="Times New Roman" panose="02020603050405020304" pitchFamily="18" charset="0"/>
              </a:rPr>
              <a:t>.</a:t>
            </a:r>
          </a:p>
          <a:p>
            <a:pPr marL="109728" indent="0">
              <a:buNone/>
            </a:pP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With </a:t>
            </a:r>
            <a:r>
              <a:rPr lang="en-US" sz="2200" dirty="0">
                <a:latin typeface="Times New Roman" panose="02020603050405020304" pitchFamily="18" charset="0"/>
                <a:cs typeface="Times New Roman" panose="02020603050405020304" pitchFamily="18" charset="0"/>
              </a:rPr>
              <a:t>forbearance, you may be able to stop making payments or reduce your monthly payment for up to 12 months. </a:t>
            </a:r>
            <a:endParaRPr lang="en-US" sz="2200" dirty="0" smtClean="0">
              <a:latin typeface="Times New Roman" panose="02020603050405020304" pitchFamily="18" charset="0"/>
              <a:cs typeface="Times New Roman" panose="02020603050405020304" pitchFamily="18" charset="0"/>
            </a:endParaRPr>
          </a:p>
          <a:p>
            <a:pPr marL="45720" indent="0">
              <a:buNone/>
            </a:pPr>
            <a:endParaRPr lang="en-US" sz="2200" dirty="0" smtClean="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Interest will continue to accrue on your subsidized and unsubsidized loans (including all PLUS loans). </a:t>
            </a:r>
          </a:p>
          <a:p>
            <a:endParaRPr lang="en-US" sz="2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0"/>
            <a:ext cx="8229600" cy="762000"/>
          </a:xfrm>
        </p:spPr>
        <p:txBody>
          <a:bodyPr>
            <a:normAutofit/>
          </a:bodyPr>
          <a:lstStyle/>
          <a:p>
            <a:r>
              <a:rPr lang="en-US" sz="4400" dirty="0" smtClean="0">
                <a:latin typeface="+mn-lt"/>
                <a:cs typeface="Times New Roman" panose="02020603050405020304" pitchFamily="18" charset="0"/>
              </a:rPr>
              <a:t>Postpone Payment</a:t>
            </a:r>
            <a:endParaRPr lang="en-US" sz="4400" dirty="0">
              <a:latin typeface="+mn-lt"/>
              <a:cs typeface="Times New Roman" panose="02020603050405020304" pitchFamily="18" charset="0"/>
            </a:endParaRPr>
          </a:p>
        </p:txBody>
      </p:sp>
    </p:spTree>
    <p:extLst>
      <p:ext uri="{BB962C8B-B14F-4D97-AF65-F5344CB8AC3E}">
        <p14:creationId xmlns:p14="http://schemas.microsoft.com/office/powerpoint/2010/main" val="9935715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534400" cy="4953000"/>
          </a:xfrm>
        </p:spPr>
        <p:txBody>
          <a:bodyPr>
            <a:normAutofit lnSpcReduction="10000"/>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Financial Literacy Newsletter:</a:t>
            </a:r>
          </a:p>
          <a:p>
            <a:pPr marL="45720" indent="0">
              <a:buNone/>
            </a:pPr>
            <a:r>
              <a:rPr lang="en-US" sz="3000" dirty="0" smtClean="0">
                <a:latin typeface="Times New Roman" panose="02020603050405020304" pitchFamily="18" charset="0"/>
                <a:cs typeface="Times New Roman" panose="02020603050405020304" pitchFamily="18" charset="0"/>
              </a:rPr>
              <a:t>	</a:t>
            </a:r>
            <a:r>
              <a:rPr lang="en-US" sz="3000" b="1" dirty="0" smtClean="0">
                <a:solidFill>
                  <a:srgbClr val="FF0000"/>
                </a:solidFill>
                <a:latin typeface="Times New Roman" panose="02020603050405020304" pitchFamily="18" charset="0"/>
                <a:cs typeface="Times New Roman" panose="02020603050405020304" pitchFamily="18" charset="0"/>
              </a:rPr>
              <a:t>FLIGHT</a:t>
            </a:r>
            <a:r>
              <a:rPr lang="en-US" sz="3000" b="1" dirty="0" smtClean="0">
                <a:latin typeface="Times New Roman" panose="02020603050405020304" pitchFamily="18" charset="0"/>
                <a:cs typeface="Times New Roman" panose="02020603050405020304" pitchFamily="18" charset="0"/>
              </a:rPr>
              <a:t> News</a:t>
            </a:r>
          </a:p>
          <a:p>
            <a:r>
              <a:rPr lang="en-US" sz="3000" dirty="0" smtClean="0">
                <a:latin typeface="Times New Roman" panose="02020603050405020304" pitchFamily="18" charset="0"/>
                <a:cs typeface="Times New Roman" panose="02020603050405020304" pitchFamily="18" charset="0"/>
              </a:rPr>
              <a:t>Financial Literacy Website</a:t>
            </a:r>
          </a:p>
          <a:p>
            <a:pPr marL="109728" indent="0">
              <a:buNone/>
            </a:pPr>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www.uthsc.edu/finaid/flight/index.php</a:t>
            </a:r>
            <a:endParaRPr lang="en-US" sz="28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Facebook Page:</a:t>
            </a:r>
            <a:endParaRPr lang="en-US" sz="3000" dirty="0">
              <a:latin typeface="Times New Roman" panose="02020603050405020304" pitchFamily="18" charset="0"/>
              <a:cs typeface="Times New Roman" panose="02020603050405020304" pitchFamily="18" charset="0"/>
            </a:endParaRPr>
          </a:p>
          <a:p>
            <a:pPr marL="109728" indent="0">
              <a:buNone/>
            </a:pPr>
            <a:r>
              <a:rPr lang="en-US" sz="32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UTHSC </a:t>
            </a:r>
            <a:r>
              <a:rPr lang="en-US" sz="3000" dirty="0" smtClean="0">
                <a:solidFill>
                  <a:srgbClr val="FF0000"/>
                </a:solidFill>
                <a:latin typeface="Times New Roman" panose="02020603050405020304" pitchFamily="18" charset="0"/>
                <a:cs typeface="Times New Roman" panose="02020603050405020304" pitchFamily="18" charset="0"/>
              </a:rPr>
              <a:t>Flight</a:t>
            </a:r>
            <a:r>
              <a:rPr lang="en-US" sz="30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Financial Literacy Library:</a:t>
            </a:r>
          </a:p>
          <a:p>
            <a:pPr marL="630936" lvl="2" indent="0">
              <a:buNone/>
            </a:pPr>
            <a:r>
              <a:rPr lang="en-US" sz="3200" dirty="0">
                <a:solidFill>
                  <a:prstClr val="black"/>
                </a:solidFill>
                <a:latin typeface="Times New Roman" panose="02020603050405020304" pitchFamily="18" charset="0"/>
                <a:cs typeface="Times New Roman" panose="02020603050405020304" pitchFamily="18" charset="0"/>
              </a:rPr>
              <a:t>	</a:t>
            </a:r>
            <a:r>
              <a:rPr lang="en-US" sz="3000" dirty="0" smtClean="0">
                <a:solidFill>
                  <a:prstClr val="black"/>
                </a:solidFill>
                <a:latin typeface="Times New Roman" panose="02020603050405020304" pitchFamily="18" charset="0"/>
                <a:cs typeface="Times New Roman" panose="02020603050405020304" pitchFamily="18" charset="0"/>
              </a:rPr>
              <a:t>(located in the One-Stop)</a:t>
            </a:r>
          </a:p>
          <a:p>
            <a:pPr marL="630936" lvl="2" indent="0">
              <a:buNone/>
            </a:pPr>
            <a:endParaRPr lang="en-US" sz="3200" dirty="0">
              <a:latin typeface="Times New Roman" panose="02020603050405020304" pitchFamily="18" charset="0"/>
              <a:cs typeface="Times New Roman" panose="02020603050405020304" pitchFamily="18" charset="0"/>
            </a:endParaRPr>
          </a:p>
          <a:p>
            <a:pPr marL="109728" indent="0">
              <a:buNone/>
            </a:pPr>
            <a:endParaRPr lang="en-US" sz="3200" dirty="0" smtClean="0">
              <a:latin typeface="Times New Roman" panose="02020603050405020304" pitchFamily="18" charset="0"/>
              <a:cs typeface="Times New Roman" panose="02020603050405020304" pitchFamily="18" charset="0"/>
            </a:endParaRPr>
          </a:p>
          <a:p>
            <a:pPr marL="109728" indent="0">
              <a:buNone/>
            </a:pPr>
            <a:endParaRPr lang="en-US" dirty="0" smtClean="0"/>
          </a:p>
          <a:p>
            <a:pPr marL="109728" indent="0">
              <a:buNone/>
            </a:pPr>
            <a:endParaRPr lang="en-US" dirty="0"/>
          </a:p>
        </p:txBody>
      </p:sp>
      <p:sp>
        <p:nvSpPr>
          <p:cNvPr id="3" name="Title 2"/>
          <p:cNvSpPr>
            <a:spLocks noGrp="1"/>
          </p:cNvSpPr>
          <p:nvPr>
            <p:ph type="title"/>
          </p:nvPr>
        </p:nvSpPr>
        <p:spPr>
          <a:xfrm>
            <a:off x="457200" y="152400"/>
            <a:ext cx="8229600" cy="990600"/>
          </a:xfrm>
        </p:spPr>
        <p:txBody>
          <a:bodyPr/>
          <a:lstStyle/>
          <a:p>
            <a:r>
              <a:rPr lang="en-US" sz="4000" dirty="0" smtClean="0"/>
              <a:t>Resources:</a:t>
            </a:r>
            <a:endParaRPr lang="en-US" sz="4000" dirty="0"/>
          </a:p>
        </p:txBody>
      </p:sp>
    </p:spTree>
    <p:extLst>
      <p:ext uri="{BB962C8B-B14F-4D97-AF65-F5344CB8AC3E}">
        <p14:creationId xmlns:p14="http://schemas.microsoft.com/office/powerpoint/2010/main" val="28603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6781800" cy="1143000"/>
          </a:xfrm>
        </p:spPr>
        <p:style>
          <a:lnRef idx="2">
            <a:schemeClr val="accent1"/>
          </a:lnRef>
          <a:fillRef idx="1">
            <a:schemeClr val="lt1"/>
          </a:fillRef>
          <a:effectRef idx="0">
            <a:schemeClr val="accent1"/>
          </a:effectRef>
          <a:fontRef idx="minor">
            <a:schemeClr val="dk1"/>
          </a:fontRef>
        </p:style>
        <p:txBody>
          <a:bodyPr/>
          <a:lstStyle/>
          <a:p>
            <a:r>
              <a:rPr lang="en-US" sz="4800" cap="none" spc="0" dirty="0">
                <a:solidFill>
                  <a:prstClr val="black"/>
                </a:solidFill>
              </a:rPr>
              <a:t>Questions </a:t>
            </a:r>
            <a:r>
              <a:rPr lang="en-US" sz="4800" cap="none" spc="0" dirty="0" smtClean="0">
                <a:solidFill>
                  <a:prstClr val="black"/>
                </a:solidFill>
              </a:rPr>
              <a:t>&amp; Answers</a:t>
            </a:r>
            <a:endParaRPr lang="en-US"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52800"/>
            <a:ext cx="2743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4136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72000"/>
          </a:xfrm>
        </p:spPr>
        <p:txBody>
          <a:bodyPr>
            <a:normAutofit/>
          </a:bodyPr>
          <a:lstStyle/>
          <a:p>
            <a:pPr marL="109728" indent="0">
              <a:buNone/>
            </a:pPr>
            <a:r>
              <a:rPr lang="en-US" sz="3600" dirty="0">
                <a:latin typeface="Times New Roman" panose="02020603050405020304" pitchFamily="18" charset="0"/>
                <a:cs typeface="Times New Roman" panose="02020603050405020304" pitchFamily="18" charset="0"/>
              </a:rPr>
              <a:t>Ms. Janice G. </a:t>
            </a:r>
            <a:r>
              <a:rPr lang="en-US" sz="3600" dirty="0" smtClean="0">
                <a:latin typeface="Times New Roman" panose="02020603050405020304" pitchFamily="18" charset="0"/>
                <a:cs typeface="Times New Roman" panose="02020603050405020304" pitchFamily="18" charset="0"/>
              </a:rPr>
              <a:t>Maddox, MBA</a:t>
            </a:r>
          </a:p>
          <a:p>
            <a:pPr marL="109728" indent="0">
              <a:buNone/>
            </a:pPr>
            <a:r>
              <a:rPr lang="en-US" sz="3600" dirty="0" smtClean="0">
                <a:latin typeface="Times New Roman" panose="02020603050405020304" pitchFamily="18" charset="0"/>
                <a:cs typeface="Times New Roman" panose="02020603050405020304" pitchFamily="18" charset="0"/>
              </a:rPr>
              <a:t>Coordinator, Financial Literacy Counselor, College of Dentistry</a:t>
            </a:r>
            <a:endParaRPr lang="en-US" sz="3600" dirty="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One Stop Shop</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901) 448-1601 </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hlinkClick r:id="rId2"/>
              </a:rPr>
              <a:t>jmaddox9@uthsc.edu</a:t>
            </a:r>
            <a:endParaRPr lang="en-US" sz="3600" dirty="0" smtClean="0">
              <a:latin typeface="Times New Roman" panose="02020603050405020304" pitchFamily="18" charset="0"/>
              <a:cs typeface="Times New Roman" panose="02020603050405020304" pitchFamily="18" charset="0"/>
            </a:endParaRPr>
          </a:p>
          <a:p>
            <a:pPr marL="109728" indent="0">
              <a:buNone/>
            </a:pPr>
            <a:r>
              <a:rPr lang="en-US" sz="3600" dirty="0" smtClean="0">
                <a:latin typeface="Times New Roman" panose="02020603050405020304" pitchFamily="18" charset="0"/>
                <a:cs typeface="Times New Roman" panose="02020603050405020304" pitchFamily="18" charset="0"/>
              </a:rPr>
              <a:t>Skype: Janice.maddox3 </a:t>
            </a:r>
            <a:endParaRPr lang="en-US" sz="3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81000" y="152400"/>
            <a:ext cx="8305800" cy="990600"/>
          </a:xfrm>
        </p:spPr>
        <p:txBody>
          <a:bodyPr>
            <a:normAutofit/>
          </a:bodyPr>
          <a:lstStyle/>
          <a:p>
            <a:r>
              <a:rPr lang="en-US" sz="4400" dirty="0" smtClean="0"/>
              <a:t>Contact Information</a:t>
            </a:r>
            <a:endParaRPr lang="en-US" sz="4400" dirty="0"/>
          </a:p>
        </p:txBody>
      </p:sp>
    </p:spTree>
    <p:extLst>
      <p:ext uri="{BB962C8B-B14F-4D97-AF65-F5344CB8AC3E}">
        <p14:creationId xmlns:p14="http://schemas.microsoft.com/office/powerpoint/2010/main" val="23465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3810000" cy="5105400"/>
          </a:xfrm>
        </p:spPr>
        <p:txBody>
          <a:bodyPr>
            <a:normAutofit/>
          </a:bodyPr>
          <a:lstStyle/>
          <a:p>
            <a:r>
              <a:rPr lang="en-US" sz="2400" dirty="0" smtClean="0"/>
              <a:t>Loan </a:t>
            </a:r>
            <a:r>
              <a:rPr lang="en-US" sz="2400" dirty="0"/>
              <a:t>information session explaining </a:t>
            </a:r>
            <a:r>
              <a:rPr lang="en-US" sz="2400" dirty="0" smtClean="0"/>
              <a:t>rights &amp; responsibilities</a:t>
            </a:r>
          </a:p>
          <a:p>
            <a:pPr marL="45720" indent="0">
              <a:buNone/>
            </a:pPr>
            <a:endParaRPr lang="en-US" sz="2400" dirty="0" smtClean="0"/>
          </a:p>
          <a:p>
            <a:r>
              <a:rPr lang="en-US" sz="2400" dirty="0" smtClean="0"/>
              <a:t>Sign </a:t>
            </a:r>
            <a:r>
              <a:rPr lang="en-US" sz="2400" dirty="0"/>
              <a:t>in to </a:t>
            </a:r>
            <a:r>
              <a:rPr lang="en-US" sz="2400" b="1" u="sng" dirty="0">
                <a:solidFill>
                  <a:schemeClr val="accent1"/>
                </a:solidFill>
              </a:rPr>
              <a:t>StudentLoans.gov</a:t>
            </a:r>
            <a:r>
              <a:rPr lang="en-US" sz="2400" dirty="0">
                <a:solidFill>
                  <a:schemeClr val="accent1"/>
                </a:solidFill>
              </a:rPr>
              <a:t> </a:t>
            </a:r>
            <a:r>
              <a:rPr lang="en-US" sz="2400" dirty="0"/>
              <a:t>using your Federal Student Aid </a:t>
            </a:r>
            <a:r>
              <a:rPr lang="en-US" sz="2400" dirty="0" smtClean="0"/>
              <a:t>PIN</a:t>
            </a:r>
          </a:p>
          <a:p>
            <a:pPr lvl="1"/>
            <a:r>
              <a:rPr lang="en-US" sz="2400" dirty="0" smtClean="0"/>
              <a:t>Select </a:t>
            </a:r>
            <a:r>
              <a:rPr lang="en-US" sz="2400" dirty="0"/>
              <a:t>"</a:t>
            </a:r>
            <a:r>
              <a:rPr lang="en-US" sz="2400" b="1" u="sng" dirty="0"/>
              <a:t>Entrance Counseling</a:t>
            </a:r>
            <a:r>
              <a:rPr lang="en-US" sz="2400" dirty="0"/>
              <a:t>" </a:t>
            </a:r>
            <a:endParaRPr lang="en-US" sz="2400" dirty="0" smtClean="0"/>
          </a:p>
          <a:p>
            <a:pPr lvl="1"/>
            <a:endParaRPr lang="en-US" dirty="0"/>
          </a:p>
          <a:p>
            <a:pPr lvl="1"/>
            <a:endParaRPr lang="en-US" dirty="0"/>
          </a:p>
        </p:txBody>
      </p:sp>
      <p:sp>
        <p:nvSpPr>
          <p:cNvPr id="3" name="Title 2"/>
          <p:cNvSpPr>
            <a:spLocks noGrp="1"/>
          </p:cNvSpPr>
          <p:nvPr>
            <p:ph type="title"/>
          </p:nvPr>
        </p:nvSpPr>
        <p:spPr>
          <a:xfrm>
            <a:off x="152400" y="76200"/>
            <a:ext cx="8534400" cy="1143000"/>
          </a:xfrm>
        </p:spPr>
        <p:txBody>
          <a:bodyPr/>
          <a:lstStyle/>
          <a:p>
            <a:r>
              <a:rPr lang="en-US" dirty="0">
                <a:effectLst/>
              </a:rPr>
              <a:t>Entrance Counseling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5257800" cy="49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129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724400"/>
          </a:xfrm>
        </p:spPr>
        <p:txBody>
          <a:bodyPr>
            <a:normAutofit/>
          </a:bodyPr>
          <a:lstStyle/>
          <a:p>
            <a:pPr marL="109728" indent="0">
              <a:buNone/>
            </a:pPr>
            <a:r>
              <a:rPr lang="en-US" sz="2400" dirty="0"/>
              <a:t>To view your awards, follow these 5 steps:</a:t>
            </a:r>
          </a:p>
          <a:p>
            <a:r>
              <a:rPr lang="en-US" sz="2400" dirty="0"/>
              <a:t>Login to </a:t>
            </a:r>
            <a:r>
              <a:rPr lang="en-US" sz="2400" dirty="0">
                <a:solidFill>
                  <a:schemeClr val="accent1"/>
                </a:solidFill>
                <a:hlinkClick r:id="rId2" action="ppaction://hlinkfile"/>
              </a:rPr>
              <a:t>Banner Self-Service</a:t>
            </a:r>
            <a:endParaRPr lang="en-US" sz="2400" dirty="0">
              <a:solidFill>
                <a:schemeClr val="accent1"/>
              </a:solidFill>
            </a:endParaRPr>
          </a:p>
          <a:p>
            <a:r>
              <a:rPr lang="en-US" sz="2400" dirty="0"/>
              <a:t>Click on Financial Aid</a:t>
            </a:r>
          </a:p>
          <a:p>
            <a:r>
              <a:rPr lang="en-US" sz="2400" dirty="0"/>
              <a:t>Next, click on Award</a:t>
            </a:r>
          </a:p>
          <a:p>
            <a:r>
              <a:rPr lang="en-US" sz="2400" dirty="0"/>
              <a:t>Award for Aid year and select year</a:t>
            </a:r>
          </a:p>
          <a:p>
            <a:r>
              <a:rPr lang="en-US" sz="2400" dirty="0"/>
              <a:t>Accept the </a:t>
            </a:r>
            <a:r>
              <a:rPr lang="en-US" sz="2400" dirty="0">
                <a:solidFill>
                  <a:srgbClr val="FF0000"/>
                </a:solidFill>
              </a:rPr>
              <a:t>Terms and Conditions</a:t>
            </a:r>
          </a:p>
          <a:p>
            <a:r>
              <a:rPr lang="en-US" sz="2400" dirty="0"/>
              <a:t>Lastly, you should click on Accept Award </a:t>
            </a:r>
            <a:r>
              <a:rPr lang="en-US" sz="2400" dirty="0" smtClean="0"/>
              <a:t>Offer</a:t>
            </a:r>
          </a:p>
          <a:p>
            <a:pPr marL="109728" indent="0">
              <a:buNone/>
            </a:pPr>
            <a:endParaRPr lang="en-US" sz="2400" dirty="0"/>
          </a:p>
          <a:p>
            <a:pPr marL="109728" indent="0">
              <a:buNone/>
            </a:pPr>
            <a:r>
              <a:rPr lang="en-US" sz="2800" b="1" dirty="0" smtClean="0"/>
              <a:t>*</a:t>
            </a:r>
            <a:r>
              <a:rPr lang="en-US" sz="2400" dirty="0" smtClean="0">
                <a:solidFill>
                  <a:srgbClr val="FF0000"/>
                </a:solidFill>
              </a:rPr>
              <a:t>NOTE</a:t>
            </a:r>
            <a:r>
              <a:rPr lang="en-US" sz="2400" dirty="0"/>
              <a:t>: </a:t>
            </a:r>
            <a:r>
              <a:rPr lang="en-US" sz="2400" u="sng" dirty="0"/>
              <a:t>When accepting awards, you are accepting for the entire year and not just for the term. </a:t>
            </a:r>
          </a:p>
          <a:p>
            <a:endParaRPr lang="en-US" dirty="0"/>
          </a:p>
        </p:txBody>
      </p:sp>
      <p:sp>
        <p:nvSpPr>
          <p:cNvPr id="3" name="Title 2"/>
          <p:cNvSpPr>
            <a:spLocks noGrp="1"/>
          </p:cNvSpPr>
          <p:nvPr>
            <p:ph type="title"/>
          </p:nvPr>
        </p:nvSpPr>
        <p:spPr>
          <a:xfrm>
            <a:off x="152400" y="76200"/>
            <a:ext cx="8534400" cy="1143000"/>
          </a:xfrm>
        </p:spPr>
        <p:txBody>
          <a:bodyPr/>
          <a:lstStyle/>
          <a:p>
            <a:r>
              <a:rPr lang="en-US" dirty="0" smtClean="0"/>
              <a:t>Accept Award</a:t>
            </a:r>
            <a:endParaRPr lang="en-US" dirty="0"/>
          </a:p>
        </p:txBody>
      </p:sp>
    </p:spTree>
    <p:extLst>
      <p:ext uri="{BB962C8B-B14F-4D97-AF65-F5344CB8AC3E}">
        <p14:creationId xmlns:p14="http://schemas.microsoft.com/office/powerpoint/2010/main" val="3752474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C66951"/>
              </a:buClr>
            </a:pPr>
            <a:r>
              <a:rPr lang="en-US" sz="2800" dirty="0">
                <a:solidFill>
                  <a:srgbClr val="534949"/>
                </a:solidFill>
              </a:rPr>
              <a:t>Financial aid must first pay a student's tuition and fees each term. If excess funds remain after paying these expenses, the student is sent a financial aid refund to help them pay for their books and living expenses.</a:t>
            </a:r>
          </a:p>
          <a:p>
            <a:endParaRPr lang="en-US" dirty="0"/>
          </a:p>
        </p:txBody>
      </p:sp>
      <p:sp>
        <p:nvSpPr>
          <p:cNvPr id="3" name="Title 2"/>
          <p:cNvSpPr>
            <a:spLocks noGrp="1"/>
          </p:cNvSpPr>
          <p:nvPr>
            <p:ph type="title"/>
          </p:nvPr>
        </p:nvSpPr>
        <p:spPr/>
        <p:txBody>
          <a:bodyPr/>
          <a:lstStyle/>
          <a:p>
            <a:r>
              <a:rPr lang="en-US" b="1" dirty="0"/>
              <a:t>TUITION/FEES PAID</a:t>
            </a:r>
            <a:endParaRPr lang="en-US" dirty="0"/>
          </a:p>
        </p:txBody>
      </p:sp>
    </p:spTree>
    <p:extLst>
      <p:ext uri="{BB962C8B-B14F-4D97-AF65-F5344CB8AC3E}">
        <p14:creationId xmlns:p14="http://schemas.microsoft.com/office/powerpoint/2010/main" val="420591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37314"/>
          </a:xfrm>
        </p:spPr>
        <p:txBody>
          <a:bodyPr/>
          <a:lstStyle/>
          <a:p>
            <a:r>
              <a:rPr lang="en-US" sz="2800" dirty="0" smtClean="0"/>
              <a:t>All </a:t>
            </a:r>
            <a:r>
              <a:rPr lang="en-US" sz="2800" dirty="0" smtClean="0"/>
              <a:t>refunds are direct deposited to your checking account or mail</a:t>
            </a:r>
            <a:r>
              <a:rPr lang="en-US" sz="2800" dirty="0" smtClean="0"/>
              <a:t>.</a:t>
            </a:r>
          </a:p>
          <a:p>
            <a:r>
              <a:rPr lang="en-US" sz="2800" dirty="0">
                <a:solidFill>
                  <a:srgbClr val="555555"/>
                </a:solidFill>
              </a:rPr>
              <a:t>The student should make sure that they are signed up for </a:t>
            </a:r>
            <a:r>
              <a:rPr lang="en-US" sz="2800" b="1" dirty="0">
                <a:solidFill>
                  <a:srgbClr val="006A4D"/>
                </a:solidFill>
                <a:hlinkClick r:id="rId2"/>
              </a:rPr>
              <a:t>direct deposit</a:t>
            </a:r>
            <a:r>
              <a:rPr lang="en-US" sz="2800" dirty="0">
                <a:solidFill>
                  <a:srgbClr val="555555"/>
                </a:solidFill>
              </a:rPr>
              <a:t> as that ensure the quickest way for the student to receive a financial aid refund.</a:t>
            </a:r>
            <a:endParaRPr lang="en-US" sz="2800" dirty="0" smtClean="0"/>
          </a:p>
          <a:p>
            <a:pPr marL="109728" indent="0">
              <a:buNone/>
            </a:pPr>
            <a:endParaRPr lang="en-US" sz="2800" dirty="0" smtClean="0"/>
          </a:p>
          <a:p>
            <a:pPr marL="45720" indent="0">
              <a:buNone/>
            </a:pPr>
            <a:endParaRPr lang="en-US" dirty="0">
              <a:solidFill>
                <a:srgbClr val="FF0000"/>
              </a:solidFill>
            </a:endParaRPr>
          </a:p>
        </p:txBody>
      </p:sp>
      <p:sp>
        <p:nvSpPr>
          <p:cNvPr id="3" name="Title 2"/>
          <p:cNvSpPr>
            <a:spLocks noGrp="1"/>
          </p:cNvSpPr>
          <p:nvPr>
            <p:ph type="title"/>
          </p:nvPr>
        </p:nvSpPr>
        <p:spPr>
          <a:xfrm>
            <a:off x="0" y="23446"/>
            <a:ext cx="8610600" cy="1066800"/>
          </a:xfrm>
        </p:spPr>
        <p:txBody>
          <a:bodyPr>
            <a:normAutofit fontScale="90000"/>
          </a:bodyPr>
          <a:lstStyle/>
          <a:p>
            <a:pPr marL="365760" lvl="0" indent="-256032">
              <a:spcBef>
                <a:spcPts val="400"/>
              </a:spcBef>
            </a:pPr>
            <a:r>
              <a:rPr lang="en-US" sz="4400" b="0" dirty="0" smtClean="0">
                <a:solidFill>
                  <a:prstClr val="black"/>
                </a:solidFill>
                <a:effectLst/>
                <a:ea typeface="+mn-ea"/>
                <a:cs typeface="+mn-cs"/>
              </a:rPr>
              <a:t/>
            </a:r>
            <a:br>
              <a:rPr lang="en-US" sz="4400" b="0" dirty="0" smtClean="0">
                <a:solidFill>
                  <a:prstClr val="black"/>
                </a:solidFill>
                <a:effectLst/>
                <a:ea typeface="+mn-ea"/>
                <a:cs typeface="+mn-cs"/>
              </a:rPr>
            </a:br>
            <a:r>
              <a:rPr lang="en-US" sz="3600" b="0" dirty="0" smtClean="0">
                <a:effectLst/>
                <a:ea typeface="+mn-ea"/>
                <a:cs typeface="+mn-cs"/>
              </a:rPr>
              <a:t>Refund Disbursement</a:t>
            </a:r>
            <a:r>
              <a:rPr lang="en-US" sz="2700" b="0" dirty="0" smtClean="0">
                <a:solidFill>
                  <a:prstClr val="black"/>
                </a:solidFill>
                <a:effectLst/>
                <a:ea typeface="+mn-ea"/>
                <a:cs typeface="+mn-cs"/>
              </a:rPr>
              <a:t/>
            </a:r>
            <a:br>
              <a:rPr lang="en-US" sz="2700" b="0" dirty="0" smtClean="0">
                <a:solidFill>
                  <a:prstClr val="black"/>
                </a:solidFill>
                <a:effectLst/>
                <a:ea typeface="+mn-ea"/>
                <a:cs typeface="+mn-cs"/>
              </a:rPr>
            </a:br>
            <a:endParaRPr lang="en-US" dirty="0"/>
          </a:p>
        </p:txBody>
      </p:sp>
      <p:pic>
        <p:nvPicPr>
          <p:cNvPr id="2050" name="Picture 2" descr="C:\Users\jmaddox9\AppData\Local\Microsoft\Windows\Temporary Internet Files\Content.IE5\MMFE7NX6\MP9004049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76800"/>
            <a:ext cx="2057400" cy="15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516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873&quot;&gt;&lt;object type=&quot;3&quot; unique_id=&quot;10874&quot;&gt;&lt;property id=&quot;20148&quot; value=&quot;5&quot;/&gt;&lt;property id=&quot;20300&quot; value=&quot;Slide 1 - &amp;quot;Financial Aid&amp;quot;&quot;/&gt;&lt;property id=&quot;20307&quot; value=&quot;256&quot;/&gt;&lt;/object&gt;&lt;object type=&quot;3&quot; unique_id=&quot;10875&quot;&gt;&lt;property id=&quot;20148&quot; value=&quot;5&quot;/&gt;&lt;property id=&quot;20300&quot; value=&quot;Slide 12 - &amp;quot;Direct Unsubsidized Loan&amp;quot;&quot;/&gt;&lt;property id=&quot;20307&quot; value=&quot;261&quot;/&gt;&lt;/object&gt;&lt;object type=&quot;3&quot; unique_id=&quot;10877&quot;&gt;&lt;property id=&quot;20148&quot; value=&quot;5&quot;/&gt;&lt;property id=&quot;20300&quot; value=&quot;Slide 13 - &amp;quot; Direct Graduate PLUS Loan &amp;quot;&quot;/&gt;&lt;property id=&quot;20307&quot; value=&quot;263&quot;/&gt;&lt;/object&gt;&lt;object type=&quot;3&quot; unique_id=&quot;10880&quot;&gt;&lt;property id=&quot;20148&quot; value=&quot;5&quot;/&gt;&lt;property id=&quot;20300&quot; value=&quot;Slide 16 - &amp;quot; 2016-2017 In-State Cost of Attendance  ESTIMATE&amp;quot;&quot;/&gt;&lt;property id=&quot;20307&quot; value=&quot;258&quot;/&gt;&lt;/object&gt;&lt;object type=&quot;3&quot; unique_id=&quot;10881&quot;&gt;&lt;property id=&quot;20148&quot; value=&quot;5&quot;/&gt;&lt;property id=&quot;20300&quot; value=&quot;Slide 17 - &amp;quot; 2016-2017 Out-of-State Cost of Attendance ESTIMATE&amp;quot;&quot;/&gt;&lt;property id=&quot;20307&quot; value=&quot;276&quot;/&gt;&lt;/object&gt;&lt;object type=&quot;3&quot; unique_id=&quot;10882&quot;&gt;&lt;property id=&quot;20148&quot; value=&quot;5&quot;/&gt;&lt;property id=&quot;20300&quot; value=&quot;Slide 18 - &amp;quot;In-state packaging example COA = $67,081&amp;quot;&quot;/&gt;&lt;property id=&quot;20307&quot; value=&quot;268&quot;/&gt;&lt;/object&gt;&lt;object type=&quot;3&quot; unique_id=&quot;10883&quot;&gt;&lt;property id=&quot;20148&quot; value=&quot;5&quot;/&gt;&lt;property id=&quot;20300&quot; value=&quot;Slide 19 - &amp;quot;Out-of-state packaging example COA = $106,747&amp;quot;&quot;/&gt;&lt;property id=&quot;20307&quot; value=&quot;269&quot;/&gt;&lt;/object&gt;&lt;object type=&quot;3&quot; unique_id=&quot;10886&quot;&gt;&lt;property id=&quot;20148&quot; value=&quot;5&quot;/&gt;&lt;property id=&quot;20300&quot; value=&quot;Slide 7 - &amp;quot;Banner Self-Service&amp;quot;&quot;/&gt;&lt;property id=&quot;20307&quot; value=&quot;274&quot;/&gt;&lt;/object&gt;&lt;object type=&quot;3&quot; unique_id=&quot;11373&quot;&gt;&lt;property id=&quot;20148&quot; value=&quot;5&quot;/&gt;&lt;property id=&quot;20300&quot; value=&quot;Slide 44 - &amp;quot;Questions &amp;amp; Answers&amp;quot;&quot;/&gt;&lt;property id=&quot;20307&quot; value=&quot;290&quot;/&gt;&lt;/object&gt;&lt;object type=&quot;3&quot; unique_id=&quot;11376&quot;&gt;&lt;property id=&quot;20148&quot; value=&quot;5&quot;/&gt;&lt;property id=&quot;20300&quot; value=&quot;Slide 20 - &amp;quot;One-Stop-Shop&amp;quot;&quot;/&gt;&lt;property id=&quot;20307&quot; value=&quot;293&quot;/&gt;&lt;/object&gt;&lt;object type=&quot;3&quot; unique_id=&quot;13829&quot;&gt;&lt;property id=&quot;20148&quot; value=&quot;5&quot;/&gt;&lt;property id=&quot;20300&quot; value=&quot;Slide 26 - &amp;quot;NSLDS – Loan History&amp;quot;&quot;/&gt;&lt;property id=&quot;20307&quot; value=&quot;308&quot;/&gt;&lt;/object&gt;&lt;object type=&quot;3&quot; unique_id=&quot;222632&quot;&gt;&lt;property id=&quot;20148&quot; value=&quot;5&quot;/&gt;&lt;property id=&quot;20300&quot; value=&quot;Slide 2 - &amp;quot; Applying for Financial Aid&amp;quot;&quot;/&gt;&lt;property id=&quot;20307&quot; value=&quot;313&quot;/&gt;&lt;/object&gt;&lt;object type=&quot;3&quot; unique_id=&quot;222633&quot;&gt;&lt;property id=&quot;20148&quot; value=&quot;5&quot;/&gt;&lt;property id=&quot;20300&quot; value=&quot;Slide 3 - &amp;quot;Steps To Complete&amp;quot;&quot;/&gt;&lt;property id=&quot;20307&quot; value=&quot;314&quot;/&gt;&lt;/object&gt;&lt;object type=&quot;3&quot; unique_id=&quot;222634&quot;&gt;&lt;property id=&quot;20148&quot; value=&quot;5&quot;/&gt;&lt;property id=&quot;20300&quot; value=&quot;Slide 4&quot;/&gt;&lt;property id=&quot;20307&quot; value=&quot;315&quot;/&gt;&lt;/object&gt;&lt;object type=&quot;3&quot; unique_id=&quot;222635&quot;&gt;&lt;property id=&quot;20148&quot; value=&quot;5&quot;/&gt;&lt;property id=&quot;20300&quot; value=&quot;Slide 5 - &amp;quot;Entrance Counseling &amp;quot;&quot;/&gt;&lt;property id=&quot;20307&quot; value=&quot;316&quot;/&gt;&lt;/object&gt;&lt;object type=&quot;3&quot; unique_id=&quot;222636&quot;&gt;&lt;property id=&quot;20148&quot; value=&quot;5&quot;/&gt;&lt;property id=&quot;20300&quot; value=&quot;Slide 6 - &amp;quot;Accept Award&amp;quot;&quot;/&gt;&lt;property id=&quot;20307&quot; value=&quot;317&quot;/&gt;&lt;/object&gt;&lt;object type=&quot;3&quot; unique_id=&quot;222638&quot;&gt;&lt;property id=&quot;20148&quot; value=&quot;5&quot;/&gt;&lt;property id=&quot;20300&quot; value=&quot;Slide 8 - &amp;quot; Refund Disbursement &amp;quot;&quot;/&gt;&lt;property id=&quot;20307&quot; value=&quot;319&quot;/&gt;&lt;/object&gt;&lt;object type=&quot;3&quot; unique_id=&quot;222639&quot;&gt;&lt;property id=&quot;20148&quot; value=&quot;5&quot;/&gt;&lt;property id=&quot;20300&quot; value=&quot;Slide 10&quot;/&gt;&lt;property id=&quot;20307&quot; value=&quot;320&quot;/&gt;&lt;/object&gt;&lt;object type=&quot;3&quot; unique_id=&quot;222640&quot;&gt;&lt;property id=&quot;20148&quot; value=&quot;5&quot;/&gt;&lt;property id=&quot;20300&quot; value=&quot;Slide 14 - &amp;quot;Credit with Graduate Plus Loan&amp;quot;&quot;/&gt;&lt;property id=&quot;20307&quot; value=&quot;324&quot;/&gt;&lt;/object&gt;&lt;object type=&quot;3&quot; unique_id=&quot;222641&quot;&gt;&lt;property id=&quot;20148&quot; value=&quot;5&quot;/&gt;&lt;property id=&quot;20300&quot; value=&quot;Slide 15&quot;/&gt;&lt;property id=&quot;20307&quot; value=&quot;321&quot;/&gt;&lt;/object&gt;&lt;object type=&quot;3&quot; unique_id=&quot;222642&quot;&gt;&lt;property id=&quot;20148&quot; value=&quot;5&quot;/&gt;&lt;property id=&quot;20300&quot; value=&quot;Slide 21&quot;/&gt;&lt;property id=&quot;20307&quot; value=&quot;322&quot;/&gt;&lt;/object&gt;&lt;object type=&quot;3&quot; unique_id=&quot;222643&quot;&gt;&lt;property id=&quot;20148&quot; value=&quot;5&quot;/&gt;&lt;property id=&quot;20300&quot; value=&quot;Slide 22 - &amp;quot;Gold Standards&amp;quot;&quot;/&gt;&lt;property id=&quot;20307&quot; value=&quot;323&quot;/&gt;&lt;/object&gt;&lt;object type=&quot;3&quot; unique_id=&quot;222644&quot;&gt;&lt;property id=&quot;20148&quot; value=&quot;5&quot;/&gt;&lt;property id=&quot;20300&quot; value=&quot;Slide 23&quot;/&gt;&lt;property id=&quot;20307&quot; value=&quot;325&quot;/&gt;&lt;/object&gt;&lt;object type=&quot;3&quot; unique_id=&quot;222645&quot;&gt;&lt;property id=&quot;20148&quot; value=&quot;5&quot;/&gt;&lt;property id=&quot;20300&quot; value=&quot;Slide 24 - &amp;quot;Loan History – Studentaid.gov&amp;quot;&quot;/&gt;&lt;property id=&quot;20307&quot; value=&quot;326&quot;/&gt;&lt;/object&gt;&lt;object type=&quot;3&quot; unique_id=&quot;222647&quot;&gt;&lt;property id=&quot;20148&quot; value=&quot;5&quot;/&gt;&lt;property id=&quot;20300&quot; value=&quot;Slide 25 - &amp;quot;StudentAid.gov&amp;quot;&quot;/&gt;&lt;property id=&quot;20307&quot; value=&quot;328&quot;/&gt;&lt;/object&gt;&lt;object type=&quot;3&quot; unique_id=&quot;222650&quot;&gt;&lt;property id=&quot;20148&quot; value=&quot;5&quot;/&gt;&lt;property id=&quot;20300&quot; value=&quot;Slide 27 - &amp;quot;New Loan Interest Rates 2016-17&amp;quot;&quot;/&gt;&lt;property id=&quot;20307&quot; value=&quot;331&quot;/&gt;&lt;/object&gt;&lt;object type=&quot;3&quot; unique_id=&quot;222651&quot;&gt;&lt;property id=&quot;20148&quot; value=&quot;5&quot;/&gt;&lt;property id=&quot;20300&quot; value=&quot;Slide 28&quot;/&gt;&lt;property id=&quot;20307&quot; value=&quot;332&quot;/&gt;&lt;/object&gt;&lt;object type=&quot;3&quot; unique_id=&quot;222652&quot;&gt;&lt;property id=&quot;20148&quot; value=&quot;5&quot;/&gt;&lt;property id=&quot;20300&quot; value=&quot;Slide 29 - &amp;quot;Understanding Repayment Plans&amp;quot;&quot;/&gt;&lt;property id=&quot;20307&quot; value=&quot;333&quot;/&gt;&lt;/object&gt;&lt;object type=&quot;3&quot; unique_id=&quot;222653&quot;&gt;&lt;property id=&quot;20148&quot; value=&quot;5&quot;/&gt;&lt;property id=&quot;20300&quot; value=&quot;Slide 30 - &amp;quot;Standard Repayment Plan&amp;quot;&quot;/&gt;&lt;property id=&quot;20307&quot; value=&quot;334&quot;/&gt;&lt;/object&gt;&lt;object type=&quot;3&quot; unique_id=&quot;222654&quot;&gt;&lt;property id=&quot;20148&quot; value=&quot;5&quot;/&gt;&lt;property id=&quot;20300&quot; value=&quot;Slide 31 - &amp;quot;Graduated Repayment Plan&amp;quot;&quot;/&gt;&lt;property id=&quot;20307&quot; value=&quot;335&quot;/&gt;&lt;/object&gt;&lt;object type=&quot;3&quot; unique_id=&quot;222655&quot;&gt;&lt;property id=&quot;20148&quot; value=&quot;5&quot;/&gt;&lt;property id=&quot;20300&quot; value=&quot;Slide 32 - &amp;quot;Income-Based Repayment&amp;quot;&quot;/&gt;&lt;property id=&quot;20307&quot; value=&quot;336&quot;/&gt;&lt;/object&gt;&lt;object type=&quot;3&quot; unique_id=&quot;222657&quot;&gt;&lt;property id=&quot;20148&quot; value=&quot;5&quot;/&gt;&lt;property id=&quot;20300&quot; value=&quot;Slide 33 - &amp;quot;Income-Based Repayment&amp;quot;&quot;/&gt;&lt;property id=&quot;20307&quot; value=&quot;338&quot;/&gt;&lt;/object&gt;&lt;object type=&quot;3&quot; unique_id=&quot;222659&quot;&gt;&lt;property id=&quot;20148&quot; value=&quot;5&quot;/&gt;&lt;property id=&quot;20300&quot; value=&quot;Slide 34 - &amp;quot;PAYE – Pay As You Earn&amp;quot;&quot;/&gt;&lt;property id=&quot;20307&quot; value=&quot;340&quot;/&gt;&lt;/object&gt;&lt;object type=&quot;3&quot; unique_id=&quot;222660&quot;&gt;&lt;property id=&quot;20148&quot; value=&quot;5&quot;/&gt;&lt;property id=&quot;20300&quot; value=&quot;Slide 35 - &amp;quot;PAYE – Pay As You Earn&amp;quot;&quot;/&gt;&lt;property id=&quot;20307&quot; value=&quot;341&quot;/&gt;&lt;/object&gt;&lt;object type=&quot;3&quot; unique_id=&quot;222661&quot;&gt;&lt;property id=&quot;20148&quot; value=&quot;5&quot;/&gt;&lt;property id=&quot;20300&quot; value=&quot;Slide 36 - &amp;quot;PSLF (Public Service Loan Forgiveness)&amp;quot;&quot;/&gt;&lt;property id=&quot;20307&quot; value=&quot;342&quot;/&gt;&lt;/object&gt;&lt;object type=&quot;3&quot; unique_id=&quot;222662&quot;&gt;&lt;property id=&quot;20148&quot; value=&quot;5&quot;/&gt;&lt;property id=&quot;20300&quot; value=&quot;Slide 37 - &amp;quot;Public Service Loan Forgiveness&amp;quot;&quot;/&gt;&lt;property id=&quot;20307&quot; value=&quot;343&quot;/&gt;&lt;/object&gt;&lt;object type=&quot;3&quot; unique_id=&quot;222663&quot;&gt;&lt;property id=&quot;20148&quot; value=&quot;5&quot;/&gt;&lt;property id=&quot;20300&quot; value=&quot;Slide 38 - &amp;quot;Consolidation&amp;quot;&quot;/&gt;&lt;property id=&quot;20307&quot; value=&quot;344&quot;/&gt;&lt;/object&gt;&lt;object type=&quot;3&quot; unique_id=&quot;222664&quot;&gt;&lt;property id=&quot;20148&quot; value=&quot;5&quot;/&gt;&lt;property id=&quot;20300&quot; value=&quot;Slide 39 - &amp;quot;Benefits of Consolidating&amp;quot;&quot;/&gt;&lt;property id=&quot;20307&quot; value=&quot;345&quot;/&gt;&lt;/object&gt;&lt;object type=&quot;3&quot; unique_id=&quot;222665&quot;&gt;&lt;property id=&quot;20148&quot; value=&quot;5&quot;/&gt;&lt;property id=&quot;20300&quot; value=&quot;Slide 40 - &amp;quot;Federal Loan Consolidation&amp;quot;&quot;/&gt;&lt;property id=&quot;20307&quot; value=&quot;346&quot;/&gt;&lt;/object&gt;&lt;object type=&quot;3&quot; unique_id=&quot;222666&quot;&gt;&lt;property id=&quot;20148&quot; value=&quot;5&quot;/&gt;&lt;property id=&quot;20300&quot; value=&quot;Slide 41 - &amp;quot;Postpone Payment&amp;quot;&quot;/&gt;&lt;property id=&quot;20307&quot; value=&quot;347&quot;/&gt;&lt;/object&gt;&lt;object type=&quot;3&quot; unique_id=&quot;222667&quot;&gt;&lt;property id=&quot;20148&quot; value=&quot;5&quot;/&gt;&lt;property id=&quot;20300&quot; value=&quot;Slide 42 - &amp;quot;Resources:&amp;quot;&quot;/&gt;&lt;property id=&quot;20307&quot; value=&quot;348&quot;/&gt;&lt;/object&gt;&lt;object type=&quot;3&quot; unique_id=&quot;222668&quot;&gt;&lt;property id=&quot;20148&quot; value=&quot;5&quot;/&gt;&lt;property id=&quot;20300&quot; value=&quot;Slide 43 - &amp;quot;Contact Information&amp;quot;&quot;/&gt;&lt;property id=&quot;20307&quot; value=&quot;349&quot;/&gt;&lt;/object&gt;&lt;object type=&quot;3&quot; unique_id=&quot;223264&quot;&gt;&lt;property id=&quot;20148&quot; value=&quot;5&quot;/&gt;&lt;property id=&quot;20300&quot; value=&quot;Slide 9 - &amp;quot;One On One Counseling&amp;quot;&quot;/&gt;&lt;property id=&quot;20307&quot; value=&quot;350&quot;/&gt;&lt;/object&gt;&lt;object type=&quot;3&quot; unique_id=&quot;223265&quot;&gt;&lt;property id=&quot;20148&quot; value=&quot;5&quot;/&gt;&lt;property id=&quot;20300&quot; value=&quot;Slide 11 - &amp;quot;Types of Loans&amp;quot;&quot;/&gt;&lt;property id=&quot;20307&quot; value=&quot;351&quot;/&gt;&lt;/object&gt;&lt;/object&gt;&lt;object type=&quot;8&quot; unique_id=&quot;10901&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1685</TotalTime>
  <Words>1633</Words>
  <Application>Microsoft Office PowerPoint</Application>
  <PresentationFormat>On-screen Show (4:3)</PresentationFormat>
  <Paragraphs>303</Paragraphs>
  <Slides>53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53</vt:i4>
      </vt:variant>
    </vt:vector>
  </HeadingPairs>
  <TitlesOfParts>
    <vt:vector size="68" baseType="lpstr">
      <vt:lpstr>Arial</vt:lpstr>
      <vt:lpstr>Calibri</vt:lpstr>
      <vt:lpstr>Century Gothic</vt:lpstr>
      <vt:lpstr>Courier New</vt:lpstr>
      <vt:lpstr>Droid Serif</vt:lpstr>
      <vt:lpstr>Franklin Gothic Book</vt:lpstr>
      <vt:lpstr>Franklin Gothic Heavy</vt:lpstr>
      <vt:lpstr>Franklin Gothic Medium</vt:lpstr>
      <vt:lpstr>GothamBody</vt:lpstr>
      <vt:lpstr>ProximaNova-Regular</vt:lpstr>
      <vt:lpstr>Times New Roman</vt:lpstr>
      <vt:lpstr>Verdana</vt:lpstr>
      <vt:lpstr>Wingdings</vt:lpstr>
      <vt:lpstr>Wingdings 2</vt:lpstr>
      <vt:lpstr>Grid</vt:lpstr>
      <vt:lpstr>Financial Aid</vt:lpstr>
      <vt:lpstr> Applying for Financial Aid</vt:lpstr>
      <vt:lpstr>Steps To Complete</vt:lpstr>
      <vt:lpstr>Steps To Complete</vt:lpstr>
      <vt:lpstr>PowerPoint Presentation</vt:lpstr>
      <vt:lpstr>Entrance Counseling </vt:lpstr>
      <vt:lpstr>Accept Award</vt:lpstr>
      <vt:lpstr>TUITION/FEES PAID</vt:lpstr>
      <vt:lpstr> Refund Disbursement </vt:lpstr>
      <vt:lpstr>Banner Self-Service</vt:lpstr>
      <vt:lpstr>FINANCIAL AID AWARDS</vt:lpstr>
      <vt:lpstr>PowerPoint Presentation</vt:lpstr>
      <vt:lpstr>Types of Loans</vt:lpstr>
      <vt:lpstr>LOAN AMOUNTS</vt:lpstr>
      <vt:lpstr>PowerPoint Presentation</vt:lpstr>
      <vt:lpstr>2018-19  Out-of-State Cost of Attendance Estimate</vt:lpstr>
      <vt:lpstr>Out-of-State Packaging Example COA = $52,068</vt:lpstr>
      <vt:lpstr>2018-19 In-State Cost of Attendance Estimate</vt:lpstr>
      <vt:lpstr>In-State Packaging Example COA = $33,418</vt:lpstr>
      <vt:lpstr>PowerPoint Presentation</vt:lpstr>
      <vt:lpstr>One On One Counseling</vt:lpstr>
      <vt:lpstr>Contact Information</vt:lpstr>
      <vt:lpstr>PowerPoint Presentation</vt:lpstr>
      <vt:lpstr>PowerPoint Presentation</vt:lpstr>
      <vt:lpstr>Create A Budget</vt:lpstr>
      <vt:lpstr>Personal Budgeting – Get Started!</vt:lpstr>
      <vt:lpstr>Budgeting Apps</vt:lpstr>
      <vt:lpstr>Why is Budgeting so Important?</vt:lpstr>
      <vt:lpstr>PowerPoint Presentation</vt:lpstr>
      <vt:lpstr>Credit Score Range Scale </vt:lpstr>
      <vt:lpstr>What is a FICO Score?</vt:lpstr>
      <vt:lpstr>What Is a Good Credit Score?</vt:lpstr>
      <vt:lpstr>FICO Credit Scores – It Matters</vt:lpstr>
      <vt:lpstr>Credit Bureaus</vt:lpstr>
      <vt:lpstr>PowerPoint Presentation</vt:lpstr>
      <vt:lpstr>What Do Thieves Do With Your Information?</vt:lpstr>
      <vt:lpstr>PowerPoint Presentation</vt:lpstr>
      <vt:lpstr>NSLDS – Loan History</vt:lpstr>
      <vt:lpstr>2018-19 Interest rate</vt:lpstr>
      <vt:lpstr>Origination Fee</vt:lpstr>
      <vt:lpstr>Credit check with Graduate Plus Loan</vt:lpstr>
      <vt:lpstr>Nslds.ed.gov</vt:lpstr>
      <vt:lpstr>PowerPoint Presentation</vt:lpstr>
      <vt:lpstr>Accrued Interest</vt:lpstr>
      <vt:lpstr>Understanding Repayment Plans</vt:lpstr>
      <vt:lpstr>Standard Repayment Plan</vt:lpstr>
      <vt:lpstr>Graduated Repayment Plan</vt:lpstr>
      <vt:lpstr>Income-Based Repayment</vt:lpstr>
      <vt:lpstr>PAYE – Pay As You Earn</vt:lpstr>
      <vt:lpstr>Postpone Payment</vt:lpstr>
      <vt:lpstr>Resources: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dc:title>
  <dc:creator>jlewis51</dc:creator>
  <cp:lastModifiedBy>Maddox, Janice G</cp:lastModifiedBy>
  <cp:revision>155</cp:revision>
  <dcterms:created xsi:type="dcterms:W3CDTF">2010-08-09T13:14:24Z</dcterms:created>
  <dcterms:modified xsi:type="dcterms:W3CDTF">2018-08-23T17:29:35Z</dcterms:modified>
</cp:coreProperties>
</file>