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2" r:id="rId4"/>
    <p:sldId id="263" r:id="rId5"/>
    <p:sldId id="277" r:id="rId6"/>
    <p:sldId id="258" r:id="rId7"/>
    <p:sldId id="276" r:id="rId8"/>
    <p:sldId id="268" r:id="rId9"/>
    <p:sldId id="269" r:id="rId10"/>
    <p:sldId id="270" r:id="rId11"/>
    <p:sldId id="265" r:id="rId12"/>
    <p:sldId id="293" r:id="rId13"/>
    <p:sldId id="294" r:id="rId14"/>
    <p:sldId id="274" r:id="rId15"/>
    <p:sldId id="289" r:id="rId16"/>
    <p:sldId id="27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283" r:id="rId32"/>
    <p:sldId id="284" r:id="rId33"/>
    <p:sldId id="285" r:id="rId34"/>
    <p:sldId id="286" r:id="rId35"/>
    <p:sldId id="287" r:id="rId36"/>
    <p:sldId id="292" r:id="rId37"/>
    <p:sldId id="291" r:id="rId38"/>
    <p:sldId id="290" r:id="rId39"/>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F59A49D-1FFA-4597-89E8-4AFF2A4ED5DB}" type="datetimeFigureOut">
              <a:rPr lang="en-US" smtClean="0"/>
              <a:pPr/>
              <a:t>8/22/2013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B44427B-EB4F-4BE0-B762-E3308520C5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44427B-EB4F-4BE0-B762-E3308520C5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44427B-EB4F-4BE0-B762-E3308520C5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44427B-EB4F-4BE0-B762-E3308520C5F2}"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44427B-EB4F-4BE0-B762-E3308520C5F2}"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B44427B-EB4F-4BE0-B762-E3308520C5F2}"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8B44427B-EB4F-4BE0-B762-E3308520C5F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B44427B-EB4F-4BE0-B762-E3308520C5F2}"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B44427B-EB4F-4BE0-B762-E3308520C5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F59A49D-1FFA-4597-89E8-4AFF2A4ED5DB}" type="datetimeFigureOut">
              <a:rPr lang="en-US" smtClean="0"/>
              <a:pPr/>
              <a:t>8/22/2013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B44427B-EB4F-4BE0-B762-E3308520C5F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F59A49D-1FFA-4597-89E8-4AFF2A4ED5DB}" type="datetimeFigureOut">
              <a:rPr lang="en-US" smtClean="0"/>
              <a:pPr/>
              <a:t>8/22/2013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B44427B-EB4F-4BE0-B762-E3308520C5F2}"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F59A49D-1FFA-4597-89E8-4AFF2A4ED5DB}" type="datetimeFigureOut">
              <a:rPr lang="en-US" smtClean="0"/>
              <a:pPr/>
              <a:t>8/22/2013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B44427B-EB4F-4BE0-B762-E3308520C5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hyperlink" Target="http://www.pin.ed.gov/" TargetMode="External"/><Relationship Id="rId1" Type="http://schemas.openxmlformats.org/officeDocument/2006/relationships/slideLayout" Target="../slideLayouts/slideLayout2.xml"/><Relationship Id="rId5" Type="http://schemas.openxmlformats.org/officeDocument/2006/relationships/hyperlink" Target="http://www.aamc.org/stloan" TargetMode="External"/><Relationship Id="rId4" Type="http://schemas.openxmlformats.org/officeDocument/2006/relationships/hyperlink" Target="http://www.nslds.ed.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jhowel15@uthsc.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ashcourse.org/uthsc/" TargetMode="External"/><Relationship Id="rId2" Type="http://schemas.openxmlformats.org/officeDocument/2006/relationships/hyperlink" Target="http://www.uthsc.edu/finaid/literacy/"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afsaonline.com/fafsa-pin/" TargetMode="External"/><Relationship Id="rId2" Type="http://schemas.openxmlformats.org/officeDocument/2006/relationships/hyperlink" Target="https://studentloans.gov/myDirectLoan/index.action" TargetMode="External"/><Relationship Id="rId1" Type="http://schemas.openxmlformats.org/officeDocument/2006/relationships/slideLayout" Target="../slideLayouts/slideLayout2.xml"/><Relationship Id="rId4" Type="http://schemas.openxmlformats.org/officeDocument/2006/relationships/hyperlink" Target="http://www.pin.ed.gov/PINWebApp/pinindex.js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tudentaid.ed.gov/repay-loans/understand/pla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smartaboutmoney.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uthsc.edu/finaid/literac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jmaddox9@uthsc.edu"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tudentloans.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010400" cy="1829761"/>
          </a:xfrm>
        </p:spPr>
        <p:txBody>
          <a:bodyPr/>
          <a:lstStyle/>
          <a:p>
            <a:pPr algn="ctr"/>
            <a:r>
              <a:rPr lang="en-US" dirty="0" smtClean="0"/>
              <a:t>Financial Aid</a:t>
            </a:r>
            <a:endParaRPr lang="en-US" dirty="0"/>
          </a:p>
        </p:txBody>
      </p:sp>
      <p:sp>
        <p:nvSpPr>
          <p:cNvPr id="3" name="Subtitle 2"/>
          <p:cNvSpPr>
            <a:spLocks noGrp="1"/>
          </p:cNvSpPr>
          <p:nvPr>
            <p:ph type="subTitle" idx="1"/>
          </p:nvPr>
        </p:nvSpPr>
        <p:spPr/>
        <p:txBody>
          <a:bodyPr/>
          <a:lstStyle/>
          <a:p>
            <a:r>
              <a:rPr lang="en-US" dirty="0" smtClean="0"/>
              <a:t>College of Graduate Health Sciences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Refund</a:t>
            </a:r>
            <a:endParaRPr lang="en-US" dirty="0"/>
          </a:p>
        </p:txBody>
      </p:sp>
      <p:sp>
        <p:nvSpPr>
          <p:cNvPr id="5" name="Text Placeholder 4"/>
          <p:cNvSpPr>
            <a:spLocks noGrp="1"/>
          </p:cNvSpPr>
          <p:nvPr>
            <p:ph type="body" idx="1"/>
          </p:nvPr>
        </p:nvSpPr>
        <p:spPr>
          <a:xfrm>
            <a:off x="533400" y="3657600"/>
            <a:ext cx="4040188" cy="762000"/>
          </a:xfrm>
        </p:spPr>
        <p:txBody>
          <a:bodyPr>
            <a:normAutofit/>
          </a:bodyPr>
          <a:lstStyle/>
          <a:p>
            <a:r>
              <a:rPr lang="en-US" dirty="0" smtClean="0"/>
              <a:t>$10,659 per semester</a:t>
            </a:r>
            <a:endParaRPr lang="en-US" dirty="0"/>
          </a:p>
        </p:txBody>
      </p:sp>
      <p:sp>
        <p:nvSpPr>
          <p:cNvPr id="6" name="Text Placeholder 5"/>
          <p:cNvSpPr>
            <a:spLocks noGrp="1"/>
          </p:cNvSpPr>
          <p:nvPr>
            <p:ph type="body" sz="half" idx="3"/>
          </p:nvPr>
        </p:nvSpPr>
        <p:spPr>
          <a:xfrm>
            <a:off x="4648200" y="3657600"/>
            <a:ext cx="4041775" cy="762000"/>
          </a:xfrm>
        </p:spPr>
        <p:txBody>
          <a:bodyPr/>
          <a:lstStyle/>
          <a:p>
            <a:r>
              <a:rPr lang="en-US" dirty="0" smtClean="0"/>
              <a:t>$10,659 per semester</a:t>
            </a:r>
            <a:endParaRPr lang="en-US" dirty="0"/>
          </a:p>
        </p:txBody>
      </p:sp>
      <p:sp>
        <p:nvSpPr>
          <p:cNvPr id="3" name="Content Placeholder 2"/>
          <p:cNvSpPr>
            <a:spLocks noGrp="1"/>
          </p:cNvSpPr>
          <p:nvPr>
            <p:ph sz="quarter" idx="2"/>
          </p:nvPr>
        </p:nvSpPr>
        <p:spPr>
          <a:xfrm>
            <a:off x="381000" y="1447800"/>
            <a:ext cx="4040188" cy="3941763"/>
          </a:xfrm>
        </p:spPr>
        <p:txBody>
          <a:bodyPr/>
          <a:lstStyle/>
          <a:p>
            <a:r>
              <a:rPr lang="en-US" dirty="0" smtClean="0"/>
              <a:t>In-state </a:t>
            </a:r>
          </a:p>
          <a:p>
            <a:pPr lvl="1">
              <a:buNone/>
            </a:pPr>
            <a:r>
              <a:rPr lang="en-US" dirty="0" smtClean="0"/>
              <a:t>	$46,645 Total Aid</a:t>
            </a:r>
          </a:p>
          <a:p>
            <a:pPr lvl="1">
              <a:buNone/>
            </a:pPr>
            <a:r>
              <a:rPr lang="en-US" dirty="0" smtClean="0"/>
              <a:t> -</a:t>
            </a:r>
            <a:r>
              <a:rPr lang="en-US" u="sng" dirty="0" smtClean="0"/>
              <a:t>$19,127 Tuition &amp; Fees</a:t>
            </a:r>
          </a:p>
          <a:p>
            <a:pPr lvl="1">
              <a:buNone/>
            </a:pPr>
            <a:r>
              <a:rPr lang="en-US" dirty="0" smtClean="0"/>
              <a:t>	</a:t>
            </a:r>
            <a:r>
              <a:rPr lang="en-US" b="1" dirty="0" smtClean="0">
                <a:solidFill>
                  <a:srgbClr val="00B050"/>
                </a:solidFill>
              </a:rPr>
              <a:t>$27,518 Refund</a:t>
            </a:r>
          </a:p>
          <a:p>
            <a:pPr lvl="1">
              <a:buNone/>
            </a:pPr>
            <a:r>
              <a:rPr lang="en-US" b="1" dirty="0" smtClean="0"/>
              <a:t> </a:t>
            </a:r>
            <a:r>
              <a:rPr lang="en-US" dirty="0" smtClean="0"/>
              <a:t>-$6,200 Books &amp; Supplies</a:t>
            </a:r>
          </a:p>
          <a:p>
            <a:pPr lvl="1"/>
            <a:endParaRPr lang="en-US" dirty="0" smtClean="0"/>
          </a:p>
          <a:p>
            <a:pPr lvl="1">
              <a:buNone/>
            </a:pPr>
            <a:r>
              <a:rPr lang="en-US" dirty="0" smtClean="0"/>
              <a:t>	</a:t>
            </a:r>
          </a:p>
        </p:txBody>
      </p:sp>
      <p:sp>
        <p:nvSpPr>
          <p:cNvPr id="4" name="Content Placeholder 3"/>
          <p:cNvSpPr>
            <a:spLocks noGrp="1"/>
          </p:cNvSpPr>
          <p:nvPr>
            <p:ph sz="quarter" idx="4"/>
          </p:nvPr>
        </p:nvSpPr>
        <p:spPr>
          <a:xfrm>
            <a:off x="4648200" y="1371600"/>
            <a:ext cx="4041775" cy="3941763"/>
          </a:xfrm>
          <a:ln>
            <a:solidFill>
              <a:schemeClr val="accent1"/>
            </a:solidFill>
          </a:ln>
        </p:spPr>
        <p:txBody>
          <a:bodyPr/>
          <a:lstStyle/>
          <a:p>
            <a:r>
              <a:rPr lang="en-US" dirty="0" smtClean="0"/>
              <a:t>Out-of-state </a:t>
            </a:r>
          </a:p>
          <a:p>
            <a:pPr lvl="1">
              <a:buNone/>
            </a:pPr>
            <a:r>
              <a:rPr lang="en-US" dirty="0" smtClean="0"/>
              <a:t>	$55,045 Total Aid</a:t>
            </a:r>
          </a:p>
          <a:p>
            <a:pPr lvl="1">
              <a:buNone/>
            </a:pPr>
            <a:r>
              <a:rPr lang="en-US" dirty="0" smtClean="0"/>
              <a:t> -</a:t>
            </a:r>
            <a:r>
              <a:rPr lang="en-US" u="sng" dirty="0" smtClean="0"/>
              <a:t>$27,527Tuition &amp; Fees</a:t>
            </a:r>
          </a:p>
          <a:p>
            <a:pPr lvl="1">
              <a:buNone/>
            </a:pPr>
            <a:r>
              <a:rPr lang="en-US" dirty="0" smtClean="0"/>
              <a:t>	</a:t>
            </a:r>
            <a:r>
              <a:rPr lang="en-US" b="1" dirty="0" smtClean="0">
                <a:solidFill>
                  <a:srgbClr val="00B050"/>
                </a:solidFill>
              </a:rPr>
              <a:t>$27,518 Refund</a:t>
            </a:r>
          </a:p>
          <a:p>
            <a:pPr lvl="1">
              <a:buNone/>
            </a:pPr>
            <a:r>
              <a:rPr lang="en-US" b="1" dirty="0" smtClean="0"/>
              <a:t> </a:t>
            </a:r>
            <a:r>
              <a:rPr lang="en-US" dirty="0" smtClean="0"/>
              <a:t>-$6,200 Books &amp; Supplies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PIN:</a:t>
            </a:r>
          </a:p>
          <a:p>
            <a:pPr lvl="1"/>
            <a:r>
              <a:rPr lang="en-US" dirty="0" smtClean="0">
                <a:solidFill>
                  <a:schemeClr val="accent2"/>
                </a:solidFill>
                <a:hlinkClick r:id="rId2"/>
              </a:rPr>
              <a:t>www.pin.ed.gov</a:t>
            </a:r>
            <a:endParaRPr lang="en-US" dirty="0" smtClean="0">
              <a:solidFill>
                <a:schemeClr val="accent2"/>
              </a:solidFill>
            </a:endParaRPr>
          </a:p>
          <a:p>
            <a:r>
              <a:rPr lang="en-US" dirty="0" smtClean="0"/>
              <a:t>FAFSA Application:</a:t>
            </a:r>
          </a:p>
          <a:p>
            <a:pPr lvl="1"/>
            <a:r>
              <a:rPr lang="en-US" dirty="0" smtClean="0">
                <a:hlinkClick r:id="rId3"/>
              </a:rPr>
              <a:t>www.fafsa.ed.gov</a:t>
            </a:r>
            <a:r>
              <a:rPr lang="en-US" dirty="0" smtClean="0"/>
              <a:t> (School code: 006725)</a:t>
            </a:r>
          </a:p>
          <a:p>
            <a:r>
              <a:rPr lang="en-US" dirty="0" smtClean="0"/>
              <a:t>Loan History:</a:t>
            </a:r>
          </a:p>
          <a:p>
            <a:pPr lvl="1"/>
            <a:r>
              <a:rPr lang="en-US" dirty="0" smtClean="0">
                <a:hlinkClick r:id="rId4"/>
              </a:rPr>
              <a:t>www.nslds.ed.gov</a:t>
            </a:r>
            <a:r>
              <a:rPr lang="en-US" dirty="0" smtClean="0"/>
              <a:t> </a:t>
            </a:r>
          </a:p>
          <a:p>
            <a:r>
              <a:rPr lang="en-US" dirty="0" smtClean="0"/>
              <a:t>AAMC:</a:t>
            </a:r>
          </a:p>
          <a:p>
            <a:pPr lvl="1"/>
            <a:r>
              <a:rPr lang="en-US" dirty="0" smtClean="0">
                <a:hlinkClick r:id="rId5"/>
              </a:rPr>
              <a:t>www.aamc.org/stloan</a:t>
            </a:r>
            <a:r>
              <a:rPr lang="en-US" dirty="0" smtClean="0"/>
              <a:t> </a:t>
            </a:r>
          </a:p>
          <a:p>
            <a:pPr lvl="1"/>
            <a:endParaRPr lang="en-US" dirty="0"/>
          </a:p>
          <a:p>
            <a:pPr lvl="1"/>
            <a:endParaRPr lang="en-US" dirty="0" smtClean="0"/>
          </a:p>
          <a:p>
            <a:pPr lvl="1">
              <a:buNone/>
            </a:pPr>
            <a:endParaRPr lang="en-US" dirty="0" smtClean="0"/>
          </a:p>
          <a:p>
            <a:pPr lvl="1"/>
            <a:endParaRPr lang="en-US" dirty="0"/>
          </a:p>
        </p:txBody>
      </p:sp>
      <p:sp>
        <p:nvSpPr>
          <p:cNvPr id="2" name="Title 1"/>
          <p:cNvSpPr>
            <a:spLocks noGrp="1"/>
          </p:cNvSpPr>
          <p:nvPr>
            <p:ph type="title"/>
          </p:nvPr>
        </p:nvSpPr>
        <p:spPr/>
        <p:txBody>
          <a:bodyPr>
            <a:normAutofit/>
          </a:bodyPr>
          <a:lstStyle/>
          <a:p>
            <a:pPr algn="ctr"/>
            <a:r>
              <a:rPr lang="en-US" dirty="0" smtClean="0"/>
              <a:t>Applying for Financial Aid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lstStyle/>
          <a:p>
            <a:r>
              <a:rPr lang="en-US" sz="2000" dirty="0" smtClean="0"/>
              <a:t>Located in 910 Building on the 1</a:t>
            </a:r>
            <a:r>
              <a:rPr lang="en-US" sz="2000" baseline="30000" dirty="0" smtClean="0"/>
              <a:t>st</a:t>
            </a:r>
            <a:r>
              <a:rPr lang="en-US" sz="2000" dirty="0" smtClean="0"/>
              <a:t> floor (across from the Sun Trust Bank)</a:t>
            </a:r>
          </a:p>
          <a:p>
            <a:r>
              <a:rPr lang="en-US" sz="2000" dirty="0" smtClean="0"/>
              <a:t>Services available:</a:t>
            </a:r>
          </a:p>
          <a:p>
            <a:pPr>
              <a:buFontTx/>
              <a:buChar char="-"/>
            </a:pPr>
            <a:r>
              <a:rPr lang="en-US" sz="2000" b="1" dirty="0" smtClean="0"/>
              <a:t>Financial aid</a:t>
            </a:r>
          </a:p>
          <a:p>
            <a:pPr>
              <a:buFontTx/>
              <a:buChar char="-"/>
            </a:pPr>
            <a:r>
              <a:rPr lang="en-US" sz="2000" b="1" dirty="0" smtClean="0"/>
              <a:t>Bursar Office</a:t>
            </a:r>
          </a:p>
          <a:p>
            <a:pPr>
              <a:buFontTx/>
              <a:buChar char="-"/>
            </a:pPr>
            <a:r>
              <a:rPr lang="en-US" sz="2000" b="1" dirty="0" smtClean="0"/>
              <a:t>Registrar Office</a:t>
            </a:r>
          </a:p>
          <a:p>
            <a:r>
              <a:rPr lang="en-US" sz="2000" b="1" dirty="0" smtClean="0"/>
              <a:t>IT</a:t>
            </a:r>
            <a:r>
              <a:rPr lang="en-US" sz="2000" dirty="0" smtClean="0"/>
              <a:t> (Information Technology tech. ): </a:t>
            </a:r>
            <a:r>
              <a:rPr lang="en-US" sz="2000" b="1" dirty="0" smtClean="0"/>
              <a:t>11:00 am – 2:00pm and 4:00 pm – 5:00pm beginning August 2 -20, 2013.</a:t>
            </a:r>
            <a:endParaRPr lang="en-US" sz="2000" dirty="0" smtClean="0"/>
          </a:p>
          <a:p>
            <a:pPr>
              <a:buNone/>
            </a:pPr>
            <a:endParaRPr lang="en-US" dirty="0" smtClean="0"/>
          </a:p>
          <a:p>
            <a:pPr>
              <a:buFontTx/>
              <a:buChar char="-"/>
            </a:pPr>
            <a:endParaRPr lang="en-US" dirty="0"/>
          </a:p>
        </p:txBody>
      </p:sp>
      <p:sp>
        <p:nvSpPr>
          <p:cNvPr id="3" name="Title 2"/>
          <p:cNvSpPr>
            <a:spLocks noGrp="1"/>
          </p:cNvSpPr>
          <p:nvPr>
            <p:ph type="title"/>
          </p:nvPr>
        </p:nvSpPr>
        <p:spPr/>
        <p:txBody>
          <a:bodyPr/>
          <a:lstStyle/>
          <a:p>
            <a:pPr algn="ctr"/>
            <a:r>
              <a:rPr lang="en-US" dirty="0" smtClean="0"/>
              <a:t>One-Stop-Shop</a:t>
            </a:r>
            <a:endParaRPr lang="en-US" dirty="0"/>
          </a:p>
        </p:txBody>
      </p:sp>
    </p:spTree>
    <p:extLst>
      <p:ext uri="{BB962C8B-B14F-4D97-AF65-F5344CB8AC3E}">
        <p14:creationId xmlns:p14="http://schemas.microsoft.com/office/powerpoint/2010/main" val="1323469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Tx/>
              <a:buChar char="-"/>
            </a:pPr>
            <a:r>
              <a:rPr lang="en-US" dirty="0" smtClean="0"/>
              <a:t>Must have a one-on-one counseling with financial aid counselor.</a:t>
            </a:r>
          </a:p>
          <a:p>
            <a:pPr>
              <a:buFontTx/>
              <a:buChar char="-"/>
            </a:pPr>
            <a:endParaRPr lang="en-US" dirty="0" smtClean="0"/>
          </a:p>
          <a:p>
            <a:pPr>
              <a:buFontTx/>
              <a:buChar char="-"/>
            </a:pPr>
            <a:r>
              <a:rPr lang="en-US" dirty="0" smtClean="0"/>
              <a:t>Skype</a:t>
            </a:r>
          </a:p>
          <a:p>
            <a:pPr>
              <a:buFontTx/>
              <a:buChar char="-"/>
            </a:pPr>
            <a:r>
              <a:rPr lang="en-US" dirty="0" smtClean="0"/>
              <a:t>Telephone</a:t>
            </a:r>
          </a:p>
          <a:p>
            <a:pPr>
              <a:buFontTx/>
              <a:buChar char="-"/>
            </a:pPr>
            <a:r>
              <a:rPr lang="en-US" dirty="0" smtClean="0"/>
              <a:t>Office Visit</a:t>
            </a:r>
          </a:p>
          <a:p>
            <a:pPr>
              <a:buFontTx/>
              <a:buChar char="-"/>
            </a:pPr>
            <a:endParaRPr lang="en-US" dirty="0" smtClean="0"/>
          </a:p>
          <a:p>
            <a:pPr algn="ctr">
              <a:buNone/>
            </a:pPr>
            <a:r>
              <a:rPr lang="en-US" sz="3200" b="1" u="sng" dirty="0" smtClean="0"/>
              <a:t>MANDATORY!!!!!</a:t>
            </a:r>
          </a:p>
          <a:p>
            <a:pPr>
              <a:buFontTx/>
              <a:buChar char="-"/>
            </a:pPr>
            <a:endParaRPr lang="en-US" dirty="0"/>
          </a:p>
        </p:txBody>
      </p:sp>
      <p:sp>
        <p:nvSpPr>
          <p:cNvPr id="3" name="Title 2"/>
          <p:cNvSpPr>
            <a:spLocks noGrp="1"/>
          </p:cNvSpPr>
          <p:nvPr>
            <p:ph type="title"/>
          </p:nvPr>
        </p:nvSpPr>
        <p:spPr/>
        <p:txBody>
          <a:bodyPr/>
          <a:lstStyle/>
          <a:p>
            <a:pPr algn="ctr"/>
            <a:r>
              <a:rPr lang="en-US" dirty="0" smtClean="0"/>
              <a:t>One Time Counseling</a:t>
            </a:r>
            <a:endParaRPr lang="en-US" dirty="0"/>
          </a:p>
        </p:txBody>
      </p:sp>
    </p:spTree>
    <p:extLst>
      <p:ext uri="{BB962C8B-B14F-4D97-AF65-F5344CB8AC3E}">
        <p14:creationId xmlns:p14="http://schemas.microsoft.com/office/powerpoint/2010/main" val="3772874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Banner Self-Service</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14400" y="1295400"/>
            <a:ext cx="7658652" cy="463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3600" dirty="0"/>
              <a:t>Ms. Jessica </a:t>
            </a:r>
            <a:r>
              <a:rPr lang="en-US" sz="3600" dirty="0" smtClean="0"/>
              <a:t>Howell</a:t>
            </a:r>
          </a:p>
          <a:p>
            <a:pPr marL="109728" indent="0">
              <a:buNone/>
            </a:pPr>
            <a:r>
              <a:rPr lang="en-US" sz="3600" dirty="0" smtClean="0"/>
              <a:t>Financial </a:t>
            </a:r>
            <a:r>
              <a:rPr lang="en-US" sz="3600" dirty="0"/>
              <a:t>Aid </a:t>
            </a:r>
            <a:r>
              <a:rPr lang="en-US" sz="3600" dirty="0" smtClean="0"/>
              <a:t>Counselor</a:t>
            </a:r>
            <a:endParaRPr lang="en-US" sz="3600" dirty="0"/>
          </a:p>
          <a:p>
            <a:pPr marL="109728" indent="0">
              <a:buNone/>
            </a:pPr>
            <a:r>
              <a:rPr lang="en-US" sz="3600" dirty="0"/>
              <a:t>College of </a:t>
            </a:r>
            <a:r>
              <a:rPr lang="en-US" sz="3600" dirty="0" smtClean="0"/>
              <a:t>Medicine/Graduate </a:t>
            </a:r>
            <a:r>
              <a:rPr lang="en-US" sz="3600" smtClean="0"/>
              <a:t>Health Sciences </a:t>
            </a:r>
            <a:endParaRPr lang="en-US" sz="3600" dirty="0"/>
          </a:p>
          <a:p>
            <a:pPr marL="109728" indent="0">
              <a:buNone/>
            </a:pPr>
            <a:r>
              <a:rPr lang="en-US" sz="3600" dirty="0"/>
              <a:t>(901) 448-4858 </a:t>
            </a:r>
            <a:endParaRPr lang="en-US" sz="3600" dirty="0" smtClean="0"/>
          </a:p>
          <a:p>
            <a:pPr marL="109728" indent="0">
              <a:buNone/>
            </a:pPr>
            <a:r>
              <a:rPr lang="en-US" sz="3600" dirty="0" smtClean="0">
                <a:hlinkClick r:id="rId2"/>
              </a:rPr>
              <a:t>jhowel15@uthsc.edu</a:t>
            </a:r>
            <a:endParaRPr lang="en-US" sz="3600" dirty="0" smtClean="0"/>
          </a:p>
          <a:p>
            <a:pPr marL="109728" indent="0">
              <a:buNone/>
            </a:pPr>
            <a:endParaRPr lang="en-US" dirty="0"/>
          </a:p>
        </p:txBody>
      </p:sp>
      <p:sp>
        <p:nvSpPr>
          <p:cNvPr id="3" name="Title 2"/>
          <p:cNvSpPr>
            <a:spLocks noGrp="1"/>
          </p:cNvSpPr>
          <p:nvPr>
            <p:ph type="title"/>
          </p:nvPr>
        </p:nvSpPr>
        <p:spPr/>
        <p:txBody>
          <a:bodyPr>
            <a:normAutofit/>
          </a:bodyPr>
          <a:lstStyle/>
          <a:p>
            <a:r>
              <a:rPr lang="en-US" sz="5400" dirty="0" smtClean="0"/>
              <a:t>Contact Information</a:t>
            </a:r>
            <a:endParaRPr lang="en-US" sz="5400" dirty="0"/>
          </a:p>
        </p:txBody>
      </p:sp>
    </p:spTree>
    <p:extLst>
      <p:ext uri="{BB962C8B-B14F-4D97-AF65-F5344CB8AC3E}">
        <p14:creationId xmlns:p14="http://schemas.microsoft.com/office/powerpoint/2010/main" val="2007071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Financial Literacy – </a:t>
            </a:r>
            <a:endParaRPr lang="en-US" dirty="0" smtClean="0"/>
          </a:p>
          <a:p>
            <a:pPr marL="109728" indent="0">
              <a:buNone/>
            </a:pPr>
            <a:endParaRPr lang="en-US" dirty="0"/>
          </a:p>
          <a:p>
            <a:pPr marL="109728" indent="0">
              <a:buNone/>
            </a:pPr>
            <a:r>
              <a:rPr lang="en-US" dirty="0" smtClean="0"/>
              <a:t>It’s </a:t>
            </a:r>
            <a:r>
              <a:rPr lang="en-US" dirty="0"/>
              <a:t>the ability to understand money and how to manage it so that you can make informed financial decisions – to save, manage and better protect their money. Help you prepare for the unexpected events and plan for the short or long-term goals.</a:t>
            </a:r>
          </a:p>
          <a:p>
            <a:endParaRPr lang="en-US" dirty="0"/>
          </a:p>
        </p:txBody>
      </p:sp>
      <p:sp>
        <p:nvSpPr>
          <p:cNvPr id="3" name="Title 2"/>
          <p:cNvSpPr>
            <a:spLocks noGrp="1"/>
          </p:cNvSpPr>
          <p:nvPr>
            <p:ph type="title"/>
          </p:nvPr>
        </p:nvSpPr>
        <p:spPr/>
        <p:txBody>
          <a:bodyPr>
            <a:normAutofit fontScale="90000"/>
          </a:bodyPr>
          <a:lstStyle/>
          <a:p>
            <a:r>
              <a:rPr lang="en-US" dirty="0"/>
              <a:t>Financial Literacy</a:t>
            </a:r>
            <a:br>
              <a:rPr lang="en-US" dirty="0"/>
            </a:br>
            <a:r>
              <a:rPr lang="en-US" dirty="0"/>
              <a:t>       Managing your Money</a:t>
            </a:r>
          </a:p>
        </p:txBody>
      </p:sp>
    </p:spTree>
    <p:extLst>
      <p:ext uri="{BB962C8B-B14F-4D97-AF65-F5344CB8AC3E}">
        <p14:creationId xmlns:p14="http://schemas.microsoft.com/office/powerpoint/2010/main" val="2927189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Establishing a budget and sticking to it isn’t easy, but it’s the best way to be in control of your finances and make sure your money is going toward the expenses that matter most to you.</a:t>
            </a:r>
          </a:p>
          <a:p>
            <a:endParaRPr lang="en-US" dirty="0"/>
          </a:p>
          <a:p>
            <a:r>
              <a:rPr lang="en-US" dirty="0">
                <a:hlinkClick r:id="rId2"/>
              </a:rPr>
              <a:t>http://www.uthsc.edu/finaid/literacy/</a:t>
            </a:r>
            <a:endParaRPr lang="en-US" dirty="0"/>
          </a:p>
          <a:p>
            <a:pPr marL="109728" indent="0">
              <a:buNone/>
            </a:pPr>
            <a:endParaRPr lang="en-US" dirty="0"/>
          </a:p>
          <a:p>
            <a:r>
              <a:rPr lang="en-US" dirty="0">
                <a:hlinkClick r:id="rId3"/>
              </a:rPr>
              <a:t>http://www.cashcourse.org/uthsc/</a:t>
            </a:r>
            <a:endParaRPr lang="en-US" dirty="0"/>
          </a:p>
          <a:p>
            <a:endParaRPr lang="en-US" dirty="0"/>
          </a:p>
        </p:txBody>
      </p:sp>
      <p:sp>
        <p:nvSpPr>
          <p:cNvPr id="3" name="Title 2"/>
          <p:cNvSpPr>
            <a:spLocks noGrp="1"/>
          </p:cNvSpPr>
          <p:nvPr>
            <p:ph type="title"/>
          </p:nvPr>
        </p:nvSpPr>
        <p:spPr/>
        <p:txBody>
          <a:bodyPr/>
          <a:lstStyle/>
          <a:p>
            <a:r>
              <a:rPr lang="en-US" dirty="0"/>
              <a:t>Budgeting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15000"/>
            <a:ext cx="304008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121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fontScale="92500" lnSpcReduction="10000"/>
          </a:bodyPr>
          <a:lstStyle/>
          <a:p>
            <a:pPr lvl="0">
              <a:buClr>
                <a:srgbClr val="F07F09"/>
              </a:buClr>
              <a:buFont typeface="+mj-lt"/>
              <a:buAutoNum type="arabicPeriod"/>
            </a:pPr>
            <a:r>
              <a:rPr lang="en-US" sz="1500" b="1" dirty="0">
                <a:solidFill>
                  <a:prstClr val="black"/>
                </a:solidFill>
              </a:rPr>
              <a:t>Make a list of your values.</a:t>
            </a:r>
            <a:r>
              <a:rPr lang="en-US" sz="1500" dirty="0">
                <a:solidFill>
                  <a:prstClr val="black"/>
                </a:solidFill>
              </a:rPr>
              <a:t> Write down what matters to you and then put your values in order. </a:t>
            </a:r>
          </a:p>
          <a:p>
            <a:pPr lvl="0">
              <a:buClr>
                <a:srgbClr val="F07F09"/>
              </a:buClr>
              <a:buFont typeface="+mj-lt"/>
              <a:buAutoNum type="arabicPeriod"/>
            </a:pPr>
            <a:r>
              <a:rPr lang="en-US" sz="1500" b="1" dirty="0">
                <a:solidFill>
                  <a:prstClr val="black"/>
                </a:solidFill>
              </a:rPr>
              <a:t>Set your goals. </a:t>
            </a:r>
            <a:endParaRPr lang="en-US" sz="1500" dirty="0">
              <a:solidFill>
                <a:prstClr val="black"/>
              </a:solidFill>
            </a:endParaRPr>
          </a:p>
          <a:p>
            <a:pPr marL="742950" lvl="1" indent="-285750">
              <a:buClr>
                <a:srgbClr val="F07F09"/>
              </a:buClr>
              <a:buFont typeface="+mj-lt"/>
              <a:buAutoNum type="arabicPeriod"/>
            </a:pPr>
            <a:r>
              <a:rPr lang="en-US" sz="1300" dirty="0">
                <a:solidFill>
                  <a:prstClr val="black"/>
                </a:solidFill>
              </a:rPr>
              <a:t>Write down your goals. </a:t>
            </a:r>
          </a:p>
          <a:p>
            <a:pPr marL="742950" lvl="1" indent="-285750">
              <a:buClr>
                <a:srgbClr val="F07F09"/>
              </a:buClr>
              <a:buFont typeface="+mj-lt"/>
              <a:buAutoNum type="arabicPeriod"/>
            </a:pPr>
            <a:r>
              <a:rPr lang="en-US" sz="1300" dirty="0">
                <a:solidFill>
                  <a:prstClr val="black"/>
                </a:solidFill>
              </a:rPr>
              <a:t>Think about what you want to accomplish financially in the next three months, the next year, and the next three years. </a:t>
            </a:r>
          </a:p>
          <a:p>
            <a:pPr lvl="0">
              <a:buClr>
                <a:srgbClr val="F07F09"/>
              </a:buClr>
              <a:buFont typeface="+mj-lt"/>
              <a:buAutoNum type="arabicPeriod"/>
            </a:pPr>
            <a:r>
              <a:rPr lang="en-US" sz="1500" b="1" dirty="0">
                <a:solidFill>
                  <a:prstClr val="black"/>
                </a:solidFill>
              </a:rPr>
              <a:t>Determine your income.</a:t>
            </a:r>
            <a:r>
              <a:rPr lang="en-US" sz="1500" dirty="0">
                <a:solidFill>
                  <a:prstClr val="black"/>
                </a:solidFill>
              </a:rPr>
              <a:t> </a:t>
            </a:r>
          </a:p>
          <a:p>
            <a:pPr marL="742950" lvl="1" indent="-285750">
              <a:buClr>
                <a:srgbClr val="F07F09"/>
              </a:buClr>
              <a:buFont typeface="+mj-lt"/>
              <a:buAutoNum type="arabicPeriod"/>
            </a:pPr>
            <a:r>
              <a:rPr lang="en-US" sz="1300" dirty="0">
                <a:solidFill>
                  <a:prstClr val="black"/>
                </a:solidFill>
              </a:rPr>
              <a:t>Figure your available income (the amount of your REFUND or net pay). </a:t>
            </a:r>
          </a:p>
          <a:p>
            <a:pPr lvl="0">
              <a:buClr>
                <a:srgbClr val="F07F09"/>
              </a:buClr>
              <a:buFont typeface="+mj-lt"/>
              <a:buAutoNum type="arabicPeriod"/>
            </a:pPr>
            <a:r>
              <a:rPr lang="en-US" sz="1500" b="1" dirty="0">
                <a:solidFill>
                  <a:prstClr val="black"/>
                </a:solidFill>
              </a:rPr>
              <a:t>Determine your expenses. </a:t>
            </a:r>
            <a:endParaRPr lang="en-US" sz="1500" dirty="0">
              <a:solidFill>
                <a:prstClr val="black"/>
              </a:solidFill>
            </a:endParaRPr>
          </a:p>
          <a:p>
            <a:pPr marL="742950" lvl="1" indent="-285750">
              <a:buClr>
                <a:srgbClr val="F07F09"/>
              </a:buClr>
              <a:buFont typeface="+mj-lt"/>
              <a:buAutoNum type="arabicPeriod"/>
            </a:pPr>
            <a:r>
              <a:rPr lang="en-US" sz="1300" dirty="0">
                <a:solidFill>
                  <a:prstClr val="black"/>
                </a:solidFill>
              </a:rPr>
              <a:t>Review your checkbook register, credit card statements, store receipts, and etc. Where is your money really going? </a:t>
            </a:r>
          </a:p>
          <a:p>
            <a:pPr marL="742950" lvl="1" indent="-285750">
              <a:buClr>
                <a:srgbClr val="F07F09"/>
              </a:buClr>
              <a:buFont typeface="+mj-lt"/>
              <a:buAutoNum type="arabicPeriod"/>
            </a:pPr>
            <a:r>
              <a:rPr lang="en-US" sz="1300" dirty="0">
                <a:solidFill>
                  <a:prstClr val="black"/>
                </a:solidFill>
              </a:rPr>
              <a:t>"Fixed expenses," such as a rent, auto, or student loan payments, are easy to determine. </a:t>
            </a:r>
          </a:p>
          <a:p>
            <a:pPr marL="742950" lvl="1" indent="-285750">
              <a:buClr>
                <a:srgbClr val="F07F09"/>
              </a:buClr>
              <a:buFont typeface="+mj-lt"/>
              <a:buAutoNum type="arabicPeriod"/>
            </a:pPr>
            <a:r>
              <a:rPr lang="en-US" sz="1300" dirty="0">
                <a:solidFill>
                  <a:prstClr val="black"/>
                </a:solidFill>
              </a:rPr>
              <a:t>“Variable expenses," such as food, clothing, and entertainment, vary from month to month. </a:t>
            </a:r>
          </a:p>
          <a:p>
            <a:pPr marL="742950" lvl="1" indent="-285750">
              <a:buClr>
                <a:srgbClr val="F07F09"/>
              </a:buClr>
              <a:buFont typeface="+mj-lt"/>
              <a:buAutoNum type="arabicPeriod"/>
            </a:pPr>
            <a:r>
              <a:rPr lang="en-US" sz="1300" dirty="0">
                <a:solidFill>
                  <a:prstClr val="black"/>
                </a:solidFill>
              </a:rPr>
              <a:t>Don't forget about expenses, such as taxes or insurance, that are billed quarterly, semi-annually, or yearly. </a:t>
            </a:r>
          </a:p>
          <a:p>
            <a:pPr marL="742950" lvl="1" indent="-285750">
              <a:buClr>
                <a:srgbClr val="F07F09"/>
              </a:buClr>
              <a:buFont typeface="+mj-lt"/>
              <a:buAutoNum type="arabicPeriod"/>
            </a:pPr>
            <a:r>
              <a:rPr lang="en-US" sz="1300" dirty="0">
                <a:solidFill>
                  <a:prstClr val="black"/>
                </a:solidFill>
              </a:rPr>
              <a:t>Look into personal finance software programs that offer a budgeting feature to help you track these expenses.  </a:t>
            </a:r>
            <a:r>
              <a:rPr lang="en-US" sz="1300" dirty="0">
                <a:solidFill>
                  <a:srgbClr val="0070C0"/>
                </a:solidFill>
              </a:rPr>
              <a:t>“</a:t>
            </a:r>
            <a:r>
              <a:rPr lang="en-US" sz="1300" dirty="0" err="1">
                <a:solidFill>
                  <a:srgbClr val="0070C0"/>
                </a:solidFill>
              </a:rPr>
              <a:t>CashCourse</a:t>
            </a:r>
            <a:r>
              <a:rPr lang="en-US" sz="1300" dirty="0">
                <a:solidFill>
                  <a:srgbClr val="0070C0"/>
                </a:solidFill>
              </a:rPr>
              <a:t>” </a:t>
            </a:r>
          </a:p>
          <a:p>
            <a:pPr lvl="0">
              <a:buClr>
                <a:srgbClr val="F07F09"/>
              </a:buClr>
              <a:buFont typeface="+mj-lt"/>
              <a:buAutoNum type="arabicPeriod"/>
            </a:pPr>
            <a:r>
              <a:rPr lang="en-US" sz="1500" b="1" dirty="0">
                <a:solidFill>
                  <a:prstClr val="black"/>
                </a:solidFill>
              </a:rPr>
              <a:t>Create your budget.</a:t>
            </a:r>
            <a:r>
              <a:rPr lang="en-US" sz="1500" dirty="0">
                <a:solidFill>
                  <a:prstClr val="black"/>
                </a:solidFill>
              </a:rPr>
              <a:t> </a:t>
            </a:r>
          </a:p>
          <a:p>
            <a:pPr marL="742950" lvl="1" indent="-285750">
              <a:buClr>
                <a:srgbClr val="F07F09"/>
              </a:buClr>
              <a:buFont typeface="+mj-lt"/>
              <a:buAutoNum type="arabicPeriod"/>
            </a:pPr>
            <a:r>
              <a:rPr lang="en-US" sz="1300" dirty="0">
                <a:solidFill>
                  <a:prstClr val="black"/>
                </a:solidFill>
              </a:rPr>
              <a:t>Think of your budget as a “spending plan,” a way to be aware of how much money you have, where it needs to go, and how much, if any, is left over. </a:t>
            </a:r>
          </a:p>
          <a:p>
            <a:pPr marL="742950" lvl="1" indent="-285750">
              <a:buClr>
                <a:srgbClr val="F07F09"/>
              </a:buClr>
              <a:buFont typeface="+mj-lt"/>
              <a:buAutoNum type="arabicPeriod"/>
            </a:pPr>
            <a:r>
              <a:rPr lang="en-US" sz="1300" dirty="0">
                <a:solidFill>
                  <a:prstClr val="black"/>
                </a:solidFill>
              </a:rPr>
              <a:t>Your budget should meet your "needs" first such as “fixed variables”. </a:t>
            </a:r>
          </a:p>
          <a:p>
            <a:pPr marL="742950" lvl="1" indent="-285750">
              <a:buClr>
                <a:srgbClr val="F07F09"/>
              </a:buClr>
              <a:buFont typeface="+mj-lt"/>
              <a:buAutoNum type="arabicPeriod"/>
            </a:pPr>
            <a:r>
              <a:rPr lang="en-US" sz="1300" dirty="0">
                <a:solidFill>
                  <a:prstClr val="black"/>
                </a:solidFill>
              </a:rPr>
              <a:t>Your expenses should be less than or equal to your total income. </a:t>
            </a:r>
          </a:p>
          <a:p>
            <a:pPr marL="742950" lvl="1" indent="-285750">
              <a:buClr>
                <a:srgbClr val="F07F09"/>
              </a:buClr>
              <a:buFont typeface="+mj-lt"/>
              <a:buAutoNum type="arabicPeriod"/>
            </a:pPr>
            <a:r>
              <a:rPr lang="en-US" sz="1300" dirty="0">
                <a:solidFill>
                  <a:prstClr val="black"/>
                </a:solidFill>
              </a:rPr>
              <a:t>If your income is not enough to cover your expenses, adjust your budget (and your spending!) by deciding which expenses can be reduced. </a:t>
            </a:r>
          </a:p>
          <a:p>
            <a:endParaRPr lang="en-US" dirty="0"/>
          </a:p>
        </p:txBody>
      </p:sp>
      <p:sp>
        <p:nvSpPr>
          <p:cNvPr id="3" name="Title 2"/>
          <p:cNvSpPr>
            <a:spLocks noGrp="1"/>
          </p:cNvSpPr>
          <p:nvPr>
            <p:ph type="title"/>
          </p:nvPr>
        </p:nvSpPr>
        <p:spPr/>
        <p:txBody>
          <a:bodyPr/>
          <a:lstStyle/>
          <a:p>
            <a:r>
              <a:rPr lang="en-US" dirty="0"/>
              <a:t>Creating a Budget</a:t>
            </a:r>
          </a:p>
        </p:txBody>
      </p:sp>
    </p:spTree>
    <p:extLst>
      <p:ext uri="{BB962C8B-B14F-4D97-AF65-F5344CB8AC3E}">
        <p14:creationId xmlns:p14="http://schemas.microsoft.com/office/powerpoint/2010/main" val="114946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r>
              <a:rPr lang="en-US" dirty="0"/>
              <a:t>Managing your bank accounts, whether savings or checking, by reconciling them to your bank's records is a responsibility – and one of the best money management habits you can keep.</a:t>
            </a:r>
          </a:p>
          <a:p>
            <a:endParaRPr lang="en-US" dirty="0"/>
          </a:p>
        </p:txBody>
      </p:sp>
      <p:sp>
        <p:nvSpPr>
          <p:cNvPr id="3" name="Title 2"/>
          <p:cNvSpPr>
            <a:spLocks noGrp="1"/>
          </p:cNvSpPr>
          <p:nvPr>
            <p:ph type="title"/>
          </p:nvPr>
        </p:nvSpPr>
        <p:spPr/>
        <p:txBody>
          <a:bodyPr/>
          <a:lstStyle/>
          <a:p>
            <a:r>
              <a:rPr lang="en-US" dirty="0"/>
              <a:t>Manage Your Bank Accounts</a:t>
            </a:r>
          </a:p>
        </p:txBody>
      </p:sp>
    </p:spTree>
    <p:extLst>
      <p:ext uri="{BB962C8B-B14F-4D97-AF65-F5344CB8AC3E}">
        <p14:creationId xmlns:p14="http://schemas.microsoft.com/office/powerpoint/2010/main" val="401570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Graduate Level Students </a:t>
            </a:r>
          </a:p>
          <a:p>
            <a:r>
              <a:rPr lang="en-US" dirty="0" smtClean="0"/>
              <a:t>Can borrow up to $20,500.00</a:t>
            </a:r>
          </a:p>
          <a:p>
            <a:pPr lvl="1"/>
            <a:r>
              <a:rPr lang="en-US" dirty="0" smtClean="0"/>
              <a:t>6.8% Interest</a:t>
            </a:r>
          </a:p>
          <a:p>
            <a:pPr lvl="1"/>
            <a:r>
              <a:rPr lang="en-US" dirty="0" smtClean="0"/>
              <a:t>No payments while in school</a:t>
            </a:r>
          </a:p>
          <a:p>
            <a:pPr lvl="1"/>
            <a:r>
              <a:rPr lang="en-US" dirty="0" smtClean="0"/>
              <a:t>Payments begin six months after graduation (Residency Forbearance)</a:t>
            </a:r>
          </a:p>
          <a:p>
            <a:endParaRPr lang="en-US" dirty="0" smtClean="0"/>
          </a:p>
          <a:p>
            <a:r>
              <a:rPr lang="en-US" dirty="0" smtClean="0"/>
              <a:t>Aggregate Limit = $138,500.00</a:t>
            </a:r>
          </a:p>
        </p:txBody>
      </p:sp>
      <p:sp>
        <p:nvSpPr>
          <p:cNvPr id="2" name="Title 1"/>
          <p:cNvSpPr>
            <a:spLocks noGrp="1"/>
          </p:cNvSpPr>
          <p:nvPr>
            <p:ph type="title"/>
          </p:nvPr>
        </p:nvSpPr>
        <p:spPr/>
        <p:txBody>
          <a:bodyPr/>
          <a:lstStyle/>
          <a:p>
            <a:pPr algn="ctr"/>
            <a:r>
              <a:rPr lang="en-US" dirty="0" smtClean="0"/>
              <a:t>Federal Direct Stafford Loan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153400" cy="4788091"/>
          </a:xfrm>
        </p:spPr>
        <p:txBody>
          <a:bodyPr/>
          <a:lstStyle/>
          <a:p>
            <a:r>
              <a:rPr lang="en-US" dirty="0"/>
              <a:t>Types of Accounts</a:t>
            </a:r>
          </a:p>
          <a:p>
            <a:r>
              <a:rPr lang="en-US" dirty="0"/>
              <a:t>	Student Checking Accounts w/Debt Card</a:t>
            </a:r>
          </a:p>
          <a:p>
            <a:pPr marL="109728" indent="0">
              <a:buNone/>
            </a:pPr>
            <a:r>
              <a:rPr lang="en-US" dirty="0"/>
              <a:t>		(checks needed for expenses)</a:t>
            </a:r>
          </a:p>
          <a:p>
            <a:r>
              <a:rPr lang="en-US" dirty="0"/>
              <a:t>	Saving Accounts </a:t>
            </a:r>
          </a:p>
          <a:p>
            <a:pPr marL="109728" indent="0">
              <a:buNone/>
            </a:pPr>
            <a:r>
              <a:rPr lang="en-US" dirty="0"/>
              <a:t>	         Deposit student loans</a:t>
            </a:r>
          </a:p>
          <a:p>
            <a:endParaRPr lang="en-US" dirty="0"/>
          </a:p>
          <a:p>
            <a:r>
              <a:rPr lang="en-US" dirty="0"/>
              <a:t>**Transferring funds between accounts, you can reduce utilizing all your funds before the semester is over</a:t>
            </a:r>
          </a:p>
          <a:p>
            <a:endParaRPr lang="en-US" dirty="0"/>
          </a:p>
          <a:p>
            <a:endParaRPr lang="en-US" dirty="0"/>
          </a:p>
        </p:txBody>
      </p:sp>
      <p:sp>
        <p:nvSpPr>
          <p:cNvPr id="3" name="Title 2"/>
          <p:cNvSpPr>
            <a:spLocks noGrp="1"/>
          </p:cNvSpPr>
          <p:nvPr>
            <p:ph type="title"/>
          </p:nvPr>
        </p:nvSpPr>
        <p:spPr/>
        <p:txBody>
          <a:bodyPr/>
          <a:lstStyle/>
          <a:p>
            <a:r>
              <a:rPr lang="en-US" dirty="0"/>
              <a:t>Banking</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5410200"/>
            <a:ext cx="1852613"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264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lstStyle/>
          <a:p>
            <a:r>
              <a:rPr lang="en-US" dirty="0"/>
              <a:t>Consolidate multiple accounts</a:t>
            </a:r>
          </a:p>
          <a:p>
            <a:r>
              <a:rPr lang="en-US" dirty="0"/>
              <a:t>	Unlimited free ATM/debit card use</a:t>
            </a:r>
          </a:p>
          <a:p>
            <a:r>
              <a:rPr lang="en-US" dirty="0"/>
              <a:t>	Don’t use other banks ATM’s</a:t>
            </a:r>
          </a:p>
          <a:p>
            <a:r>
              <a:rPr lang="en-US" dirty="0"/>
              <a:t>	Avoid bouncing checks</a:t>
            </a:r>
          </a:p>
          <a:p>
            <a:r>
              <a:rPr lang="en-US" dirty="0"/>
              <a:t>	Ask for direct deposit</a:t>
            </a:r>
          </a:p>
          <a:p>
            <a:endParaRPr lang="en-US" dirty="0"/>
          </a:p>
        </p:txBody>
      </p:sp>
      <p:sp>
        <p:nvSpPr>
          <p:cNvPr id="3" name="Title 2"/>
          <p:cNvSpPr>
            <a:spLocks noGrp="1"/>
          </p:cNvSpPr>
          <p:nvPr>
            <p:ph type="title"/>
          </p:nvPr>
        </p:nvSpPr>
        <p:spPr/>
        <p:txBody>
          <a:bodyPr/>
          <a:lstStyle/>
          <a:p>
            <a:r>
              <a:rPr lang="en-US" dirty="0"/>
              <a:t>Cutting Fees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468413"/>
            <a:ext cx="25050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430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fontScale="92500" lnSpcReduction="10000"/>
          </a:bodyPr>
          <a:lstStyle/>
          <a:p>
            <a:r>
              <a:rPr lang="en-US" dirty="0"/>
              <a:t>Payment – on time</a:t>
            </a:r>
          </a:p>
          <a:p>
            <a:r>
              <a:rPr lang="en-US" dirty="0"/>
              <a:t>Have only one card</a:t>
            </a:r>
          </a:p>
          <a:p>
            <a:r>
              <a:rPr lang="en-US" dirty="0"/>
              <a:t>Interest rate - too high</a:t>
            </a:r>
          </a:p>
          <a:p>
            <a:r>
              <a:rPr lang="en-US" dirty="0"/>
              <a:t>No cash advances – </a:t>
            </a:r>
            <a:r>
              <a:rPr lang="en-US" dirty="0">
                <a:solidFill>
                  <a:srgbClr val="FF0000"/>
                </a:solidFill>
              </a:rPr>
              <a:t>emergencies</a:t>
            </a:r>
          </a:p>
          <a:p>
            <a:pPr marL="109728" indent="0">
              <a:buNone/>
            </a:pPr>
            <a:endParaRPr lang="en-US" dirty="0">
              <a:solidFill>
                <a:srgbClr val="FF0000"/>
              </a:solidFill>
            </a:endParaRPr>
          </a:p>
          <a:p>
            <a:r>
              <a:rPr lang="en-US" dirty="0"/>
              <a:t>Debit vs. Credit Cards</a:t>
            </a:r>
          </a:p>
          <a:p>
            <a:pPr marL="109728" indent="0">
              <a:buNone/>
            </a:pPr>
            <a:r>
              <a:rPr lang="en-US" dirty="0"/>
              <a:t>	Funds are utilized w/o interest</a:t>
            </a:r>
          </a:p>
          <a:p>
            <a:pPr marL="109728" indent="0">
              <a:buNone/>
            </a:pPr>
            <a:r>
              <a:rPr lang="en-US" dirty="0"/>
              <a:t>	Your own personal income</a:t>
            </a:r>
          </a:p>
          <a:p>
            <a:pPr marL="109728" indent="0">
              <a:buNone/>
            </a:pPr>
            <a:r>
              <a:rPr lang="en-US" dirty="0"/>
              <a:t>	Implemented as a Credit Card</a:t>
            </a:r>
          </a:p>
          <a:p>
            <a:endParaRPr lang="en-US" dirty="0"/>
          </a:p>
          <a:p>
            <a:r>
              <a:rPr lang="en-US" dirty="0"/>
              <a:t>Remember – Always know the correct balance in your checking account to avoid “Overdraft Fees”. </a:t>
            </a:r>
          </a:p>
          <a:p>
            <a:endParaRPr lang="en-US" dirty="0">
              <a:solidFill>
                <a:srgbClr val="FF0000"/>
              </a:solidFill>
            </a:endParaRPr>
          </a:p>
          <a:p>
            <a:endParaRPr lang="en-US" dirty="0"/>
          </a:p>
          <a:p>
            <a:endParaRPr lang="en-US" dirty="0"/>
          </a:p>
        </p:txBody>
      </p:sp>
      <p:sp>
        <p:nvSpPr>
          <p:cNvPr id="3" name="Title 2"/>
          <p:cNvSpPr>
            <a:spLocks noGrp="1"/>
          </p:cNvSpPr>
          <p:nvPr>
            <p:ph type="title"/>
          </p:nvPr>
        </p:nvSpPr>
        <p:spPr>
          <a:xfrm>
            <a:off x="457200" y="152400"/>
            <a:ext cx="8229600" cy="1265238"/>
          </a:xfrm>
        </p:spPr>
        <p:txBody>
          <a:bodyPr/>
          <a:lstStyle/>
          <a:p>
            <a:r>
              <a:rPr lang="en-US" dirty="0"/>
              <a:t>Cutting Fees</a:t>
            </a:r>
          </a:p>
        </p:txBody>
      </p:sp>
    </p:spTree>
    <p:extLst>
      <p:ext uri="{BB962C8B-B14F-4D97-AF65-F5344CB8AC3E}">
        <p14:creationId xmlns:p14="http://schemas.microsoft.com/office/powerpoint/2010/main" val="2520911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r>
              <a:rPr lang="en-US" dirty="0"/>
              <a:t>Even if you have online banking access, you should keep your own records of account activity. </a:t>
            </a:r>
          </a:p>
          <a:p>
            <a:r>
              <a:rPr lang="en-US" dirty="0"/>
              <a:t>Using a checkbook register or bank book), you should keep track of all additions to your accounts (direct deposit of wages/refunds, etc.) </a:t>
            </a:r>
          </a:p>
          <a:p>
            <a:r>
              <a:rPr lang="en-US" dirty="0"/>
              <a:t>Log all withdrawals from your accounts (purchases on a debit card, automatic bill payment, ATM withdrawals, transfers, etc.).</a:t>
            </a:r>
          </a:p>
          <a:p>
            <a:endParaRPr lang="en-US" dirty="0"/>
          </a:p>
        </p:txBody>
      </p:sp>
      <p:sp>
        <p:nvSpPr>
          <p:cNvPr id="3" name="Title 2"/>
          <p:cNvSpPr>
            <a:spLocks noGrp="1"/>
          </p:cNvSpPr>
          <p:nvPr>
            <p:ph type="title"/>
          </p:nvPr>
        </p:nvSpPr>
        <p:spPr>
          <a:xfrm>
            <a:off x="457200" y="76200"/>
            <a:ext cx="8229600" cy="1341438"/>
          </a:xfrm>
        </p:spPr>
        <p:txBody>
          <a:bodyPr/>
          <a:lstStyle/>
          <a:p>
            <a:r>
              <a:rPr lang="en-US" dirty="0"/>
              <a:t>Keep Records….</a:t>
            </a:r>
          </a:p>
        </p:txBody>
      </p:sp>
    </p:spTree>
    <p:extLst>
      <p:ext uri="{BB962C8B-B14F-4D97-AF65-F5344CB8AC3E}">
        <p14:creationId xmlns:p14="http://schemas.microsoft.com/office/powerpoint/2010/main" val="279766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3048000" cy="5821362"/>
          </a:xfrm>
        </p:spPr>
        <p:txBody>
          <a:bodyPr/>
          <a:lstStyle/>
          <a:p>
            <a:r>
              <a:rPr lang="en-US" dirty="0">
                <a:solidFill>
                  <a:srgbClr val="323232"/>
                </a:solidFill>
              </a:rPr>
              <a:t>Master Promissory Note</a:t>
            </a:r>
            <a:br>
              <a:rPr lang="en-US" dirty="0">
                <a:solidFill>
                  <a:srgbClr val="323232"/>
                </a:solidFill>
              </a:rPr>
            </a:br>
            <a:r>
              <a:rPr lang="en-US" dirty="0">
                <a:solidFill>
                  <a:srgbClr val="323232"/>
                </a:solidFill>
              </a:rPr>
              <a:t>(MPN)</a:t>
            </a:r>
            <a:br>
              <a:rPr lang="en-US" dirty="0">
                <a:solidFill>
                  <a:srgbClr val="323232"/>
                </a:solidFill>
              </a:rPr>
            </a:br>
            <a:r>
              <a:rPr lang="en-US" sz="2000" dirty="0">
                <a:solidFill>
                  <a:srgbClr val="323232"/>
                </a:solidFill>
              </a:rPr>
              <a:t>The MPN includes important language about rights and responsibilities as a borrower and applies to both subsidized and unsubsidized Stafford Loans.</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1400" y="-1969"/>
            <a:ext cx="5562600" cy="685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172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876800"/>
          </a:xfrm>
        </p:spPr>
        <p:txBody>
          <a:bodyPr>
            <a:normAutofit fontScale="92500" lnSpcReduction="10000"/>
          </a:bodyPr>
          <a:lstStyle/>
          <a:p>
            <a:pPr lvl="0">
              <a:buClr>
                <a:srgbClr val="F07F09"/>
              </a:buClr>
            </a:pPr>
            <a:r>
              <a:rPr lang="en-US" sz="2800" dirty="0">
                <a:solidFill>
                  <a:prstClr val="black"/>
                </a:solidFill>
              </a:rPr>
              <a:t>When you accept all or part of the loan offered in your financial aid award package your school will send your loan request to a state guarantee agency for approval.</a:t>
            </a:r>
          </a:p>
          <a:p>
            <a:pPr lvl="0">
              <a:buClr>
                <a:srgbClr val="F07F09"/>
              </a:buClr>
            </a:pPr>
            <a:r>
              <a:rPr lang="en-US" sz="2800" b="1" dirty="0">
                <a:solidFill>
                  <a:prstClr val="black"/>
                </a:solidFill>
              </a:rPr>
              <a:t>Today most MPNs are digitally signed online</a:t>
            </a:r>
            <a:r>
              <a:rPr lang="en-US" sz="2800" dirty="0">
                <a:solidFill>
                  <a:prstClr val="black"/>
                </a:solidFill>
              </a:rPr>
              <a:t> at </a:t>
            </a:r>
            <a:r>
              <a:rPr lang="en-US" sz="2800" dirty="0">
                <a:solidFill>
                  <a:prstClr val="black"/>
                </a:solidFill>
                <a:hlinkClick r:id="rId2" tooltip="Sign Your MPN Online"/>
              </a:rPr>
              <a:t>StudentLoans.gov</a:t>
            </a:r>
            <a:r>
              <a:rPr lang="en-US" sz="2800" dirty="0">
                <a:solidFill>
                  <a:prstClr val="black"/>
                </a:solidFill>
              </a:rPr>
              <a:t>. Reminder: You will need your </a:t>
            </a:r>
            <a:r>
              <a:rPr lang="en-US" sz="2800" dirty="0">
                <a:solidFill>
                  <a:prstClr val="black"/>
                </a:solidFill>
                <a:hlinkClick r:id="rId3"/>
              </a:rPr>
              <a:t>FAFSA PIN</a:t>
            </a:r>
            <a:r>
              <a:rPr lang="en-US" sz="2800" dirty="0">
                <a:solidFill>
                  <a:prstClr val="black"/>
                </a:solidFill>
              </a:rPr>
              <a:t> in order to sign! To request a duplicate PIN, visit </a:t>
            </a:r>
            <a:r>
              <a:rPr lang="en-US" sz="2800" dirty="0">
                <a:solidFill>
                  <a:prstClr val="black"/>
                </a:solidFill>
                <a:hlinkClick r:id="rId4" tooltip="Federal Student Aid PIN Help"/>
              </a:rPr>
              <a:t>PIN.ed.gov</a:t>
            </a:r>
            <a:r>
              <a:rPr lang="en-US" sz="2800" dirty="0">
                <a:solidFill>
                  <a:prstClr val="black"/>
                </a:solidFill>
              </a:rPr>
              <a:t>. </a:t>
            </a:r>
          </a:p>
          <a:p>
            <a:pPr lvl="0">
              <a:buClr>
                <a:srgbClr val="F07F09"/>
              </a:buClr>
            </a:pPr>
            <a:r>
              <a:rPr lang="en-US" sz="2800" dirty="0">
                <a:solidFill>
                  <a:prstClr val="black"/>
                </a:solidFill>
              </a:rPr>
              <a:t>In addition to signing your Master Promissory Note, first-time borrowers will be scheduled for an entrance counseling interview when starting school. Entrance counseling </a:t>
            </a:r>
            <a:r>
              <a:rPr lang="en-US" sz="2800" dirty="0">
                <a:solidFill>
                  <a:srgbClr val="00B050"/>
                </a:solidFill>
              </a:rPr>
              <a:t>must be completed </a:t>
            </a:r>
            <a:r>
              <a:rPr lang="en-US" sz="2800" dirty="0">
                <a:solidFill>
                  <a:prstClr val="black"/>
                </a:solidFill>
              </a:rPr>
              <a:t>before loan is disbursed.</a:t>
            </a:r>
          </a:p>
          <a:p>
            <a:endParaRPr lang="en-US" dirty="0"/>
          </a:p>
        </p:txBody>
      </p:sp>
      <p:sp>
        <p:nvSpPr>
          <p:cNvPr id="3" name="Title 2"/>
          <p:cNvSpPr>
            <a:spLocks noGrp="1"/>
          </p:cNvSpPr>
          <p:nvPr>
            <p:ph type="title"/>
          </p:nvPr>
        </p:nvSpPr>
        <p:spPr>
          <a:xfrm>
            <a:off x="457200" y="152400"/>
            <a:ext cx="8229600" cy="1265238"/>
          </a:xfrm>
        </p:spPr>
        <p:txBody>
          <a:bodyPr>
            <a:normAutofit fontScale="90000"/>
          </a:bodyPr>
          <a:lstStyle/>
          <a:p>
            <a:r>
              <a:rPr lang="en-US" dirty="0">
                <a:effectLst/>
              </a:rPr>
              <a:t>How To Complete Your Master Promissory Note</a:t>
            </a:r>
            <a:endParaRPr lang="en-US" dirty="0"/>
          </a:p>
        </p:txBody>
      </p:sp>
    </p:spTree>
    <p:extLst>
      <p:ext uri="{BB962C8B-B14F-4D97-AF65-F5344CB8AC3E}">
        <p14:creationId xmlns:p14="http://schemas.microsoft.com/office/powerpoint/2010/main" val="313714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305800" cy="5029200"/>
          </a:xfrm>
        </p:spPr>
        <p:txBody>
          <a:bodyPr/>
          <a:lstStyle/>
          <a:p>
            <a:r>
              <a:rPr lang="en-US" dirty="0"/>
              <a:t>The National Student Loan Data System (NSLDS) is the U.S. Department of Education's (ED's) central database for student aid. NSLDS receives data from schools, guaranty agencies, the Direct Loan program, and other Department of ED programs. NSLDS Student Access provides a centralized, integrated view of Title IV loans and grants so that recipients of Title IV Aid can access and inquire about their Title IV loans and/or grant data.</a:t>
            </a:r>
          </a:p>
          <a:p>
            <a:endParaRPr lang="en-US" dirty="0"/>
          </a:p>
        </p:txBody>
      </p:sp>
      <p:sp>
        <p:nvSpPr>
          <p:cNvPr id="3" name="Title 2"/>
          <p:cNvSpPr>
            <a:spLocks noGrp="1"/>
          </p:cNvSpPr>
          <p:nvPr>
            <p:ph type="title"/>
          </p:nvPr>
        </p:nvSpPr>
        <p:spPr/>
        <p:txBody>
          <a:bodyPr/>
          <a:lstStyle/>
          <a:p>
            <a:r>
              <a:rPr lang="en-US" dirty="0"/>
              <a:t>NSLDS – Loan History</a:t>
            </a:r>
          </a:p>
        </p:txBody>
      </p:sp>
    </p:spTree>
    <p:extLst>
      <p:ext uri="{BB962C8B-B14F-4D97-AF65-F5344CB8AC3E}">
        <p14:creationId xmlns:p14="http://schemas.microsoft.com/office/powerpoint/2010/main" val="1831105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fontScale="92500"/>
          </a:bodyPr>
          <a:lstStyle/>
          <a:p>
            <a:pPr lvl="0">
              <a:buClr>
                <a:srgbClr val="F07F09"/>
              </a:buClr>
            </a:pPr>
            <a:r>
              <a:rPr lang="en-US" sz="2500" dirty="0">
                <a:solidFill>
                  <a:prstClr val="black"/>
                </a:solidFill>
              </a:rPr>
              <a:t>What is your social security number? </a:t>
            </a:r>
          </a:p>
          <a:p>
            <a:pPr marL="393192" lvl="1" indent="0">
              <a:buClr>
                <a:srgbClr val="F07F09"/>
              </a:buClr>
              <a:buNone/>
            </a:pPr>
            <a:r>
              <a:rPr lang="en-US" sz="2100" dirty="0">
                <a:solidFill>
                  <a:prstClr val="black"/>
                </a:solidFill>
              </a:rPr>
              <a:t>   </a:t>
            </a:r>
            <a:r>
              <a:rPr lang="en-US" sz="2400" dirty="0">
                <a:solidFill>
                  <a:prstClr val="black"/>
                </a:solidFill>
              </a:rPr>
              <a:t>Please enter this number without the dashes. For</a:t>
            </a:r>
          </a:p>
          <a:p>
            <a:pPr marL="393192" lvl="1" indent="0">
              <a:buClr>
                <a:srgbClr val="F07F09"/>
              </a:buClr>
              <a:buNone/>
            </a:pPr>
            <a:r>
              <a:rPr lang="en-US" sz="2400" dirty="0">
                <a:solidFill>
                  <a:prstClr val="black"/>
                </a:solidFill>
              </a:rPr>
              <a:t>   example, 123456789.</a:t>
            </a:r>
          </a:p>
          <a:p>
            <a:pPr marL="393192" lvl="1" indent="0">
              <a:buClr>
                <a:srgbClr val="F07F09"/>
              </a:buClr>
              <a:buNone/>
            </a:pPr>
            <a:r>
              <a:rPr lang="en-US" sz="2100" dirty="0">
                <a:solidFill>
                  <a:prstClr val="black"/>
                </a:solidFill>
              </a:rPr>
              <a:t>    </a:t>
            </a:r>
          </a:p>
          <a:p>
            <a:pPr lvl="0">
              <a:buClr>
                <a:srgbClr val="F07F09"/>
              </a:buClr>
            </a:pPr>
            <a:r>
              <a:rPr lang="en-US" sz="2500" dirty="0">
                <a:solidFill>
                  <a:prstClr val="black"/>
                </a:solidFill>
              </a:rPr>
              <a:t>What are the first two (2) letters of your last name? </a:t>
            </a:r>
          </a:p>
          <a:p>
            <a:pPr marL="109728" lvl="0" indent="0">
              <a:buClr>
                <a:srgbClr val="F07F09"/>
              </a:buClr>
              <a:buNone/>
            </a:pPr>
            <a:r>
              <a:rPr lang="en-US" sz="2500" dirty="0">
                <a:solidFill>
                  <a:prstClr val="black"/>
                </a:solidFill>
              </a:rPr>
              <a:t>   </a:t>
            </a:r>
          </a:p>
          <a:p>
            <a:pPr lvl="0">
              <a:buClr>
                <a:srgbClr val="F07F09"/>
              </a:buClr>
            </a:pPr>
            <a:r>
              <a:rPr lang="en-US" sz="2500" dirty="0">
                <a:solidFill>
                  <a:prstClr val="black"/>
                </a:solidFill>
              </a:rPr>
              <a:t>What is your date of birth?</a:t>
            </a:r>
          </a:p>
          <a:p>
            <a:pPr marL="109728" lvl="0" indent="0">
              <a:buClr>
                <a:srgbClr val="F07F09"/>
              </a:buClr>
              <a:buNone/>
            </a:pPr>
            <a:r>
              <a:rPr lang="en-US" sz="2500" dirty="0">
                <a:solidFill>
                  <a:prstClr val="black"/>
                </a:solidFill>
              </a:rPr>
              <a:t>	Please enter this date in "</a:t>
            </a:r>
            <a:r>
              <a:rPr lang="en-US" sz="2500" dirty="0" err="1">
                <a:solidFill>
                  <a:prstClr val="black"/>
                </a:solidFill>
              </a:rPr>
              <a:t>mmddyyyy</a:t>
            </a:r>
            <a:r>
              <a:rPr lang="en-US" sz="2500" dirty="0">
                <a:solidFill>
                  <a:prstClr val="black"/>
                </a:solidFill>
              </a:rPr>
              <a:t>" format.</a:t>
            </a:r>
          </a:p>
          <a:p>
            <a:pPr marL="109728" lvl="0" indent="0">
              <a:buClr>
                <a:srgbClr val="F07F09"/>
              </a:buClr>
              <a:buNone/>
            </a:pPr>
            <a:r>
              <a:rPr lang="en-US" sz="2500" dirty="0">
                <a:solidFill>
                  <a:prstClr val="black"/>
                </a:solidFill>
              </a:rPr>
              <a:t>        For example, 08171975 for August 17, 1975.   </a:t>
            </a:r>
          </a:p>
          <a:p>
            <a:pPr marL="109728" lvl="0" indent="0">
              <a:buClr>
                <a:srgbClr val="F07F09"/>
              </a:buClr>
              <a:buNone/>
            </a:pPr>
            <a:r>
              <a:rPr lang="en-US" sz="2500" dirty="0">
                <a:solidFill>
                  <a:prstClr val="black"/>
                </a:solidFill>
              </a:rPr>
              <a:t> </a:t>
            </a:r>
          </a:p>
          <a:p>
            <a:pPr lvl="0">
              <a:buClr>
                <a:srgbClr val="F07F09"/>
              </a:buClr>
            </a:pPr>
            <a:r>
              <a:rPr lang="en-US" sz="2500" dirty="0">
                <a:solidFill>
                  <a:prstClr val="black"/>
                </a:solidFill>
              </a:rPr>
              <a:t>As you enter PIN, it will be visible on page so make sure no one else can see this screen. You will need to enter the entire PIN with each login attempt.</a:t>
            </a:r>
          </a:p>
          <a:p>
            <a:pPr marL="109728" lvl="0" indent="0">
              <a:buClr>
                <a:srgbClr val="F07F09"/>
              </a:buClr>
              <a:buNone/>
            </a:pPr>
            <a:endParaRPr lang="en-US" sz="2500" dirty="0">
              <a:solidFill>
                <a:prstClr val="black"/>
              </a:solidFill>
            </a:endParaRPr>
          </a:p>
          <a:p>
            <a:endParaRPr lang="en-US" dirty="0"/>
          </a:p>
        </p:txBody>
      </p:sp>
      <p:sp>
        <p:nvSpPr>
          <p:cNvPr id="3" name="Title 2"/>
          <p:cNvSpPr>
            <a:spLocks noGrp="1"/>
          </p:cNvSpPr>
          <p:nvPr>
            <p:ph type="title"/>
          </p:nvPr>
        </p:nvSpPr>
        <p:spPr/>
        <p:txBody>
          <a:bodyPr/>
          <a:lstStyle/>
          <a:p>
            <a:r>
              <a:rPr lang="en-US" dirty="0"/>
              <a:t>NSLDS – Loan History</a:t>
            </a:r>
          </a:p>
        </p:txBody>
      </p:sp>
    </p:spTree>
    <p:extLst>
      <p:ext uri="{BB962C8B-B14F-4D97-AF65-F5344CB8AC3E}">
        <p14:creationId xmlns:p14="http://schemas.microsoft.com/office/powerpoint/2010/main" val="2758754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76800"/>
          </a:xfrm>
        </p:spPr>
        <p:txBody>
          <a:bodyPr>
            <a:normAutofit fontScale="92500"/>
          </a:bodyPr>
          <a:lstStyle/>
          <a:p>
            <a:r>
              <a:rPr lang="en-US" dirty="0"/>
              <a:t>Federal student loans are real loans, just like car loans or mortgages.</a:t>
            </a:r>
          </a:p>
          <a:p>
            <a:pPr marL="109728" indent="0">
              <a:buNone/>
            </a:pPr>
            <a:r>
              <a:rPr lang="en-US" dirty="0"/>
              <a:t> </a:t>
            </a:r>
          </a:p>
          <a:p>
            <a:r>
              <a:rPr lang="en-US" dirty="0"/>
              <a:t>You must repay a student loan even if your financial circumstances become difficult, but you can apply for a forbearance.</a:t>
            </a:r>
          </a:p>
          <a:p>
            <a:pPr marL="109728" indent="0">
              <a:buNone/>
            </a:pPr>
            <a:r>
              <a:rPr lang="en-US" dirty="0"/>
              <a:t> </a:t>
            </a:r>
          </a:p>
          <a:p>
            <a:r>
              <a:rPr lang="en-US" dirty="0"/>
              <a:t>Your student loans cannot be canceled because you didn’t get the education or job you expected, or because you didn’t complete your education (</a:t>
            </a:r>
            <a:r>
              <a:rPr lang="en-US" dirty="0">
                <a:solidFill>
                  <a:srgbClr val="FF0000"/>
                </a:solidFill>
              </a:rPr>
              <a:t>unless you couldn’t complete your education because your school closed</a:t>
            </a:r>
            <a:r>
              <a:rPr lang="en-US" dirty="0"/>
              <a:t>).</a:t>
            </a:r>
          </a:p>
          <a:p>
            <a:endParaRPr lang="en-US" dirty="0"/>
          </a:p>
          <a:p>
            <a:endParaRPr lang="en-US" dirty="0"/>
          </a:p>
        </p:txBody>
      </p:sp>
      <p:sp>
        <p:nvSpPr>
          <p:cNvPr id="3" name="Title 2"/>
          <p:cNvSpPr>
            <a:spLocks noGrp="1"/>
          </p:cNvSpPr>
          <p:nvPr>
            <p:ph type="title"/>
          </p:nvPr>
        </p:nvSpPr>
        <p:spPr>
          <a:xfrm>
            <a:off x="457200" y="274638"/>
            <a:ext cx="8229600" cy="1020762"/>
          </a:xfrm>
        </p:spPr>
        <p:txBody>
          <a:bodyPr/>
          <a:lstStyle/>
          <a:p>
            <a:r>
              <a:rPr lang="en-US" dirty="0"/>
              <a:t>Repayment of Loans</a:t>
            </a:r>
          </a:p>
        </p:txBody>
      </p:sp>
    </p:spTree>
    <p:extLst>
      <p:ext uri="{BB962C8B-B14F-4D97-AF65-F5344CB8AC3E}">
        <p14:creationId xmlns:p14="http://schemas.microsoft.com/office/powerpoint/2010/main" val="1525240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2000" cy="5105400"/>
          </a:xfrm>
        </p:spPr>
        <p:txBody>
          <a:bodyPr>
            <a:normAutofit fontScale="92500" lnSpcReduction="20000"/>
          </a:bodyPr>
          <a:lstStyle/>
          <a:p>
            <a:r>
              <a:rPr lang="en-US" sz="2400" dirty="0">
                <a:solidFill>
                  <a:srgbClr val="FF0000"/>
                </a:solidFill>
              </a:rPr>
              <a:t>Income-Based Repayment (IBR) </a:t>
            </a:r>
            <a:r>
              <a:rPr lang="en-US" sz="2400" dirty="0"/>
              <a:t>is designed to reduce monthly payments to assist with making your student loan debt manageable. If you need to make lower monthly payments, this plan may be for you. Interest rate is fixed. </a:t>
            </a:r>
          </a:p>
          <a:p>
            <a:pPr marL="109728" indent="0">
              <a:buNone/>
            </a:pPr>
            <a:endParaRPr lang="en-US" dirty="0"/>
          </a:p>
          <a:p>
            <a:r>
              <a:rPr lang="en-US" sz="2400" dirty="0">
                <a:solidFill>
                  <a:srgbClr val="FF0000"/>
                </a:solidFill>
              </a:rPr>
              <a:t>The Standard Repayment </a:t>
            </a:r>
            <a:r>
              <a:rPr lang="en-US" sz="2400" dirty="0"/>
              <a:t>plan saves you money over time because your monthly payments may be slightly higher than payments made under other plans, but you’ll pay off your loan in the shortest time. Interest rate is fixed. </a:t>
            </a:r>
          </a:p>
          <a:p>
            <a:endParaRPr lang="en-US" sz="2400" dirty="0"/>
          </a:p>
          <a:p>
            <a:r>
              <a:rPr lang="en-US" sz="2400" dirty="0">
                <a:solidFill>
                  <a:srgbClr val="FF0000"/>
                </a:solidFill>
              </a:rPr>
              <a:t>The Graduate Repayment  </a:t>
            </a:r>
            <a:r>
              <a:rPr lang="en-US" sz="2400" dirty="0"/>
              <a:t>plan - your monthly payments start out low and increase every two years, for up to 10 years, interest rate is fixed.</a:t>
            </a:r>
          </a:p>
          <a:p>
            <a:pPr marL="109728" indent="0">
              <a:buNone/>
            </a:pPr>
            <a:endParaRPr lang="en-US" sz="2400" dirty="0"/>
          </a:p>
          <a:p>
            <a:r>
              <a:rPr lang="en-US" sz="2400" dirty="0">
                <a:hlinkClick r:id="rId2"/>
              </a:rPr>
              <a:t>http://studentaid.ed.gov/repay-loans/understand/plans</a:t>
            </a:r>
            <a:endParaRPr lang="en-US" sz="2400" dirty="0"/>
          </a:p>
          <a:p>
            <a:endParaRPr lang="en-US" dirty="0"/>
          </a:p>
        </p:txBody>
      </p:sp>
      <p:sp>
        <p:nvSpPr>
          <p:cNvPr id="3" name="Title 2"/>
          <p:cNvSpPr>
            <a:spLocks noGrp="1"/>
          </p:cNvSpPr>
          <p:nvPr>
            <p:ph type="title"/>
          </p:nvPr>
        </p:nvSpPr>
        <p:spPr>
          <a:xfrm>
            <a:off x="457200" y="274638"/>
            <a:ext cx="8229600" cy="944562"/>
          </a:xfrm>
        </p:spPr>
        <p:txBody>
          <a:bodyPr/>
          <a:lstStyle/>
          <a:p>
            <a:r>
              <a:rPr lang="en-US" dirty="0"/>
              <a:t>Repayment Options</a:t>
            </a:r>
          </a:p>
        </p:txBody>
      </p:sp>
    </p:spTree>
    <p:extLst>
      <p:ext uri="{BB962C8B-B14F-4D97-AF65-F5344CB8AC3E}">
        <p14:creationId xmlns:p14="http://schemas.microsoft.com/office/powerpoint/2010/main" val="27975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$4,000 per year MAY be awarded</a:t>
            </a:r>
          </a:p>
          <a:p>
            <a:pPr lvl="1"/>
            <a:r>
              <a:rPr lang="en-US" dirty="0" smtClean="0"/>
              <a:t>5% interest</a:t>
            </a:r>
          </a:p>
          <a:p>
            <a:pPr lvl="1"/>
            <a:r>
              <a:rPr lang="en-US" dirty="0" smtClean="0"/>
              <a:t>No payments while in school</a:t>
            </a:r>
          </a:p>
          <a:p>
            <a:pPr lvl="1"/>
            <a:r>
              <a:rPr lang="en-US" dirty="0" smtClean="0"/>
              <a:t>Payments begin nine months after graduation (Residency Forbearance)</a:t>
            </a:r>
          </a:p>
          <a:p>
            <a:pPr lvl="1"/>
            <a:r>
              <a:rPr lang="en-US" dirty="0" smtClean="0"/>
              <a:t>Based on financial need and availability of funds</a:t>
            </a:r>
          </a:p>
          <a:p>
            <a:pPr lvl="1"/>
            <a:endParaRPr lang="en-US" dirty="0"/>
          </a:p>
        </p:txBody>
      </p:sp>
      <p:sp>
        <p:nvSpPr>
          <p:cNvPr id="2" name="Title 1"/>
          <p:cNvSpPr>
            <a:spLocks noGrp="1"/>
          </p:cNvSpPr>
          <p:nvPr>
            <p:ph type="title"/>
          </p:nvPr>
        </p:nvSpPr>
        <p:spPr/>
        <p:txBody>
          <a:bodyPr>
            <a:normAutofit fontScale="90000"/>
          </a:bodyPr>
          <a:lstStyle/>
          <a:p>
            <a:pPr algn="ctr"/>
            <a:r>
              <a:rPr lang="en-US" dirty="0" smtClean="0"/>
              <a:t>Perkins</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fontScale="92500" lnSpcReduction="20000"/>
          </a:bodyPr>
          <a:lstStyle/>
          <a:p>
            <a:r>
              <a:rPr lang="en-US" sz="2400" dirty="0"/>
              <a:t>Under certain circumstances, you can receive a </a:t>
            </a:r>
            <a:r>
              <a:rPr lang="en-US" sz="2400" i="1" dirty="0">
                <a:solidFill>
                  <a:srgbClr val="FF0000"/>
                </a:solidFill>
              </a:rPr>
              <a:t>deferment</a:t>
            </a:r>
            <a:r>
              <a:rPr lang="en-US" sz="2400" dirty="0">
                <a:solidFill>
                  <a:srgbClr val="FF0000"/>
                </a:solidFill>
              </a:rPr>
              <a:t> </a:t>
            </a:r>
            <a:r>
              <a:rPr lang="en-US" sz="2400" dirty="0"/>
              <a:t>or </a:t>
            </a:r>
            <a:r>
              <a:rPr lang="en-US" sz="2400" i="1" dirty="0">
                <a:solidFill>
                  <a:srgbClr val="FF0000"/>
                </a:solidFill>
              </a:rPr>
              <a:t>forbearance</a:t>
            </a:r>
            <a:r>
              <a:rPr lang="en-US" sz="2400" dirty="0"/>
              <a:t> that allows you to temporarily postpone or reduce your </a:t>
            </a:r>
            <a:r>
              <a:rPr lang="en-US" sz="2400" i="1" dirty="0"/>
              <a:t>federal student loan</a:t>
            </a:r>
            <a:r>
              <a:rPr lang="en-US" sz="2400" dirty="0"/>
              <a:t> payments. Postponing or reducing your payments may help you avoid </a:t>
            </a:r>
            <a:r>
              <a:rPr lang="en-US" sz="2400" i="1" dirty="0"/>
              <a:t>default</a:t>
            </a:r>
            <a:r>
              <a:rPr lang="en-US" sz="2400" dirty="0"/>
              <a:t>.</a:t>
            </a:r>
          </a:p>
          <a:p>
            <a:pPr marL="109728" indent="0">
              <a:buNone/>
            </a:pPr>
            <a:endParaRPr lang="en-US" sz="2400" dirty="0"/>
          </a:p>
          <a:p>
            <a:r>
              <a:rPr lang="en-US" sz="2400" dirty="0"/>
              <a:t>During a deferment, you do not need to make payments. What’s more, depending on the type of loan you have, the federal government may pay the interest on your loan during a period of deferment.</a:t>
            </a:r>
          </a:p>
          <a:p>
            <a:endParaRPr lang="en-US" dirty="0"/>
          </a:p>
          <a:p>
            <a:r>
              <a:rPr lang="en-US" sz="2400" dirty="0"/>
              <a:t>With forbearance, you may be able to stop making payments or reduce your monthly payment for up to 12 months. Interest will continue to accrue on your subsidized and unsubsidized loans (including all PLUS loans). </a:t>
            </a:r>
          </a:p>
          <a:p>
            <a:endParaRPr lang="en-US" dirty="0"/>
          </a:p>
        </p:txBody>
      </p:sp>
      <p:sp>
        <p:nvSpPr>
          <p:cNvPr id="3" name="Title 2"/>
          <p:cNvSpPr>
            <a:spLocks noGrp="1"/>
          </p:cNvSpPr>
          <p:nvPr>
            <p:ph type="title"/>
          </p:nvPr>
        </p:nvSpPr>
        <p:spPr>
          <a:xfrm>
            <a:off x="457200" y="274638"/>
            <a:ext cx="8229600" cy="944562"/>
          </a:xfrm>
        </p:spPr>
        <p:txBody>
          <a:bodyPr/>
          <a:lstStyle/>
          <a:p>
            <a:r>
              <a:rPr lang="en-US" dirty="0"/>
              <a:t>Postpone Payment</a:t>
            </a:r>
          </a:p>
        </p:txBody>
      </p:sp>
    </p:spTree>
    <p:extLst>
      <p:ext uri="{BB962C8B-B14F-4D97-AF65-F5344CB8AC3E}">
        <p14:creationId xmlns:p14="http://schemas.microsoft.com/office/powerpoint/2010/main" val="1628613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839200" cy="4724400"/>
          </a:xfrm>
        </p:spPr>
        <p:txBody>
          <a:bodyPr>
            <a:normAutofit fontScale="92500" lnSpcReduction="10000"/>
          </a:bodyPr>
          <a:lstStyle/>
          <a:p>
            <a:r>
              <a:rPr lang="en-US" dirty="0"/>
              <a:t>Equifax          	www.equifax.com</a:t>
            </a:r>
          </a:p>
          <a:p>
            <a:pPr marL="109728" indent="0">
              <a:buNone/>
            </a:pPr>
            <a:r>
              <a:rPr lang="en-US" dirty="0"/>
              <a:t>			800-685-1111</a:t>
            </a:r>
          </a:p>
          <a:p>
            <a:endParaRPr lang="en-US" dirty="0"/>
          </a:p>
          <a:p>
            <a:r>
              <a:rPr lang="en-US" dirty="0"/>
              <a:t>Experian		www.experian.com</a:t>
            </a:r>
          </a:p>
          <a:p>
            <a:pPr marL="109728" indent="0">
              <a:buNone/>
            </a:pPr>
            <a:r>
              <a:rPr lang="en-US" dirty="0"/>
              <a:t>			 888-397-3742</a:t>
            </a:r>
          </a:p>
          <a:p>
            <a:pPr marL="109728" indent="0">
              <a:buNone/>
            </a:pPr>
            <a:r>
              <a:rPr lang="en-US" dirty="0"/>
              <a:t>			</a:t>
            </a:r>
          </a:p>
          <a:p>
            <a:r>
              <a:rPr lang="en-US" dirty="0"/>
              <a:t>Transunion	www.transunion.com</a:t>
            </a:r>
          </a:p>
          <a:p>
            <a:pPr marL="109728" indent="0">
              <a:buNone/>
            </a:pPr>
            <a:r>
              <a:rPr lang="en-US" dirty="0"/>
              <a:t>			</a:t>
            </a:r>
            <a:r>
              <a:rPr lang="en-US" dirty="0" smtClean="0"/>
              <a:t>800-888-4213</a:t>
            </a:r>
          </a:p>
          <a:p>
            <a:pPr marL="109728" indent="0">
              <a:buNone/>
            </a:pPr>
            <a:endParaRPr lang="en-US" dirty="0" smtClean="0"/>
          </a:p>
          <a:p>
            <a:pPr marL="109728" indent="0">
              <a:buNone/>
            </a:pPr>
            <a:r>
              <a:rPr lang="en-US" dirty="0" smtClean="0"/>
              <a:t>**</a:t>
            </a:r>
            <a:r>
              <a:rPr lang="en-US" dirty="0"/>
              <a:t>Free credit report authorized by the Federal </a:t>
            </a:r>
            <a:r>
              <a:rPr lang="en-US" dirty="0" smtClean="0"/>
              <a:t>Trade</a:t>
            </a:r>
            <a:endParaRPr lang="en-US" dirty="0"/>
          </a:p>
          <a:p>
            <a:pPr marL="109728" indent="0">
              <a:buNone/>
            </a:pPr>
            <a:r>
              <a:rPr lang="en-US" dirty="0" smtClean="0"/>
              <a:t>   </a:t>
            </a:r>
            <a:r>
              <a:rPr lang="en-US" dirty="0"/>
              <a:t>Commission: </a:t>
            </a:r>
            <a:r>
              <a:rPr lang="en-US" dirty="0" smtClean="0"/>
              <a:t>  </a:t>
            </a:r>
            <a:r>
              <a:rPr lang="en-US" dirty="0" smtClean="0">
                <a:hlinkClick r:id="rId2"/>
              </a:rPr>
              <a:t>www.annualcreditreport.com</a:t>
            </a: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a:t>Credit Bureaus</a:t>
            </a:r>
          </a:p>
        </p:txBody>
      </p:sp>
    </p:spTree>
    <p:extLst>
      <p:ext uri="{BB962C8B-B14F-4D97-AF65-F5344CB8AC3E}">
        <p14:creationId xmlns:p14="http://schemas.microsoft.com/office/powerpoint/2010/main" val="673279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Payment history – 35% </a:t>
            </a:r>
          </a:p>
          <a:p>
            <a:pPr marL="109728" indent="0">
              <a:buNone/>
            </a:pPr>
            <a:r>
              <a:rPr lang="en-US" dirty="0"/>
              <a:t>	(Accounts paid on time)</a:t>
            </a:r>
          </a:p>
          <a:p>
            <a:r>
              <a:rPr lang="en-US" dirty="0"/>
              <a:t>Amount owed – 30 %</a:t>
            </a:r>
          </a:p>
          <a:p>
            <a:pPr marL="109728" indent="0">
              <a:buNone/>
            </a:pPr>
            <a:r>
              <a:rPr lang="en-US" dirty="0"/>
              <a:t>	(# of accounts w/balances)</a:t>
            </a:r>
          </a:p>
          <a:p>
            <a:r>
              <a:rPr lang="en-US" dirty="0"/>
              <a:t>Length of credit history – 15%</a:t>
            </a:r>
          </a:p>
          <a:p>
            <a:pPr marL="109728" indent="0">
              <a:buNone/>
            </a:pPr>
            <a:r>
              <a:rPr lang="en-US" dirty="0"/>
              <a:t>	(Larger the BETTER)</a:t>
            </a:r>
          </a:p>
          <a:p>
            <a:r>
              <a:rPr lang="en-US" dirty="0"/>
              <a:t>New Credit – 10%</a:t>
            </a:r>
          </a:p>
          <a:p>
            <a:r>
              <a:rPr lang="en-US" dirty="0"/>
              <a:t>Types of credit used – 10%</a:t>
            </a:r>
          </a:p>
          <a:p>
            <a:pPr marL="109728" indent="0">
              <a:buNone/>
            </a:pPr>
            <a:r>
              <a:rPr lang="en-US" dirty="0"/>
              <a:t>	(Variety is BETTER)</a:t>
            </a:r>
          </a:p>
          <a:p>
            <a:endParaRPr lang="en-US" dirty="0"/>
          </a:p>
        </p:txBody>
      </p:sp>
      <p:sp>
        <p:nvSpPr>
          <p:cNvPr id="3" name="Title 2"/>
          <p:cNvSpPr>
            <a:spLocks noGrp="1"/>
          </p:cNvSpPr>
          <p:nvPr>
            <p:ph type="title"/>
          </p:nvPr>
        </p:nvSpPr>
        <p:spPr/>
        <p:txBody>
          <a:bodyPr/>
          <a:lstStyle/>
          <a:p>
            <a:r>
              <a:rPr lang="en-US" dirty="0"/>
              <a:t>Your Credit Scores – It Matters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10000"/>
            <a:ext cx="2517775"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085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724400"/>
          </a:xfrm>
        </p:spPr>
        <p:txBody>
          <a:bodyPr/>
          <a:lstStyle/>
          <a:p>
            <a:r>
              <a:rPr lang="en-US" dirty="0"/>
              <a:t>Denial of purchases such as buying a home or car</a:t>
            </a:r>
          </a:p>
          <a:p>
            <a:r>
              <a:rPr lang="en-US" dirty="0"/>
              <a:t>Higher interest on loans – if you do not quality with a high enough score</a:t>
            </a:r>
          </a:p>
          <a:p>
            <a:r>
              <a:rPr lang="en-US" dirty="0"/>
              <a:t>Possible job loss – if employer implement a credit check</a:t>
            </a:r>
          </a:p>
          <a:p>
            <a:r>
              <a:rPr lang="en-US" dirty="0"/>
              <a:t>Difficulty renting or entering contractual arrangements</a:t>
            </a:r>
          </a:p>
          <a:p>
            <a:endParaRPr lang="en-US" dirty="0"/>
          </a:p>
        </p:txBody>
      </p:sp>
      <p:sp>
        <p:nvSpPr>
          <p:cNvPr id="3" name="Title 2"/>
          <p:cNvSpPr>
            <a:spLocks noGrp="1"/>
          </p:cNvSpPr>
          <p:nvPr>
            <p:ph type="title"/>
          </p:nvPr>
        </p:nvSpPr>
        <p:spPr/>
        <p:txBody>
          <a:bodyPr/>
          <a:lstStyle/>
          <a:p>
            <a:r>
              <a:rPr lang="en-US" dirty="0"/>
              <a:t>Impact of Bad Credit</a:t>
            </a:r>
          </a:p>
        </p:txBody>
      </p:sp>
    </p:spTree>
    <p:extLst>
      <p:ext uri="{BB962C8B-B14F-4D97-AF65-F5344CB8AC3E}">
        <p14:creationId xmlns:p14="http://schemas.microsoft.com/office/powerpoint/2010/main" val="1802633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686800" cy="4711891"/>
          </a:xfrm>
        </p:spPr>
        <p:txBody>
          <a:bodyPr>
            <a:normAutofit lnSpcReduction="10000"/>
          </a:bodyPr>
          <a:lstStyle/>
          <a:p>
            <a:r>
              <a:rPr lang="en-US" dirty="0"/>
              <a:t>Guard your Social Security Number (SS#)</a:t>
            </a:r>
          </a:p>
          <a:p>
            <a:pPr marL="109728" indent="0">
              <a:buNone/>
            </a:pPr>
            <a:r>
              <a:rPr lang="en-US" dirty="0"/>
              <a:t> </a:t>
            </a:r>
            <a:r>
              <a:rPr lang="en-US" dirty="0" smtClean="0"/>
              <a:t>     </a:t>
            </a:r>
            <a:r>
              <a:rPr lang="en-US" i="1" u="sng" dirty="0" smtClean="0"/>
              <a:t>Keep </a:t>
            </a:r>
            <a:r>
              <a:rPr lang="en-US" i="1" u="sng" dirty="0"/>
              <a:t>in a secure </a:t>
            </a:r>
            <a:r>
              <a:rPr lang="en-US" i="1" u="sng" dirty="0" smtClean="0"/>
              <a:t>place</a:t>
            </a:r>
          </a:p>
          <a:p>
            <a:pPr marL="109728" indent="0">
              <a:buNone/>
            </a:pPr>
            <a:endParaRPr lang="en-US" i="1" u="sng" dirty="0"/>
          </a:p>
          <a:p>
            <a:r>
              <a:rPr lang="en-US" dirty="0"/>
              <a:t>Check your credit report ANNUALLY</a:t>
            </a:r>
          </a:p>
          <a:p>
            <a:pPr marL="109728" indent="0">
              <a:buNone/>
            </a:pPr>
            <a:r>
              <a:rPr lang="en-US" dirty="0" smtClean="0"/>
              <a:t>      </a:t>
            </a:r>
            <a:r>
              <a:rPr lang="en-US" i="1" u="sng" dirty="0" smtClean="0"/>
              <a:t>Verify </a:t>
            </a:r>
            <a:r>
              <a:rPr lang="en-US" i="1" u="sng" dirty="0"/>
              <a:t>for </a:t>
            </a:r>
            <a:r>
              <a:rPr lang="en-US" i="1" u="sng" dirty="0" smtClean="0"/>
              <a:t>accounts</a:t>
            </a:r>
          </a:p>
          <a:p>
            <a:pPr marL="109728" indent="0">
              <a:buNone/>
            </a:pPr>
            <a:endParaRPr lang="en-US" i="1" u="sng" dirty="0"/>
          </a:p>
          <a:p>
            <a:r>
              <a:rPr lang="en-US" dirty="0"/>
              <a:t>Password  - difficult to guess</a:t>
            </a:r>
          </a:p>
          <a:p>
            <a:pPr marL="109728" indent="0">
              <a:buNone/>
            </a:pPr>
            <a:r>
              <a:rPr lang="en-US" dirty="0" smtClean="0"/>
              <a:t>      </a:t>
            </a:r>
            <a:r>
              <a:rPr lang="en-US" i="1" u="sng" dirty="0" smtClean="0"/>
              <a:t>Don’t </a:t>
            </a:r>
            <a:r>
              <a:rPr lang="en-US" i="1" u="sng" dirty="0"/>
              <a:t>use birthdays or mother’s </a:t>
            </a:r>
            <a:r>
              <a:rPr lang="en-US" i="1" u="sng" dirty="0" smtClean="0"/>
              <a:t>name</a:t>
            </a:r>
          </a:p>
          <a:p>
            <a:pPr marL="109728" indent="0">
              <a:buNone/>
            </a:pPr>
            <a:endParaRPr lang="en-US" i="1" u="sng" dirty="0"/>
          </a:p>
          <a:p>
            <a:r>
              <a:rPr lang="en-US" dirty="0"/>
              <a:t>Be alert to sign of Identity Theft</a:t>
            </a:r>
          </a:p>
          <a:p>
            <a:pPr marL="109728" indent="0">
              <a:buNone/>
            </a:pPr>
            <a:r>
              <a:rPr lang="en-US" dirty="0" smtClean="0"/>
              <a:t>      </a:t>
            </a:r>
            <a:r>
              <a:rPr lang="en-US" i="1" u="sng" dirty="0" smtClean="0"/>
              <a:t>Being </a:t>
            </a:r>
            <a:r>
              <a:rPr lang="en-US" i="1" u="sng" dirty="0"/>
              <a:t>denied or contacted by </a:t>
            </a:r>
            <a:r>
              <a:rPr lang="en-US" i="1" u="sng" dirty="0" smtClean="0"/>
              <a:t>debt collectors</a:t>
            </a:r>
            <a:endParaRPr lang="en-US" i="1" u="sng" dirty="0"/>
          </a:p>
        </p:txBody>
      </p:sp>
      <p:sp>
        <p:nvSpPr>
          <p:cNvPr id="3" name="Title 2"/>
          <p:cNvSpPr>
            <a:spLocks noGrp="1"/>
          </p:cNvSpPr>
          <p:nvPr>
            <p:ph type="title"/>
          </p:nvPr>
        </p:nvSpPr>
        <p:spPr>
          <a:xfrm>
            <a:off x="457200" y="76200"/>
            <a:ext cx="8229600" cy="1143000"/>
          </a:xfrm>
        </p:spPr>
        <p:txBody>
          <a:bodyPr/>
          <a:lstStyle/>
          <a:p>
            <a:r>
              <a:rPr lang="en-US" dirty="0"/>
              <a:t>Protect Against Identity Theft</a:t>
            </a:r>
          </a:p>
        </p:txBody>
      </p:sp>
    </p:spTree>
    <p:extLst>
      <p:ext uri="{BB962C8B-B14F-4D97-AF65-F5344CB8AC3E}">
        <p14:creationId xmlns:p14="http://schemas.microsoft.com/office/powerpoint/2010/main" val="3640136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534400" cy="5105400"/>
          </a:xfrm>
        </p:spPr>
        <p:txBody>
          <a:bodyPr>
            <a:normAutofit fontScale="92500" lnSpcReduction="20000"/>
          </a:bodyPr>
          <a:lstStyle/>
          <a:p>
            <a:r>
              <a:rPr lang="en-US" dirty="0"/>
              <a:t>Place total </a:t>
            </a:r>
            <a:r>
              <a:rPr lang="en-US" dirty="0" smtClean="0"/>
              <a:t>disbursement (refund) in a saving account</a:t>
            </a:r>
          </a:p>
          <a:p>
            <a:pPr marL="109728" indent="0">
              <a:buNone/>
            </a:pPr>
            <a:endParaRPr lang="en-US" dirty="0"/>
          </a:p>
          <a:p>
            <a:r>
              <a:rPr lang="en-US" dirty="0"/>
              <a:t>Transfer funds to yourself as </a:t>
            </a:r>
            <a:r>
              <a:rPr lang="en-US" dirty="0" smtClean="0"/>
              <a:t>needed</a:t>
            </a:r>
          </a:p>
          <a:p>
            <a:pPr marL="109728" indent="0">
              <a:buNone/>
            </a:pPr>
            <a:endParaRPr lang="en-US" dirty="0" smtClean="0"/>
          </a:p>
          <a:p>
            <a:r>
              <a:rPr lang="en-US" dirty="0" smtClean="0"/>
              <a:t>Pay your bills on time</a:t>
            </a:r>
          </a:p>
          <a:p>
            <a:endParaRPr lang="en-US" dirty="0" smtClean="0"/>
          </a:p>
          <a:p>
            <a:r>
              <a:rPr lang="en-US" dirty="0" smtClean="0"/>
              <a:t>Keep balances low</a:t>
            </a:r>
          </a:p>
          <a:p>
            <a:pPr marL="109728" indent="0">
              <a:buNone/>
            </a:pPr>
            <a:endParaRPr lang="en-US" dirty="0"/>
          </a:p>
          <a:p>
            <a:r>
              <a:rPr lang="en-US" dirty="0" smtClean="0"/>
              <a:t>Question  </a:t>
            </a:r>
            <a:r>
              <a:rPr lang="en-US" dirty="0"/>
              <a:t>- talk to your </a:t>
            </a:r>
            <a:r>
              <a:rPr lang="en-US" dirty="0" smtClean="0"/>
              <a:t>FAO</a:t>
            </a:r>
          </a:p>
          <a:p>
            <a:endParaRPr lang="en-US" dirty="0"/>
          </a:p>
          <a:p>
            <a:r>
              <a:rPr lang="en-US" dirty="0"/>
              <a:t>Review tips at saving money:</a:t>
            </a:r>
          </a:p>
          <a:p>
            <a:pPr marL="109728" indent="0">
              <a:buNone/>
            </a:pPr>
            <a:r>
              <a:rPr lang="en-US" dirty="0" smtClean="0"/>
              <a:t>             </a:t>
            </a:r>
            <a:r>
              <a:rPr lang="en-US" dirty="0" smtClean="0">
                <a:hlinkClick r:id="rId2"/>
              </a:rPr>
              <a:t>www.smartaboutmoney.org</a:t>
            </a:r>
            <a:endParaRPr lang="en-US" dirty="0" smtClean="0"/>
          </a:p>
          <a:p>
            <a:pPr marL="109728" indent="0">
              <a:buNone/>
            </a:pPr>
            <a:endParaRPr lang="en-US" dirty="0"/>
          </a:p>
          <a:p>
            <a:endParaRPr lang="en-US" dirty="0"/>
          </a:p>
        </p:txBody>
      </p:sp>
      <p:sp>
        <p:nvSpPr>
          <p:cNvPr id="3" name="Title 2"/>
          <p:cNvSpPr>
            <a:spLocks noGrp="1"/>
          </p:cNvSpPr>
          <p:nvPr>
            <p:ph type="title"/>
          </p:nvPr>
        </p:nvSpPr>
        <p:spPr>
          <a:xfrm>
            <a:off x="457200" y="274638"/>
            <a:ext cx="8229600" cy="944562"/>
          </a:xfrm>
        </p:spPr>
        <p:txBody>
          <a:bodyPr/>
          <a:lstStyle/>
          <a:p>
            <a:r>
              <a:rPr lang="en-US" dirty="0"/>
              <a:t>Financial </a:t>
            </a:r>
            <a:r>
              <a:rPr lang="en-US" dirty="0" smtClean="0"/>
              <a:t>Management Tips</a:t>
            </a:r>
            <a:endParaRPr lang="en-US" dirty="0"/>
          </a:p>
        </p:txBody>
      </p:sp>
    </p:spTree>
    <p:extLst>
      <p:ext uri="{BB962C8B-B14F-4D97-AF65-F5344CB8AC3E}">
        <p14:creationId xmlns:p14="http://schemas.microsoft.com/office/powerpoint/2010/main" val="521318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Financial Aid Literacy &amp; Debt Management Website:</a:t>
            </a:r>
          </a:p>
          <a:p>
            <a:pPr marL="109728" indent="0">
              <a:buNone/>
            </a:pPr>
            <a:endParaRPr lang="en-US" dirty="0"/>
          </a:p>
          <a:p>
            <a:pPr marL="109728" indent="0">
              <a:buNone/>
            </a:pPr>
            <a:r>
              <a:rPr lang="en-US" dirty="0"/>
              <a:t>	</a:t>
            </a:r>
            <a:r>
              <a:rPr lang="en-US" dirty="0">
                <a:hlinkClick r:id="rId2"/>
              </a:rPr>
              <a:t>http://www.uthsc.edu/finaid/literacy/</a:t>
            </a:r>
            <a:endParaRPr lang="en-US" dirty="0"/>
          </a:p>
          <a:p>
            <a:pPr marL="109728" indent="0">
              <a:buNone/>
            </a:pPr>
            <a:endParaRPr lang="en-US" dirty="0"/>
          </a:p>
          <a:p>
            <a:r>
              <a:rPr lang="en-US" dirty="0"/>
              <a:t>Banner Self-Enrollment Course (</a:t>
            </a:r>
            <a:r>
              <a:rPr lang="en-US" i="1" dirty="0">
                <a:solidFill>
                  <a:schemeClr val="accent4"/>
                </a:solidFill>
              </a:rPr>
              <a:t>Financial Aid Literacy &amp; Debt Management</a:t>
            </a:r>
            <a:r>
              <a:rPr lang="en-US" dirty="0"/>
              <a:t>)</a:t>
            </a:r>
          </a:p>
          <a:p>
            <a:pPr marL="109728" indent="0">
              <a:buNone/>
            </a:pPr>
            <a:r>
              <a:rPr lang="en-US" dirty="0"/>
              <a:t>	</a:t>
            </a:r>
          </a:p>
          <a:p>
            <a:r>
              <a:rPr lang="en-US" dirty="0"/>
              <a:t> Facebook Page:</a:t>
            </a:r>
          </a:p>
          <a:p>
            <a:pPr marL="109728" indent="0">
              <a:buNone/>
            </a:pPr>
            <a:endParaRPr lang="en-US" dirty="0"/>
          </a:p>
          <a:p>
            <a:pPr marL="109728" indent="0">
              <a:buNone/>
            </a:pPr>
            <a:r>
              <a:rPr lang="en-US" dirty="0"/>
              <a:t>	UTHSC Financial Aid Literacy &amp; Debt 	Management</a:t>
            </a:r>
          </a:p>
          <a:p>
            <a:pPr marL="109728" indent="0">
              <a:buNone/>
            </a:pPr>
            <a:endParaRPr lang="en-US" dirty="0"/>
          </a:p>
        </p:txBody>
      </p:sp>
      <p:sp>
        <p:nvSpPr>
          <p:cNvPr id="3" name="Title 2"/>
          <p:cNvSpPr>
            <a:spLocks noGrp="1"/>
          </p:cNvSpPr>
          <p:nvPr>
            <p:ph type="title"/>
          </p:nvPr>
        </p:nvSpPr>
        <p:spPr/>
        <p:txBody>
          <a:bodyPr/>
          <a:lstStyle/>
          <a:p>
            <a:r>
              <a:rPr lang="en-US" dirty="0" smtClean="0"/>
              <a:t>New Additions to Financial Aid</a:t>
            </a:r>
            <a:endParaRPr lang="en-US" dirty="0"/>
          </a:p>
        </p:txBody>
      </p:sp>
    </p:spTree>
    <p:extLst>
      <p:ext uri="{BB962C8B-B14F-4D97-AF65-F5344CB8AC3E}">
        <p14:creationId xmlns:p14="http://schemas.microsoft.com/office/powerpoint/2010/main" val="3876952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Ms. Janice G. </a:t>
            </a:r>
            <a:r>
              <a:rPr lang="en-US" sz="3200" dirty="0" smtClean="0"/>
              <a:t>Maddox, MBA</a:t>
            </a:r>
          </a:p>
          <a:p>
            <a:r>
              <a:rPr lang="en-US" sz="3200" dirty="0" smtClean="0"/>
              <a:t>Financial Aid Literacy </a:t>
            </a:r>
            <a:r>
              <a:rPr lang="en-US" sz="3200" dirty="0"/>
              <a:t>Coordinator        </a:t>
            </a:r>
          </a:p>
          <a:p>
            <a:r>
              <a:rPr lang="en-US" sz="3200" dirty="0"/>
              <a:t>Financial Aid Office              	</a:t>
            </a:r>
            <a:endParaRPr lang="en-US" sz="3200" dirty="0" smtClean="0"/>
          </a:p>
          <a:p>
            <a:r>
              <a:rPr lang="en-US" sz="3200" dirty="0" smtClean="0"/>
              <a:t>(</a:t>
            </a:r>
            <a:r>
              <a:rPr lang="en-US" sz="3200" dirty="0"/>
              <a:t>901) 448-1601 </a:t>
            </a:r>
            <a:endParaRPr lang="en-US" sz="3200" dirty="0" smtClean="0"/>
          </a:p>
          <a:p>
            <a:r>
              <a:rPr lang="en-US" sz="3200" dirty="0" smtClean="0">
                <a:hlinkClick r:id="rId2"/>
              </a:rPr>
              <a:t>jmaddox9@uthsc.edu</a:t>
            </a:r>
            <a:endParaRPr lang="en-US" sz="3200" dirty="0" smtClean="0"/>
          </a:p>
          <a:p>
            <a:r>
              <a:rPr lang="en-US" sz="3200" dirty="0" smtClean="0"/>
              <a:t>Janice.maddox3 - </a:t>
            </a:r>
            <a:r>
              <a:rPr lang="en-US" sz="3200" dirty="0"/>
              <a:t>S</a:t>
            </a:r>
            <a:r>
              <a:rPr lang="en-US" sz="3200" dirty="0" smtClean="0"/>
              <a:t>kype</a:t>
            </a:r>
            <a:endParaRPr lang="en-US" sz="3200" dirty="0"/>
          </a:p>
        </p:txBody>
      </p:sp>
      <p:sp>
        <p:nvSpPr>
          <p:cNvPr id="3" name="Title 2"/>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3173828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0" y="4267200"/>
            <a:ext cx="3352800" cy="9906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109728" indent="0">
              <a:buNone/>
            </a:pPr>
            <a:endParaRPr lang="en-US" dirty="0" smtClean="0"/>
          </a:p>
          <a:p>
            <a:pPr marL="109728" indent="0" algn="ctr">
              <a:buNone/>
            </a:pPr>
            <a:r>
              <a:rPr lang="en-US" sz="4400" dirty="0" smtClean="0"/>
              <a:t>Answers</a:t>
            </a:r>
          </a:p>
          <a:p>
            <a:pPr marL="109728" indent="0">
              <a:buNone/>
            </a:pPr>
            <a:endParaRPr lang="en-US" dirty="0"/>
          </a:p>
        </p:txBody>
      </p:sp>
      <p:sp>
        <p:nvSpPr>
          <p:cNvPr id="3" name="Title 2"/>
          <p:cNvSpPr>
            <a:spLocks noGrp="1"/>
          </p:cNvSpPr>
          <p:nvPr>
            <p:ph type="title"/>
          </p:nvPr>
        </p:nvSpPr>
        <p:spPr>
          <a:xfrm>
            <a:off x="2743200" y="304800"/>
            <a:ext cx="3200400" cy="1143000"/>
          </a:xfrm>
        </p:spPr>
        <p:style>
          <a:lnRef idx="2">
            <a:schemeClr val="accent1"/>
          </a:lnRef>
          <a:fillRef idx="1">
            <a:schemeClr val="lt1"/>
          </a:fillRef>
          <a:effectRef idx="0">
            <a:schemeClr val="accent1"/>
          </a:effectRef>
          <a:fontRef idx="minor">
            <a:schemeClr val="dk1"/>
          </a:fontRef>
        </p:style>
        <p:txBody>
          <a:bodyPr/>
          <a:lstStyle/>
          <a:p>
            <a:pPr algn="ctr"/>
            <a:r>
              <a:rPr lang="en-US" dirty="0" smtClean="0"/>
              <a:t>Questions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828800"/>
            <a:ext cx="136525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13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Can be eligible for the difference between Cost of Attendance and other aid being received.</a:t>
            </a:r>
          </a:p>
          <a:p>
            <a:pPr lvl="1"/>
            <a:r>
              <a:rPr lang="en-US" dirty="0" smtClean="0"/>
              <a:t>Based on credit (co-signer)</a:t>
            </a:r>
          </a:p>
          <a:p>
            <a:pPr lvl="1"/>
            <a:r>
              <a:rPr lang="en-US" dirty="0" smtClean="0"/>
              <a:t>7.9% interest</a:t>
            </a:r>
          </a:p>
          <a:p>
            <a:pPr lvl="1"/>
            <a:r>
              <a:rPr lang="en-US" dirty="0" smtClean="0"/>
              <a:t>No payments while in school</a:t>
            </a:r>
          </a:p>
          <a:p>
            <a:pPr lvl="1"/>
            <a:r>
              <a:rPr lang="en-US" dirty="0" smtClean="0"/>
              <a:t>Payments begin six months after graduation (Residency Forbearance)</a:t>
            </a:r>
          </a:p>
          <a:p>
            <a:endParaRPr lang="en-US" dirty="0" smtClean="0"/>
          </a:p>
          <a:p>
            <a:r>
              <a:rPr lang="en-US" dirty="0" smtClean="0">
                <a:hlinkClick r:id="rId2"/>
              </a:rPr>
              <a:t>www.studentloans.gov</a:t>
            </a:r>
            <a:endParaRPr lang="en-US" dirty="0" smtClean="0"/>
          </a:p>
          <a:p>
            <a:endParaRPr lang="en-US" dirty="0"/>
          </a:p>
        </p:txBody>
      </p:sp>
      <p:sp>
        <p:nvSpPr>
          <p:cNvPr id="2" name="Title 1"/>
          <p:cNvSpPr>
            <a:spLocks noGrp="1"/>
          </p:cNvSpPr>
          <p:nvPr>
            <p:ph type="title"/>
          </p:nvPr>
        </p:nvSpPr>
        <p:spPr/>
        <p:txBody>
          <a:bodyPr>
            <a:normAutofit fontScale="90000"/>
          </a:bodyPr>
          <a:lstStyle/>
          <a:p>
            <a:pPr algn="ctr"/>
            <a:r>
              <a:rPr lang="en-US" dirty="0" smtClean="0"/>
              <a:t>Federal Direct Graduate PLUS Loan</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6600" y="304800"/>
            <a:ext cx="5410200" cy="6324600"/>
          </a:xfrm>
        </p:spPr>
        <p:txBody>
          <a:bodyPr>
            <a:normAutofit/>
          </a:bodyPr>
          <a:lstStyle/>
          <a:p>
            <a:endParaRPr lang="en-US" dirty="0" smtClean="0"/>
          </a:p>
          <a:p>
            <a:endParaRPr lang="en-US" dirty="0"/>
          </a:p>
          <a:p>
            <a:endParaRPr lang="en-US" dirty="0" smtClean="0"/>
          </a:p>
          <a:p>
            <a:endParaRPr lang="en-US" dirty="0"/>
          </a:p>
          <a:p>
            <a:endParaRPr lang="en-US" dirty="0" smtClean="0"/>
          </a:p>
          <a:p>
            <a:pPr marL="109728" indent="0">
              <a:buNone/>
            </a:pPr>
            <a:endParaRPr lang="en-US" sz="900" dirty="0" smtClean="0"/>
          </a:p>
          <a:p>
            <a:pPr marL="109728" indent="0">
              <a:buNone/>
            </a:pPr>
            <a:endParaRPr lang="en-US" sz="900" dirty="0"/>
          </a:p>
          <a:p>
            <a:pPr marL="109728" indent="0">
              <a:buNone/>
            </a:pPr>
            <a:endParaRPr lang="en-US" sz="900" dirty="0" smtClean="0"/>
          </a:p>
          <a:p>
            <a:pPr marL="109728" indent="0">
              <a:buNone/>
            </a:pPr>
            <a:endParaRPr lang="en-US" sz="900" dirty="0"/>
          </a:p>
          <a:p>
            <a:pPr marL="109728" indent="0">
              <a:buNone/>
            </a:pPr>
            <a:endParaRPr lang="en-US" sz="900" dirty="0" smtClean="0"/>
          </a:p>
          <a:p>
            <a:pPr marL="109728" indent="0">
              <a:buNone/>
            </a:pPr>
            <a:endParaRPr lang="en-US" sz="900" dirty="0"/>
          </a:p>
          <a:p>
            <a:pPr marL="109728" indent="0">
              <a:buNone/>
            </a:pPr>
            <a:endParaRPr lang="en-US" sz="900" dirty="0" smtClean="0"/>
          </a:p>
          <a:p>
            <a:pPr marL="109728" indent="0">
              <a:buNone/>
            </a:pPr>
            <a:endParaRPr lang="en-US" sz="900" dirty="0"/>
          </a:p>
          <a:p>
            <a:pPr marL="109728" indent="0">
              <a:buNone/>
            </a:pPr>
            <a:endParaRPr lang="en-US" sz="900" dirty="0" smtClean="0"/>
          </a:p>
          <a:p>
            <a:pPr marL="109728" indent="0">
              <a:buNone/>
            </a:pPr>
            <a:endParaRPr lang="en-US" sz="900" dirty="0"/>
          </a:p>
        </p:txBody>
      </p:sp>
      <p:sp>
        <p:nvSpPr>
          <p:cNvPr id="3" name="Title 2"/>
          <p:cNvSpPr>
            <a:spLocks noGrp="1"/>
          </p:cNvSpPr>
          <p:nvPr>
            <p:ph type="title"/>
          </p:nvPr>
        </p:nvSpPr>
        <p:spPr>
          <a:xfrm>
            <a:off x="152400" y="274638"/>
            <a:ext cx="2819400" cy="3992562"/>
          </a:xfrm>
        </p:spPr>
        <p:txBody>
          <a:bodyPr>
            <a:normAutofit/>
          </a:bodyPr>
          <a:lstStyle/>
          <a:p>
            <a:r>
              <a:rPr lang="en-US" dirty="0" smtClean="0"/>
              <a:t>Additional Funds Request Form</a:t>
            </a:r>
            <a:br>
              <a:rPr lang="en-US" dirty="0" smtClean="0"/>
            </a:br>
            <a:endParaRPr lang="en-US" dirty="0"/>
          </a:p>
        </p:txBody>
      </p:sp>
      <p:pic>
        <p:nvPicPr>
          <p:cNvPr id="5" name="Picture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76200"/>
            <a:ext cx="6019801"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123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495800"/>
          </a:xfrm>
        </p:spPr>
        <p:txBody>
          <a:bodyPr>
            <a:normAutofit/>
          </a:bodyPr>
          <a:lstStyle/>
          <a:p>
            <a:endParaRPr lang="en-US" sz="3200" dirty="0" smtClean="0"/>
          </a:p>
          <a:p>
            <a:r>
              <a:rPr lang="en-US" sz="3200" dirty="0" smtClean="0"/>
              <a:t>Tuition 				$15,750</a:t>
            </a:r>
          </a:p>
          <a:p>
            <a:r>
              <a:rPr lang="en-US" sz="3200" dirty="0" smtClean="0"/>
              <a:t>Fees					$3,377</a:t>
            </a:r>
          </a:p>
          <a:p>
            <a:r>
              <a:rPr lang="en-US" sz="3200" dirty="0" smtClean="0"/>
              <a:t>Books and Supplies		$6,200</a:t>
            </a:r>
          </a:p>
          <a:p>
            <a:r>
              <a:rPr lang="en-US" sz="3200" u="sng" dirty="0" smtClean="0"/>
              <a:t>Living Expenses			$21,318</a:t>
            </a:r>
          </a:p>
          <a:p>
            <a:pPr>
              <a:buNone/>
            </a:pPr>
            <a:r>
              <a:rPr lang="en-US" sz="3200" dirty="0" smtClean="0"/>
              <a:t>	Total					$46,645</a:t>
            </a:r>
            <a:endParaRPr lang="en-US" sz="3200" dirty="0"/>
          </a:p>
        </p:txBody>
      </p:sp>
      <p:sp>
        <p:nvSpPr>
          <p:cNvPr id="2" name="Title 1"/>
          <p:cNvSpPr>
            <a:spLocks noGrp="1"/>
          </p:cNvSpPr>
          <p:nvPr>
            <p:ph type="title"/>
          </p:nvPr>
        </p:nvSpPr>
        <p:spPr>
          <a:xfrm>
            <a:off x="228600" y="457200"/>
            <a:ext cx="8610600" cy="1143000"/>
          </a:xfrm>
        </p:spPr>
        <p:txBody>
          <a:bodyPr>
            <a:normAutofit fontScale="90000"/>
          </a:bodyPr>
          <a:lstStyle/>
          <a:p>
            <a:pPr algn="ctr"/>
            <a:r>
              <a:rPr lang="en-US" dirty="0" smtClean="0"/>
              <a:t/>
            </a:r>
            <a:br>
              <a:rPr lang="en-US" dirty="0" smtClean="0"/>
            </a:br>
            <a:r>
              <a:rPr lang="en-US" dirty="0" smtClean="0"/>
              <a:t>2013-2014</a:t>
            </a:r>
            <a:br>
              <a:rPr lang="en-US" dirty="0" smtClean="0"/>
            </a:br>
            <a:r>
              <a:rPr lang="en-US" dirty="0" smtClean="0">
                <a:solidFill>
                  <a:srgbClr val="FF0000"/>
                </a:solidFill>
              </a:rPr>
              <a:t>In-State</a:t>
            </a:r>
            <a:r>
              <a:rPr lang="en-US" dirty="0" smtClean="0"/>
              <a:t> Cost of Attendance</a:t>
            </a:r>
            <a:br>
              <a:rPr lang="en-US" dirty="0" smtClean="0"/>
            </a:br>
            <a:r>
              <a:rPr lang="en-US" dirty="0" smtClean="0"/>
              <a:t> 1</a:t>
            </a:r>
            <a:r>
              <a:rPr lang="en-US" baseline="30000" dirty="0" smtClean="0"/>
              <a:t>st</a:t>
            </a:r>
            <a:r>
              <a:rPr lang="en-US" dirty="0" smtClean="0"/>
              <a:t> Year Pharmacology </a:t>
            </a:r>
            <a:br>
              <a:rPr lang="en-US" dirty="0" smtClean="0"/>
            </a:br>
            <a:r>
              <a:rPr lang="en-US" u="sng" dirty="0" smtClean="0"/>
              <a:t>ESTIMATE</a:t>
            </a:r>
            <a:endParaRPr lang="en-US"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86" y="2667000"/>
            <a:ext cx="9144000" cy="4068763"/>
          </a:xfrm>
        </p:spPr>
        <p:txBody>
          <a:bodyPr/>
          <a:lstStyle/>
          <a:p>
            <a:r>
              <a:rPr lang="en-US" sz="3200" dirty="0" smtClean="0"/>
              <a:t>Tuition 				$24,150</a:t>
            </a:r>
          </a:p>
          <a:p>
            <a:r>
              <a:rPr lang="en-US" sz="3200" dirty="0" smtClean="0"/>
              <a:t>Fees					$3,377</a:t>
            </a:r>
          </a:p>
          <a:p>
            <a:r>
              <a:rPr lang="en-US" sz="3200" dirty="0" smtClean="0"/>
              <a:t>Books and Supplies		$6,200</a:t>
            </a:r>
          </a:p>
          <a:p>
            <a:r>
              <a:rPr lang="en-US" sz="3200" u="sng" dirty="0" smtClean="0"/>
              <a:t>Living Expenses			$21,318</a:t>
            </a:r>
          </a:p>
          <a:p>
            <a:pPr>
              <a:buNone/>
            </a:pPr>
            <a:r>
              <a:rPr lang="en-US" sz="3200" dirty="0" smtClean="0"/>
              <a:t>	Total					$55,045</a:t>
            </a:r>
          </a:p>
          <a:p>
            <a:endParaRPr lang="en-US" dirty="0"/>
          </a:p>
        </p:txBody>
      </p:sp>
      <p:sp>
        <p:nvSpPr>
          <p:cNvPr id="3" name="Title 2"/>
          <p:cNvSpPr>
            <a:spLocks noGrp="1"/>
          </p:cNvSpPr>
          <p:nvPr>
            <p:ph type="title"/>
          </p:nvPr>
        </p:nvSpPr>
        <p:spPr>
          <a:xfrm>
            <a:off x="228600" y="609600"/>
            <a:ext cx="8763000" cy="1143000"/>
          </a:xfrm>
        </p:spPr>
        <p:txBody>
          <a:bodyPr>
            <a:normAutofit fontScale="90000"/>
          </a:bodyPr>
          <a:lstStyle/>
          <a:p>
            <a:pPr algn="ctr"/>
            <a:r>
              <a:rPr lang="en-US" dirty="0" smtClean="0"/>
              <a:t>2013-2014</a:t>
            </a:r>
            <a:br>
              <a:rPr lang="en-US" dirty="0" smtClean="0"/>
            </a:br>
            <a:r>
              <a:rPr lang="en-US" dirty="0" smtClean="0">
                <a:solidFill>
                  <a:srgbClr val="FF0000"/>
                </a:solidFill>
              </a:rPr>
              <a:t>Out-of-State</a:t>
            </a:r>
            <a:r>
              <a:rPr lang="en-US" dirty="0" smtClean="0"/>
              <a:t> Cost of </a:t>
            </a:r>
            <a:r>
              <a:rPr lang="en-US" dirty="0"/>
              <a:t>Attendance</a:t>
            </a:r>
            <a:br>
              <a:rPr lang="en-US" dirty="0"/>
            </a:br>
            <a:r>
              <a:rPr lang="en-US" dirty="0"/>
              <a:t>1</a:t>
            </a:r>
            <a:r>
              <a:rPr lang="en-US" baseline="30000" dirty="0"/>
              <a:t>st</a:t>
            </a:r>
            <a:r>
              <a:rPr lang="en-US" dirty="0"/>
              <a:t> Year Pharmacology</a:t>
            </a:r>
            <a:r>
              <a:rPr lang="en-US" dirty="0" smtClean="0"/>
              <a:t/>
            </a:r>
            <a:br>
              <a:rPr lang="en-US" dirty="0" smtClean="0"/>
            </a:br>
            <a:r>
              <a:rPr lang="en-US" u="sng" dirty="0" smtClean="0"/>
              <a:t>ESTIMATE</a:t>
            </a:r>
            <a:endParaRPr lang="en-US"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686800" cy="4525963"/>
          </a:xfrm>
        </p:spPr>
        <p:txBody>
          <a:bodyPr/>
          <a:lstStyle/>
          <a:p>
            <a:pPr marL="109728" indent="0">
              <a:buNone/>
            </a:pPr>
            <a:endParaRPr lang="en-US" dirty="0" smtClean="0"/>
          </a:p>
          <a:p>
            <a:r>
              <a:rPr lang="en-US" dirty="0" smtClean="0"/>
              <a:t>$20,500 Direct Unsubsidized Loan</a:t>
            </a:r>
          </a:p>
          <a:p>
            <a:r>
              <a:rPr lang="en-US" dirty="0" smtClean="0"/>
              <a:t>$4,000 Perkins Loan</a:t>
            </a:r>
          </a:p>
          <a:p>
            <a:r>
              <a:rPr lang="en-US" u="sng" dirty="0" smtClean="0"/>
              <a:t>$22,145 Graduate PLUS Loan</a:t>
            </a:r>
          </a:p>
          <a:p>
            <a:pPr>
              <a:buNone/>
            </a:pPr>
            <a:r>
              <a:rPr lang="en-US" dirty="0" smtClean="0"/>
              <a:t>	$46,645</a:t>
            </a:r>
          </a:p>
          <a:p>
            <a:pPr>
              <a:buNone/>
            </a:pPr>
            <a:endParaRPr lang="en-US" dirty="0" smtClean="0"/>
          </a:p>
          <a:p>
            <a:pPr>
              <a:buNone/>
            </a:pPr>
            <a:r>
              <a:rPr lang="en-US" dirty="0" smtClean="0"/>
              <a:t>*Scholarships/Institutional waivers  will decrease loan amounts</a:t>
            </a:r>
            <a:endParaRPr lang="en-US" dirty="0"/>
          </a:p>
        </p:txBody>
      </p:sp>
      <p:sp>
        <p:nvSpPr>
          <p:cNvPr id="2" name="Title 1"/>
          <p:cNvSpPr>
            <a:spLocks noGrp="1"/>
          </p:cNvSpPr>
          <p:nvPr>
            <p:ph type="title"/>
          </p:nvPr>
        </p:nvSpPr>
        <p:spPr/>
        <p:txBody>
          <a:bodyPr>
            <a:normAutofit fontScale="90000"/>
          </a:bodyPr>
          <a:lstStyle/>
          <a:p>
            <a:pPr algn="ctr"/>
            <a:r>
              <a:rPr lang="en-US" dirty="0" smtClean="0"/>
              <a:t>In-state packaging example</a:t>
            </a:r>
            <a:br>
              <a:rPr lang="en-US" dirty="0" smtClean="0"/>
            </a:br>
            <a:r>
              <a:rPr lang="en-US" dirty="0" smtClean="0"/>
              <a:t>COA = $</a:t>
            </a:r>
            <a:r>
              <a:rPr lang="en-US" sz="4400" dirty="0"/>
              <a:t>46,645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r>
              <a:rPr lang="en-US" dirty="0" smtClean="0"/>
              <a:t>$20,500 Direct Unsubsidized Loan</a:t>
            </a:r>
          </a:p>
          <a:p>
            <a:r>
              <a:rPr lang="en-US" dirty="0" smtClean="0"/>
              <a:t>$4,000 Perkins</a:t>
            </a:r>
          </a:p>
          <a:p>
            <a:r>
              <a:rPr lang="en-US" u="sng" dirty="0" smtClean="0"/>
              <a:t>$30,545 Graduate PLUS Loan</a:t>
            </a:r>
          </a:p>
          <a:p>
            <a:pPr>
              <a:buNone/>
            </a:pPr>
            <a:r>
              <a:rPr lang="en-US" dirty="0" smtClean="0"/>
              <a:t>	$55,045</a:t>
            </a:r>
          </a:p>
          <a:p>
            <a:pPr>
              <a:buNone/>
            </a:pPr>
            <a:endParaRPr lang="en-US" dirty="0" smtClean="0"/>
          </a:p>
          <a:p>
            <a:pPr>
              <a:buNone/>
            </a:pPr>
            <a:r>
              <a:rPr lang="en-US" dirty="0"/>
              <a:t>* Scholarships/Institutional waivers </a:t>
            </a:r>
            <a:r>
              <a:rPr lang="en-US" dirty="0" smtClean="0"/>
              <a:t>will decrease loan amounts</a:t>
            </a:r>
          </a:p>
          <a:p>
            <a:endParaRPr lang="en-US" dirty="0"/>
          </a:p>
        </p:txBody>
      </p:sp>
      <p:sp>
        <p:nvSpPr>
          <p:cNvPr id="2" name="Title 1"/>
          <p:cNvSpPr>
            <a:spLocks noGrp="1"/>
          </p:cNvSpPr>
          <p:nvPr>
            <p:ph type="title"/>
          </p:nvPr>
        </p:nvSpPr>
        <p:spPr/>
        <p:txBody>
          <a:bodyPr>
            <a:normAutofit fontScale="90000"/>
          </a:bodyPr>
          <a:lstStyle/>
          <a:p>
            <a:pPr algn="ctr"/>
            <a:r>
              <a:rPr lang="en-US" dirty="0" smtClean="0"/>
              <a:t>Out-of-state packaging example</a:t>
            </a:r>
            <a:br>
              <a:rPr lang="en-US" dirty="0" smtClean="0"/>
            </a:br>
            <a:r>
              <a:rPr lang="en-US" dirty="0" smtClean="0"/>
              <a:t>COA = $</a:t>
            </a:r>
            <a:r>
              <a:rPr lang="en-US" sz="4400" dirty="0"/>
              <a:t>55,045</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0873&quot;&gt;&lt;object type=&quot;3&quot; unique_id=&quot;10874&quot;&gt;&lt;property id=&quot;20148&quot; value=&quot;5&quot;/&gt;&lt;property id=&quot;20300&quot; value=&quot;Slide 1 - &amp;quot;Financial Aid&amp;quot;&quot;/&gt;&lt;property id=&quot;20307&quot; value=&quot;256&quot;/&gt;&lt;/object&gt;&lt;object type=&quot;3&quot; unique_id=&quot;10875&quot;&gt;&lt;property id=&quot;20148&quot; value=&quot;5&quot;/&gt;&lt;property id=&quot;20300&quot; value=&quot;Slide 2 - &amp;quot;Federal Direct Stafford Loan&amp;quot;&quot;/&gt;&lt;property id=&quot;20307&quot; value=&quot;261&quot;/&gt;&lt;/object&gt;&lt;object type=&quot;3&quot; unique_id=&quot;10876&quot;&gt;&lt;property id=&quot;20148&quot; value=&quot;5&quot;/&gt;&lt;property id=&quot;20300&quot; value=&quot;Slide 3 - &amp;quot;Perkins &amp;quot;&quot;/&gt;&lt;property id=&quot;20307&quot; value=&quot;262&quot;/&gt;&lt;/object&gt;&lt;object type=&quot;3&quot; unique_id=&quot;10877&quot;&gt;&lt;property id=&quot;20148&quot; value=&quot;5&quot;/&gt;&lt;property id=&quot;20300&quot; value=&quot;Slide 4 - &amp;quot;Federal Direct Graduate PLUS Loan &amp;quot;&quot;/&gt;&lt;property id=&quot;20307&quot; value=&quot;263&quot;/&gt;&lt;/object&gt;&lt;object type=&quot;3&quot; unique_id=&quot;10878&quot;&gt;&lt;property id=&quot;20148&quot; value=&quot;5&quot;/&gt;&lt;property id=&quot;20300&quot; value=&quot;Slide 5 - &amp;quot;Additional Funds Request Form &amp;quot;&quot;/&gt;&lt;property id=&quot;20307&quot; value=&quot;277&quot;/&gt;&lt;/object&gt;&lt;object type=&quot;3&quot; unique_id=&quot;10880&quot;&gt;&lt;property id=&quot;20148&quot; value=&quot;5&quot;/&gt;&lt;property id=&quot;20300&quot; value=&quot;Slide 6 - &amp;quot; 2013-2014 In-State Cost of Attendance  1st Year Pharmacology  ESTIMATE&amp;quot;&quot;/&gt;&lt;property id=&quot;20307&quot; value=&quot;258&quot;/&gt;&lt;/object&gt;&lt;object type=&quot;3&quot; unique_id=&quot;10881&quot;&gt;&lt;property id=&quot;20148&quot; value=&quot;5&quot;/&gt;&lt;property id=&quot;20300&quot; value=&quot;Slide 7 - &amp;quot;2013-2014 Out-of-State Cost of Attendance 1st Year Pharmacology ESTIMATE&amp;quot;&quot;/&gt;&lt;property id=&quot;20307&quot; value=&quot;276&quot;/&gt;&lt;/object&gt;&lt;object type=&quot;3&quot; unique_id=&quot;10882&quot;&gt;&lt;property id=&quot;20148&quot; value=&quot;5&quot;/&gt;&lt;property id=&quot;20300&quot; value=&quot;Slide 8 - &amp;quot;In-state packaging example COA = $46,645&amp;quot;&quot;/&gt;&lt;property id=&quot;20307&quot; value=&quot;268&quot;/&gt;&lt;/object&gt;&lt;object type=&quot;3&quot; unique_id=&quot;10883&quot;&gt;&lt;property id=&quot;20148&quot; value=&quot;5&quot;/&gt;&lt;property id=&quot;20300&quot; value=&quot;Slide 9 - &amp;quot;Out-of-state packaging example COA = $55,045&amp;quot;&quot;/&gt;&lt;property id=&quot;20307&quot; value=&quot;269&quot;/&gt;&lt;/object&gt;&lt;object type=&quot;3&quot; unique_id=&quot;10884&quot;&gt;&lt;property id=&quot;20148&quot; value=&quot;5&quot;/&gt;&lt;property id=&quot;20300&quot; value=&quot;Slide 10 - &amp;quot;Estimated Refund&amp;quot;&quot;/&gt;&lt;property id=&quot;20307&quot; value=&quot;270&quot;/&gt;&lt;/object&gt;&lt;object type=&quot;3&quot; unique_id=&quot;10885&quot;&gt;&lt;property id=&quot;20148&quot; value=&quot;5&quot;/&gt;&lt;property id=&quot;20300&quot; value=&quot;Slide 11 - &amp;quot;Applying for Financial Aid&amp;quot;&quot;/&gt;&lt;property id=&quot;20307&quot; value=&quot;265&quot;/&gt;&lt;/object&gt;&lt;object type=&quot;3&quot; unique_id=&quot;10886&quot;&gt;&lt;property id=&quot;20148&quot; value=&quot;5&quot;/&gt;&lt;property id=&quot;20300&quot; value=&quot;Slide 14 - &amp;quot;Banner Self-Service&amp;quot;&quot;/&gt;&lt;property id=&quot;20307&quot; value=&quot;274&quot;/&gt;&lt;/object&gt;&lt;object type=&quot;3&quot; unique_id=&quot;11097&quot;&gt;&lt;property id=&quot;20148&quot; value=&quot;5&quot;/&gt;&lt;property id=&quot;20300&quot; value=&quot;Slide 16 - &amp;quot;Financial Literacy        Managing your Money&amp;quot;&quot;/&gt;&lt;property id=&quot;20307&quot; value=&quot;278&quot;/&gt;&lt;/object&gt;&lt;object type=&quot;3&quot; unique_id=&quot;11102&quot;&gt;&lt;property id=&quot;20148&quot; value=&quot;5&quot;/&gt;&lt;property id=&quot;20300&quot; value=&quot;Slide 31 - &amp;quot;Credit Bureaus&amp;quot;&quot;/&gt;&lt;property id=&quot;20307&quot; value=&quot;283&quot;/&gt;&lt;/object&gt;&lt;object type=&quot;3&quot; unique_id=&quot;11103&quot;&gt;&lt;property id=&quot;20148&quot; value=&quot;5&quot;/&gt;&lt;property id=&quot;20300&quot; value=&quot;Slide 32 - &amp;quot;Your Credit Scores – It Matters&amp;quot;&quot;/&gt;&lt;property id=&quot;20307&quot; value=&quot;284&quot;/&gt;&lt;/object&gt;&lt;object type=&quot;3&quot; unique_id=&quot;11104&quot;&gt;&lt;property id=&quot;20148&quot; value=&quot;5&quot;/&gt;&lt;property id=&quot;20300&quot; value=&quot;Slide 33 - &amp;quot;Impact of Bad Credit&amp;quot;&quot;/&gt;&lt;property id=&quot;20307&quot; value=&quot;285&quot;/&gt;&lt;/object&gt;&lt;object type=&quot;3&quot; unique_id=&quot;11105&quot;&gt;&lt;property id=&quot;20148&quot; value=&quot;5&quot;/&gt;&lt;property id=&quot;20300&quot; value=&quot;Slide 34 - &amp;quot;Protect Against Identity Theft&amp;quot;&quot;/&gt;&lt;property id=&quot;20307&quot; value=&quot;286&quot;/&gt;&lt;/object&gt;&lt;object type=&quot;3&quot; unique_id=&quot;11106&quot;&gt;&lt;property id=&quot;20148&quot; value=&quot;5&quot;/&gt;&lt;property id=&quot;20300&quot; value=&quot;Slide 35 - &amp;quot;Financial Management Tips&amp;quot;&quot;/&gt;&lt;property id=&quot;20307&quot; value=&quot;287&quot;/&gt;&lt;/object&gt;&lt;object type=&quot;3&quot; unique_id=&quot;11371&quot;&gt;&lt;property id=&quot;20148&quot; value=&quot;5&quot;/&gt;&lt;property id=&quot;20300&quot; value=&quot;Slide 15 - &amp;quot;Contact Information&amp;quot;&quot;/&gt;&lt;property id=&quot;20307&quot; value=&quot;289&quot;/&gt;&lt;/object&gt;&lt;object type=&quot;3&quot; unique_id=&quot;11372&quot;&gt;&lt;property id=&quot;20148&quot; value=&quot;5&quot;/&gt;&lt;property id=&quot;20300&quot; value=&quot;Slide 36 - &amp;quot;New Additions to Financial Aid&amp;quot;&quot;/&gt;&lt;property id=&quot;20307&quot; value=&quot;292&quot;/&gt;&lt;/object&gt;&lt;object type=&quot;3&quot; unique_id=&quot;11373&quot;&gt;&lt;property id=&quot;20148&quot; value=&quot;5&quot;/&gt;&lt;property id=&quot;20300&quot; value=&quot;Slide 38 - &amp;quot;Questions &amp;quot;&quot;/&gt;&lt;property id=&quot;20307&quot; value=&quot;290&quot;/&gt;&lt;/object&gt;&lt;object type=&quot;3&quot; unique_id=&quot;11374&quot;&gt;&lt;property id=&quot;20148&quot; value=&quot;5&quot;/&gt;&lt;property id=&quot;20300&quot; value=&quot;Slide 37 - &amp;quot;Contact Information&amp;quot;&quot;/&gt;&lt;property id=&quot;20307&quot; value=&quot;291&quot;/&gt;&lt;/object&gt;&lt;object type=&quot;3&quot; unique_id=&quot;11376&quot;&gt;&lt;property id=&quot;20148&quot; value=&quot;5&quot;/&gt;&lt;property id=&quot;20300&quot; value=&quot;Slide 12 - &amp;quot;One-Stop-Shop&amp;quot;&quot;/&gt;&lt;property id=&quot;20307&quot; value=&quot;293&quot;/&gt;&lt;/object&gt;&lt;object type=&quot;3&quot; unique_id=&quot;11377&quot;&gt;&lt;property id=&quot;20148&quot; value=&quot;5&quot;/&gt;&lt;property id=&quot;20300&quot; value=&quot;Slide 13 - &amp;quot;One Time Counseling&amp;quot;&quot;/&gt;&lt;property id=&quot;20307&quot; value=&quot;294&quot;/&gt;&lt;/object&gt;&lt;object type=&quot;3&quot; unique_id=&quot;13820&quot;&gt;&lt;property id=&quot;20148&quot; value=&quot;5&quot;/&gt;&lt;property id=&quot;20300&quot; value=&quot;Slide 17 - &amp;quot;Budgeting &amp;quot;&quot;/&gt;&lt;property id=&quot;20307&quot; value=&quot;299&quot;/&gt;&lt;/object&gt;&lt;object type=&quot;3&quot; unique_id=&quot;13821&quot;&gt;&lt;property id=&quot;20148&quot; value=&quot;5&quot;/&gt;&lt;property id=&quot;20300&quot; value=&quot;Slide 18 - &amp;quot;Creating a Budget&amp;quot;&quot;/&gt;&lt;property id=&quot;20307&quot; value=&quot;300&quot;/&gt;&lt;/object&gt;&lt;object type=&quot;3&quot; unique_id=&quot;13822&quot;&gt;&lt;property id=&quot;20148&quot; value=&quot;5&quot;/&gt;&lt;property id=&quot;20300&quot; value=&quot;Slide 19 - &amp;quot;Manage Your Bank Accounts&amp;quot;&quot;/&gt;&lt;property id=&quot;20307&quot; value=&quot;301&quot;/&gt;&lt;/object&gt;&lt;object type=&quot;3&quot; unique_id=&quot;13823&quot;&gt;&lt;property id=&quot;20148&quot; value=&quot;5&quot;/&gt;&lt;property id=&quot;20300&quot; value=&quot;Slide 20 - &amp;quot;Banking&amp;quot;&quot;/&gt;&lt;property id=&quot;20307&quot; value=&quot;302&quot;/&gt;&lt;/object&gt;&lt;object type=&quot;3&quot; unique_id=&quot;13824&quot;&gt;&lt;property id=&quot;20148&quot; value=&quot;5&quot;/&gt;&lt;property id=&quot;20300&quot; value=&quot;Slide 21 - &amp;quot;Cutting Fees&amp;quot;&quot;/&gt;&lt;property id=&quot;20307&quot; value=&quot;303&quot;/&gt;&lt;/object&gt;&lt;object type=&quot;3&quot; unique_id=&quot;13825&quot;&gt;&lt;property id=&quot;20148&quot; value=&quot;5&quot;/&gt;&lt;property id=&quot;20300&quot; value=&quot;Slide 22 - &amp;quot;Cutting Fees&amp;quot;&quot;/&gt;&lt;property id=&quot;20307&quot; value=&quot;304&quot;/&gt;&lt;/object&gt;&lt;object type=&quot;3&quot; unique_id=&quot;13826&quot;&gt;&lt;property id=&quot;20148&quot; value=&quot;5&quot;/&gt;&lt;property id=&quot;20300&quot; value=&quot;Slide 23 - &amp;quot;Keep Records….&amp;quot;&quot;/&gt;&lt;property id=&quot;20307&quot; value=&quot;305&quot;/&gt;&lt;/object&gt;&lt;object type=&quot;3&quot; unique_id=&quot;13827&quot;&gt;&lt;property id=&quot;20148&quot; value=&quot;5&quot;/&gt;&lt;property id=&quot;20300&quot; value=&quot;Slide 24 - &amp;quot;Master Promissory Note (MPN) The MPN includes important language about rights and responsibilities as a borrower a&quot;/&gt;&lt;property id=&quot;20307&quot; value=&quot;306&quot;/&gt;&lt;/object&gt;&lt;object type=&quot;3&quot; unique_id=&quot;13828&quot;&gt;&lt;property id=&quot;20148&quot; value=&quot;5&quot;/&gt;&lt;property id=&quot;20300&quot; value=&quot;Slide 25 - &amp;quot;How To Complete Your Master Promissory Note&amp;quot;&quot;/&gt;&lt;property id=&quot;20307&quot; value=&quot;307&quot;/&gt;&lt;/object&gt;&lt;object type=&quot;3&quot; unique_id=&quot;13829&quot;&gt;&lt;property id=&quot;20148&quot; value=&quot;5&quot;/&gt;&lt;property id=&quot;20300&quot; value=&quot;Slide 26 - &amp;quot;NSLDS – Loan History&amp;quot;&quot;/&gt;&lt;property id=&quot;20307&quot; value=&quot;308&quot;/&gt;&lt;/object&gt;&lt;object type=&quot;3&quot; unique_id=&quot;13830&quot;&gt;&lt;property id=&quot;20148&quot; value=&quot;5&quot;/&gt;&lt;property id=&quot;20300&quot; value=&quot;Slide 27 - &amp;quot;NSLDS – Loan History&amp;quot;&quot;/&gt;&lt;property id=&quot;20307&quot; value=&quot;309&quot;/&gt;&lt;/object&gt;&lt;object type=&quot;3&quot; unique_id=&quot;13831&quot;&gt;&lt;property id=&quot;20148&quot; value=&quot;5&quot;/&gt;&lt;property id=&quot;20300&quot; value=&quot;Slide 28 - &amp;quot;Repayment of Loans&amp;quot;&quot;/&gt;&lt;property id=&quot;20307&quot; value=&quot;310&quot;/&gt;&lt;/object&gt;&lt;object type=&quot;3&quot; unique_id=&quot;13832&quot;&gt;&lt;property id=&quot;20148&quot; value=&quot;5&quot;/&gt;&lt;property id=&quot;20300&quot; value=&quot;Slide 29 - &amp;quot;Repayment Options&amp;quot;&quot;/&gt;&lt;property id=&quot;20307&quot; value=&quot;311&quot;/&gt;&lt;/object&gt;&lt;object type=&quot;3&quot; unique_id=&quot;13833&quot;&gt;&lt;property id=&quot;20148&quot; value=&quot;5&quot;/&gt;&lt;property id=&quot;20300&quot; value=&quot;Slide 30 - &amp;quot;Postpone Payment&amp;quot;&quot;/&gt;&lt;property id=&quot;20307&quot; value=&quot;312&quot;/&gt;&lt;/object&gt;&lt;/object&gt;&lt;object type=&quot;8&quot; unique_id=&quot;10901&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676</TotalTime>
  <Words>1547</Words>
  <Application>Microsoft Office PowerPoint</Application>
  <PresentationFormat>On-screen Show (4:3)</PresentationFormat>
  <Paragraphs>286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Concourse</vt:lpstr>
      <vt:lpstr>Financial Aid</vt:lpstr>
      <vt:lpstr>Federal Direct Stafford Loan</vt:lpstr>
      <vt:lpstr>Perkins </vt:lpstr>
      <vt:lpstr>Federal Direct Graduate PLUS Loan </vt:lpstr>
      <vt:lpstr>Additional Funds Request Form </vt:lpstr>
      <vt:lpstr> 2013-2014 In-State Cost of Attendance  1st Year Pharmacology  ESTIMATE</vt:lpstr>
      <vt:lpstr>2013-2014 Out-of-State Cost of Attendance 1st Year Pharmacology ESTIMATE</vt:lpstr>
      <vt:lpstr>In-state packaging example COA = $46,645</vt:lpstr>
      <vt:lpstr>Out-of-state packaging example COA = $55,045</vt:lpstr>
      <vt:lpstr>Estimated Refund</vt:lpstr>
      <vt:lpstr>Applying for Financial Aid</vt:lpstr>
      <vt:lpstr>One-Stop-Shop</vt:lpstr>
      <vt:lpstr>One Time Counseling</vt:lpstr>
      <vt:lpstr>Banner Self-Service</vt:lpstr>
      <vt:lpstr>Contact Information</vt:lpstr>
      <vt:lpstr>Financial Literacy        Managing your Money</vt:lpstr>
      <vt:lpstr>Budgeting </vt:lpstr>
      <vt:lpstr>Creating a Budget</vt:lpstr>
      <vt:lpstr>Manage Your Bank Accounts</vt:lpstr>
      <vt:lpstr>Banking</vt:lpstr>
      <vt:lpstr>Cutting Fees</vt:lpstr>
      <vt:lpstr>Cutting Fees</vt:lpstr>
      <vt:lpstr>Keep Records….</vt:lpstr>
      <vt:lpstr>Master Promissory Note (MPN) The MPN includes important language about rights and responsibilities as a borrower and applies to both subsidized and unsubsidized Stafford Loans.</vt:lpstr>
      <vt:lpstr>How To Complete Your Master Promissory Note</vt:lpstr>
      <vt:lpstr>NSLDS – Loan History</vt:lpstr>
      <vt:lpstr>NSLDS – Loan History</vt:lpstr>
      <vt:lpstr>Repayment of Loans</vt:lpstr>
      <vt:lpstr>Repayment Options</vt:lpstr>
      <vt:lpstr>Postpone Payment</vt:lpstr>
      <vt:lpstr>Credit Bureaus</vt:lpstr>
      <vt:lpstr>Your Credit Scores – It Matters</vt:lpstr>
      <vt:lpstr>Impact of Bad Credit</vt:lpstr>
      <vt:lpstr>Protect Against Identity Theft</vt:lpstr>
      <vt:lpstr>Financial Management Tips</vt:lpstr>
      <vt:lpstr>New Additions to Financial Aid</vt:lpstr>
      <vt:lpstr>Contact Information</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dc:title>
  <dc:creator>jlewis51</dc:creator>
  <cp:lastModifiedBy>Maddox, Janice G</cp:lastModifiedBy>
  <cp:revision>76</cp:revision>
  <dcterms:created xsi:type="dcterms:W3CDTF">2010-08-09T13:14:24Z</dcterms:created>
  <dcterms:modified xsi:type="dcterms:W3CDTF">2013-08-22T16:25:16Z</dcterms:modified>
</cp:coreProperties>
</file>