
<file path=[Content_Types].xml><?xml version="1.0" encoding="utf-8"?>
<Types xmlns="http://schemas.openxmlformats.org/package/2006/content-types">
  <Default Extension="xml" ContentType="application/xml"/>
  <Default Extension="jpeg" ContentType="image/jpeg"/>
  <Default Extension="rels" ContentType="application/vnd.openxmlformats-package.relationships+xml"/>
  <Default Extension="wmf" ContentType="image/x-wm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3"/>
  </p:notesMasterIdLst>
  <p:sldIdLst>
    <p:sldId id="256" r:id="rId2"/>
    <p:sldId id="269" r:id="rId3"/>
    <p:sldId id="259" r:id="rId4"/>
    <p:sldId id="257" r:id="rId5"/>
    <p:sldId id="270" r:id="rId6"/>
    <p:sldId id="260" r:id="rId7"/>
    <p:sldId id="261" r:id="rId8"/>
    <p:sldId id="271" r:id="rId9"/>
    <p:sldId id="272" r:id="rId10"/>
    <p:sldId id="273" r:id="rId11"/>
    <p:sldId id="262" r:id="rId12"/>
    <p:sldId id="274" r:id="rId13"/>
    <p:sldId id="275" r:id="rId14"/>
    <p:sldId id="276" r:id="rId15"/>
    <p:sldId id="277" r:id="rId16"/>
    <p:sldId id="263" r:id="rId17"/>
    <p:sldId id="264" r:id="rId18"/>
    <p:sldId id="283" r:id="rId19"/>
    <p:sldId id="284" r:id="rId20"/>
    <p:sldId id="288" r:id="rId21"/>
    <p:sldId id="287" r:id="rId22"/>
    <p:sldId id="291" r:id="rId23"/>
    <p:sldId id="292" r:id="rId24"/>
    <p:sldId id="293" r:id="rId25"/>
    <p:sldId id="294" r:id="rId26"/>
    <p:sldId id="286" r:id="rId27"/>
    <p:sldId id="285" r:id="rId28"/>
    <p:sldId id="290" r:id="rId29"/>
    <p:sldId id="289" r:id="rId30"/>
    <p:sldId id="295" r:id="rId31"/>
    <p:sldId id="296" r:id="rId3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34572" autoAdjust="0"/>
    <p:restoredTop sz="86433" autoAdjust="0"/>
  </p:normalViewPr>
  <p:slideViewPr>
    <p:cSldViewPr>
      <p:cViewPr>
        <p:scale>
          <a:sx n="110" d="100"/>
          <a:sy n="110" d="100"/>
        </p:scale>
        <p:origin x="16" y="-128"/>
      </p:cViewPr>
      <p:guideLst>
        <p:guide orient="horz" pos="2160"/>
        <p:guide pos="2880"/>
      </p:guideLst>
    </p:cSldViewPr>
  </p:slideViewPr>
  <p:outlineViewPr>
    <p:cViewPr>
      <p:scale>
        <a:sx n="33" d="100"/>
        <a:sy n="33" d="100"/>
      </p:scale>
      <p:origin x="0" y="-29320"/>
    </p:cViewPr>
  </p:outlineViewPr>
  <p:notesTextViewPr>
    <p:cViewPr>
      <p:scale>
        <a:sx n="1" d="1"/>
        <a:sy n="1" d="1"/>
      </p:scale>
      <p:origin x="0" y="0"/>
    </p:cViewPr>
  </p:notesTextViewPr>
  <p:sorterViewPr>
    <p:cViewPr>
      <p:scale>
        <a:sx n="66" d="100"/>
        <a:sy n="66" d="100"/>
      </p:scale>
      <p:origin x="0" y="0"/>
    </p:cViewPr>
  </p:sorterViewPr>
  <p:notesViewPr>
    <p:cSldViewPr>
      <p:cViewPr varScale="1">
        <p:scale>
          <a:sx n="86" d="100"/>
          <a:sy n="86" d="100"/>
        </p:scale>
        <p:origin x="3288" y="200"/>
      </p:cViewPr>
      <p:guideLst/>
    </p:cSldViewPr>
  </p:notesViewPr>
  <p:gridSpacing cx="76200" cy="76200"/>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notesMaster" Target="notesMasters/notesMaster1.xml"/><Relationship Id="rId34" Type="http://schemas.openxmlformats.org/officeDocument/2006/relationships/presProps" Target="presProps.xml"/><Relationship Id="rId35" Type="http://schemas.openxmlformats.org/officeDocument/2006/relationships/viewProps" Target="viewProps.xml"/><Relationship Id="rId36" Type="http://schemas.openxmlformats.org/officeDocument/2006/relationships/theme" Target="theme/theme1.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B07ED6F-F643-0240-9951-C1C5E7C68D48}" type="datetimeFigureOut">
              <a:rPr lang="en-US" smtClean="0"/>
              <a:t>10/6/17</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19DE258-F548-2744-91B6-5B3CFDEA09D0}" type="slidenum">
              <a:rPr lang="en-US" smtClean="0"/>
              <a:t>‹#›</a:t>
            </a:fld>
            <a:endParaRPr lang="en-US"/>
          </a:p>
        </p:txBody>
      </p:sp>
    </p:spTree>
    <p:extLst>
      <p:ext uri="{BB962C8B-B14F-4D97-AF65-F5344CB8AC3E}">
        <p14:creationId xmlns:p14="http://schemas.microsoft.com/office/powerpoint/2010/main" val="141501020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19DE258-F548-2744-91B6-5B3CFDEA09D0}" type="slidenum">
              <a:rPr lang="en-US" smtClean="0"/>
              <a:t>1</a:t>
            </a:fld>
            <a:endParaRPr lang="en-US"/>
          </a:p>
        </p:txBody>
      </p:sp>
    </p:spTree>
    <p:extLst>
      <p:ext uri="{BB962C8B-B14F-4D97-AF65-F5344CB8AC3E}">
        <p14:creationId xmlns:p14="http://schemas.microsoft.com/office/powerpoint/2010/main" val="84265897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03353858-5320-4F01-9C1B-D5ED8C8110B4}" type="datetimeFigureOut">
              <a:rPr lang="en-US" smtClean="0"/>
              <a:pPr/>
              <a:t>10/6/17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ECBEA57-DB2E-412B-9F5B-4DD7ECB3CC18}" type="slidenum">
              <a:rPr lang="en-US" smtClean="0"/>
              <a:pPr/>
              <a:t>‹#›</a:t>
            </a:fld>
            <a:endParaRPr lang="en-US"/>
          </a:p>
        </p:txBody>
      </p:sp>
    </p:spTree>
    <p:extLst>
      <p:ext uri="{BB962C8B-B14F-4D97-AF65-F5344CB8AC3E}">
        <p14:creationId xmlns:p14="http://schemas.microsoft.com/office/powerpoint/2010/main" val="248384019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3353858-5320-4F01-9C1B-D5ED8C8110B4}" type="datetimeFigureOut">
              <a:rPr lang="en-US" smtClean="0"/>
              <a:pPr/>
              <a:t>10/6/17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ECBEA57-DB2E-412B-9F5B-4DD7ECB3CC18}" type="slidenum">
              <a:rPr lang="en-US" smtClean="0"/>
              <a:pPr/>
              <a:t>‹#›</a:t>
            </a:fld>
            <a:endParaRPr lang="en-US"/>
          </a:p>
        </p:txBody>
      </p:sp>
    </p:spTree>
    <p:extLst>
      <p:ext uri="{BB962C8B-B14F-4D97-AF65-F5344CB8AC3E}">
        <p14:creationId xmlns:p14="http://schemas.microsoft.com/office/powerpoint/2010/main" val="362663162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3353858-5320-4F01-9C1B-D5ED8C8110B4}" type="datetimeFigureOut">
              <a:rPr lang="en-US" smtClean="0"/>
              <a:pPr/>
              <a:t>10/6/17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ECBEA57-DB2E-412B-9F5B-4DD7ECB3CC18}" type="slidenum">
              <a:rPr lang="en-US" smtClean="0"/>
              <a:pPr/>
              <a:t>‹#›</a:t>
            </a:fld>
            <a:endParaRPr lang="en-US"/>
          </a:p>
        </p:txBody>
      </p:sp>
    </p:spTree>
    <p:extLst>
      <p:ext uri="{BB962C8B-B14F-4D97-AF65-F5344CB8AC3E}">
        <p14:creationId xmlns:p14="http://schemas.microsoft.com/office/powerpoint/2010/main" val="120456254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3353858-5320-4F01-9C1B-D5ED8C8110B4}" type="datetimeFigureOut">
              <a:rPr lang="en-US" smtClean="0"/>
              <a:pPr/>
              <a:t>10/6/17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ECBEA57-DB2E-412B-9F5B-4DD7ECB3CC18}" type="slidenum">
              <a:rPr lang="en-US" smtClean="0"/>
              <a:pPr/>
              <a:t>‹#›</a:t>
            </a:fld>
            <a:endParaRPr lang="en-US"/>
          </a:p>
        </p:txBody>
      </p:sp>
    </p:spTree>
    <p:extLst>
      <p:ext uri="{BB962C8B-B14F-4D97-AF65-F5344CB8AC3E}">
        <p14:creationId xmlns:p14="http://schemas.microsoft.com/office/powerpoint/2010/main" val="186193237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3353858-5320-4F01-9C1B-D5ED8C8110B4}" type="datetimeFigureOut">
              <a:rPr lang="en-US" smtClean="0"/>
              <a:pPr/>
              <a:t>10/6/17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ECBEA57-DB2E-412B-9F5B-4DD7ECB3CC18}" type="slidenum">
              <a:rPr lang="en-US" smtClean="0"/>
              <a:pPr/>
              <a:t>‹#›</a:t>
            </a:fld>
            <a:endParaRPr lang="en-US"/>
          </a:p>
        </p:txBody>
      </p:sp>
    </p:spTree>
    <p:extLst>
      <p:ext uri="{BB962C8B-B14F-4D97-AF65-F5344CB8AC3E}">
        <p14:creationId xmlns:p14="http://schemas.microsoft.com/office/powerpoint/2010/main" val="191584254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03353858-5320-4F01-9C1B-D5ED8C8110B4}" type="datetimeFigureOut">
              <a:rPr lang="en-US" smtClean="0"/>
              <a:pPr/>
              <a:t>10/6/17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ECBEA57-DB2E-412B-9F5B-4DD7ECB3CC18}" type="slidenum">
              <a:rPr lang="en-US" smtClean="0"/>
              <a:pPr/>
              <a:t>‹#›</a:t>
            </a:fld>
            <a:endParaRPr lang="en-US"/>
          </a:p>
        </p:txBody>
      </p:sp>
    </p:spTree>
    <p:extLst>
      <p:ext uri="{BB962C8B-B14F-4D97-AF65-F5344CB8AC3E}">
        <p14:creationId xmlns:p14="http://schemas.microsoft.com/office/powerpoint/2010/main" val="150233905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03353858-5320-4F01-9C1B-D5ED8C8110B4}" type="datetimeFigureOut">
              <a:rPr lang="en-US" smtClean="0"/>
              <a:pPr/>
              <a:t>10/6/17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ECBEA57-DB2E-412B-9F5B-4DD7ECB3CC18}" type="slidenum">
              <a:rPr lang="en-US" smtClean="0"/>
              <a:pPr/>
              <a:t>‹#›</a:t>
            </a:fld>
            <a:endParaRPr lang="en-US"/>
          </a:p>
        </p:txBody>
      </p:sp>
    </p:spTree>
    <p:extLst>
      <p:ext uri="{BB962C8B-B14F-4D97-AF65-F5344CB8AC3E}">
        <p14:creationId xmlns:p14="http://schemas.microsoft.com/office/powerpoint/2010/main" val="302719624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03353858-5320-4F01-9C1B-D5ED8C8110B4}" type="datetimeFigureOut">
              <a:rPr lang="en-US" smtClean="0"/>
              <a:pPr/>
              <a:t>10/6/17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ECBEA57-DB2E-412B-9F5B-4DD7ECB3CC18}" type="slidenum">
              <a:rPr lang="en-US" smtClean="0"/>
              <a:pPr/>
              <a:t>‹#›</a:t>
            </a:fld>
            <a:endParaRPr lang="en-US"/>
          </a:p>
        </p:txBody>
      </p:sp>
    </p:spTree>
    <p:extLst>
      <p:ext uri="{BB962C8B-B14F-4D97-AF65-F5344CB8AC3E}">
        <p14:creationId xmlns:p14="http://schemas.microsoft.com/office/powerpoint/2010/main" val="171532089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3353858-5320-4F01-9C1B-D5ED8C8110B4}" type="datetimeFigureOut">
              <a:rPr lang="en-US" smtClean="0"/>
              <a:pPr/>
              <a:t>10/6/17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ECBEA57-DB2E-412B-9F5B-4DD7ECB3CC18}" type="slidenum">
              <a:rPr lang="en-US" smtClean="0"/>
              <a:pPr/>
              <a:t>‹#›</a:t>
            </a:fld>
            <a:endParaRPr lang="en-US"/>
          </a:p>
        </p:txBody>
      </p:sp>
    </p:spTree>
    <p:extLst>
      <p:ext uri="{BB962C8B-B14F-4D97-AF65-F5344CB8AC3E}">
        <p14:creationId xmlns:p14="http://schemas.microsoft.com/office/powerpoint/2010/main" val="27419376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3353858-5320-4F01-9C1B-D5ED8C8110B4}" type="datetimeFigureOut">
              <a:rPr lang="en-US" smtClean="0"/>
              <a:pPr/>
              <a:t>10/6/17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ECBEA57-DB2E-412B-9F5B-4DD7ECB3CC18}" type="slidenum">
              <a:rPr lang="en-US" smtClean="0"/>
              <a:pPr/>
              <a:t>‹#›</a:t>
            </a:fld>
            <a:endParaRPr lang="en-US"/>
          </a:p>
        </p:txBody>
      </p:sp>
    </p:spTree>
    <p:extLst>
      <p:ext uri="{BB962C8B-B14F-4D97-AF65-F5344CB8AC3E}">
        <p14:creationId xmlns:p14="http://schemas.microsoft.com/office/powerpoint/2010/main" val="306930493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3353858-5320-4F01-9C1B-D5ED8C8110B4}" type="datetimeFigureOut">
              <a:rPr lang="en-US" smtClean="0"/>
              <a:pPr/>
              <a:t>10/6/17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ECBEA57-DB2E-412B-9F5B-4DD7ECB3CC18}" type="slidenum">
              <a:rPr lang="en-US" smtClean="0"/>
              <a:pPr/>
              <a:t>‹#›</a:t>
            </a:fld>
            <a:endParaRPr lang="en-US"/>
          </a:p>
        </p:txBody>
      </p:sp>
    </p:spTree>
    <p:extLst>
      <p:ext uri="{BB962C8B-B14F-4D97-AF65-F5344CB8AC3E}">
        <p14:creationId xmlns:p14="http://schemas.microsoft.com/office/powerpoint/2010/main" val="206238722"/>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3353858-5320-4F01-9C1B-D5ED8C8110B4}" type="datetimeFigureOut">
              <a:rPr lang="en-US" smtClean="0"/>
              <a:pPr/>
              <a:t>10/6/17</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ECBEA57-DB2E-412B-9F5B-4DD7ECB3CC18}" type="slidenum">
              <a:rPr lang="en-US" smtClean="0"/>
              <a:pPr/>
              <a:t>‹#›</a:t>
            </a:fld>
            <a:endParaRPr lang="en-US"/>
          </a:p>
        </p:txBody>
      </p:sp>
    </p:spTree>
    <p:extLst>
      <p:ext uri="{BB962C8B-B14F-4D97-AF65-F5344CB8AC3E}">
        <p14:creationId xmlns:p14="http://schemas.microsoft.com/office/powerpoint/2010/main" val="84397086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wmf"/></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wmf"/></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wmf"/></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wmf"/></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wmf"/></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wmf"/></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wmf"/></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wmf"/></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jpe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wmf"/></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jpe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wmf"/></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wmf"/></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wmf"/></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wmf"/></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wmf"/></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wmf"/></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wmf"/></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wmf"/></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wmf"/></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wmf"/></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wmf"/></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wmf"/></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wmf"/></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wmf"/></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wmf"/></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wmf"/></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w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C:\Users\Mom.Tekell-PC\AppData\Local\Microsoft\Windows\Temporary Internet Files\Content.IE5\O4T3RMHV\MP900443911[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20151" y="228600"/>
            <a:ext cx="8650629" cy="579120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ctrTitle"/>
          </p:nvPr>
        </p:nvSpPr>
        <p:spPr>
          <a:xfrm>
            <a:off x="609600" y="4800600"/>
            <a:ext cx="7772400" cy="1470025"/>
          </a:xfrm>
        </p:spPr>
        <p:txBody>
          <a:bodyPr>
            <a:normAutofit/>
          </a:bodyPr>
          <a:lstStyle/>
          <a:p>
            <a:r>
              <a:rPr lang="en-US" sz="2400" b="1" dirty="0" smtClean="0">
                <a:solidFill>
                  <a:schemeClr val="bg1">
                    <a:lumMod val="65000"/>
                  </a:schemeClr>
                </a:solidFill>
              </a:rPr>
              <a:t>University of Tennessee Health Science Center</a:t>
            </a:r>
            <a:br>
              <a:rPr lang="en-US" sz="2400" b="1" dirty="0" smtClean="0">
                <a:solidFill>
                  <a:schemeClr val="bg1">
                    <a:lumMod val="65000"/>
                  </a:schemeClr>
                </a:solidFill>
              </a:rPr>
            </a:br>
            <a:r>
              <a:rPr lang="en-US" sz="2400" b="1" dirty="0" smtClean="0">
                <a:solidFill>
                  <a:schemeClr val="bg1">
                    <a:lumMod val="65000"/>
                  </a:schemeClr>
                </a:solidFill>
              </a:rPr>
              <a:t>Department of Occupational Therapy</a:t>
            </a:r>
            <a:endParaRPr lang="en-US" sz="2400" b="1" dirty="0">
              <a:solidFill>
                <a:schemeClr val="bg1">
                  <a:lumMod val="65000"/>
                </a:schemeClr>
              </a:solidFill>
            </a:endParaRPr>
          </a:p>
        </p:txBody>
      </p:sp>
      <p:sp>
        <p:nvSpPr>
          <p:cNvPr id="3" name="Subtitle 2"/>
          <p:cNvSpPr>
            <a:spLocks noGrp="1"/>
          </p:cNvSpPr>
          <p:nvPr>
            <p:ph type="subTitle" idx="1"/>
          </p:nvPr>
        </p:nvSpPr>
        <p:spPr>
          <a:xfrm>
            <a:off x="1447800" y="457200"/>
            <a:ext cx="6400800" cy="1752600"/>
          </a:xfrm>
        </p:spPr>
        <p:txBody>
          <a:bodyPr/>
          <a:lstStyle/>
          <a:p>
            <a:r>
              <a:rPr lang="en-US" b="1" dirty="0" smtClean="0"/>
              <a:t>Curriculum Design</a:t>
            </a:r>
          </a:p>
          <a:p>
            <a:endParaRPr lang="en-US" dirty="0"/>
          </a:p>
        </p:txBody>
      </p:sp>
    </p:spTree>
    <p:extLst>
      <p:ext uri="{BB962C8B-B14F-4D97-AF65-F5344CB8AC3E}">
        <p14:creationId xmlns:p14="http://schemas.microsoft.com/office/powerpoint/2010/main" val="365059419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Experiential Occupational Therapy</a:t>
            </a:r>
            <a:endParaRPr lang="en-US" dirty="0"/>
          </a:p>
        </p:txBody>
      </p:sp>
      <p:sp>
        <p:nvSpPr>
          <p:cNvPr id="3" name="Content Placeholder 2"/>
          <p:cNvSpPr>
            <a:spLocks noGrp="1"/>
          </p:cNvSpPr>
          <p:nvPr>
            <p:ph idx="1"/>
          </p:nvPr>
        </p:nvSpPr>
        <p:spPr/>
        <p:txBody>
          <a:bodyPr/>
          <a:lstStyle/>
          <a:p>
            <a:r>
              <a:rPr lang="en-US" dirty="0" smtClean="0"/>
              <a:t>Active, hands-on </a:t>
            </a:r>
            <a:r>
              <a:rPr lang="en-US" dirty="0" smtClean="0"/>
              <a:t>learning</a:t>
            </a:r>
          </a:p>
          <a:p>
            <a:r>
              <a:rPr lang="en-US" dirty="0" smtClean="0"/>
              <a:t>Team-based </a:t>
            </a:r>
            <a:r>
              <a:rPr lang="en-US" dirty="0" smtClean="0"/>
              <a:t>learning</a:t>
            </a:r>
          </a:p>
          <a:p>
            <a:r>
              <a:rPr lang="en-US" dirty="0" smtClean="0"/>
              <a:t>Simulation with standardized patients</a:t>
            </a:r>
            <a:endParaRPr lang="en-US" dirty="0" smtClean="0"/>
          </a:p>
          <a:p>
            <a:r>
              <a:rPr lang="en-US" dirty="0" smtClean="0"/>
              <a:t>Community service experiences</a:t>
            </a:r>
          </a:p>
          <a:p>
            <a:r>
              <a:rPr lang="en-US" dirty="0" smtClean="0"/>
              <a:t>Labs</a:t>
            </a:r>
          </a:p>
          <a:p>
            <a:r>
              <a:rPr lang="en-US" dirty="0" smtClean="0"/>
              <a:t>Fieldwork</a:t>
            </a:r>
          </a:p>
          <a:p>
            <a:r>
              <a:rPr lang="en-US" dirty="0" smtClean="0"/>
              <a:t>Competency </a:t>
            </a:r>
            <a:r>
              <a:rPr lang="en-US" dirty="0" smtClean="0"/>
              <a:t>assessments in </a:t>
            </a:r>
            <a:r>
              <a:rPr lang="en-US" dirty="0" smtClean="0"/>
              <a:t>core clinical skills</a:t>
            </a:r>
            <a:endParaRPr lang="en-US" dirty="0"/>
          </a:p>
        </p:txBody>
      </p:sp>
      <p:pic>
        <p:nvPicPr>
          <p:cNvPr id="4" name="Picture 2" descr="C:\Documents and Settings\ltekell\Local Settings\Temporary Internet Files\Content.IE5\55A11SZY\MC900329226[1].wmf"/>
          <p:cNvPicPr>
            <a:picLocks noChangeAspect="1" noChangeArrowheads="1"/>
          </p:cNvPicPr>
          <p:nvPr/>
        </p:nvPicPr>
        <p:blipFill>
          <a:blip r:embed="rId2" cstate="print"/>
          <a:srcRect/>
          <a:stretch>
            <a:fillRect/>
          </a:stretch>
        </p:blipFill>
        <p:spPr bwMode="auto">
          <a:xfrm>
            <a:off x="7696200" y="6019800"/>
            <a:ext cx="908365" cy="485115"/>
          </a:xfrm>
          <a:prstGeom prst="rect">
            <a:avLst/>
          </a:prstGeom>
          <a:noFill/>
        </p:spPr>
      </p:pic>
    </p:spTree>
    <p:extLst>
      <p:ext uri="{BB962C8B-B14F-4D97-AF65-F5344CB8AC3E}">
        <p14:creationId xmlns:p14="http://schemas.microsoft.com/office/powerpoint/2010/main" val="381054800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Occupational Therapy Skills</a:t>
            </a:r>
            <a:endParaRPr lang="en-US" dirty="0"/>
          </a:p>
        </p:txBody>
      </p:sp>
      <p:sp>
        <p:nvSpPr>
          <p:cNvPr id="3" name="Content Placeholder 2"/>
          <p:cNvSpPr>
            <a:spLocks noGrp="1"/>
          </p:cNvSpPr>
          <p:nvPr>
            <p:ph idx="1"/>
          </p:nvPr>
        </p:nvSpPr>
        <p:spPr/>
        <p:txBody>
          <a:bodyPr/>
          <a:lstStyle/>
          <a:p>
            <a:pPr marL="0" indent="0">
              <a:buNone/>
            </a:pPr>
            <a:r>
              <a:rPr lang="en-US" dirty="0" smtClean="0"/>
              <a:t>Throughout the curriculum advancement in student performance is made in the following areas:</a:t>
            </a:r>
          </a:p>
          <a:p>
            <a:pPr marL="514350" indent="-514350">
              <a:buAutoNum type="arabicPeriod"/>
            </a:pPr>
            <a:r>
              <a:rPr lang="en-US" dirty="0" smtClean="0"/>
              <a:t>Clinical and Professional Reasoning</a:t>
            </a:r>
          </a:p>
          <a:p>
            <a:pPr marL="514350" indent="-514350">
              <a:buAutoNum type="arabicPeriod"/>
            </a:pPr>
            <a:r>
              <a:rPr lang="en-US" dirty="0" smtClean="0"/>
              <a:t>Occupational Performance Across the Lifespan</a:t>
            </a:r>
          </a:p>
          <a:p>
            <a:pPr marL="514350" indent="-514350">
              <a:buAutoNum type="arabicPeriod"/>
            </a:pPr>
            <a:r>
              <a:rPr lang="en-US" dirty="0" smtClean="0"/>
              <a:t>Scientific and Creative Exploration</a:t>
            </a:r>
          </a:p>
          <a:p>
            <a:pPr marL="514350" indent="-514350">
              <a:buAutoNum type="arabicPeriod"/>
            </a:pPr>
            <a:r>
              <a:rPr lang="en-US" dirty="0" smtClean="0"/>
              <a:t>Empowering Community Participation</a:t>
            </a:r>
            <a:endParaRPr lang="en-US" dirty="0"/>
          </a:p>
        </p:txBody>
      </p:sp>
      <p:pic>
        <p:nvPicPr>
          <p:cNvPr id="4" name="Picture 2" descr="C:\Documents and Settings\ltekell\Local Settings\Temporary Internet Files\Content.IE5\55A11SZY\MC900329226[1].wmf"/>
          <p:cNvPicPr>
            <a:picLocks noChangeAspect="1" noChangeArrowheads="1"/>
          </p:cNvPicPr>
          <p:nvPr/>
        </p:nvPicPr>
        <p:blipFill>
          <a:blip r:embed="rId2" cstate="print"/>
          <a:srcRect/>
          <a:stretch>
            <a:fillRect/>
          </a:stretch>
        </p:blipFill>
        <p:spPr bwMode="auto">
          <a:xfrm>
            <a:off x="7696200" y="6019800"/>
            <a:ext cx="908365" cy="485115"/>
          </a:xfrm>
          <a:prstGeom prst="rect">
            <a:avLst/>
          </a:prstGeom>
          <a:noFill/>
        </p:spPr>
      </p:pic>
    </p:spTree>
    <p:extLst>
      <p:ext uri="{BB962C8B-B14F-4D97-AF65-F5344CB8AC3E}">
        <p14:creationId xmlns:p14="http://schemas.microsoft.com/office/powerpoint/2010/main" val="208116753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Clinical and Professional Reasoning</a:t>
            </a:r>
            <a:endParaRPr lang="en-US" dirty="0"/>
          </a:p>
        </p:txBody>
      </p:sp>
      <p:sp>
        <p:nvSpPr>
          <p:cNvPr id="3" name="Content Placeholder 2"/>
          <p:cNvSpPr>
            <a:spLocks noGrp="1"/>
          </p:cNvSpPr>
          <p:nvPr>
            <p:ph idx="1"/>
          </p:nvPr>
        </p:nvSpPr>
        <p:spPr/>
        <p:txBody>
          <a:bodyPr>
            <a:normAutofit lnSpcReduction="10000"/>
          </a:bodyPr>
          <a:lstStyle/>
          <a:p>
            <a:pPr>
              <a:buNone/>
            </a:pPr>
            <a:r>
              <a:rPr lang="en-US" dirty="0" smtClean="0"/>
              <a:t>	Cognitive processes (e.g., ethical, narrative, scientific, and pragmatic reasoning) used to guide professional actions and interactions </a:t>
            </a:r>
            <a:r>
              <a:rPr lang="en-US" dirty="0" smtClean="0"/>
              <a:t>including:</a:t>
            </a:r>
            <a:endParaRPr lang="en-US" dirty="0" smtClean="0"/>
          </a:p>
          <a:p>
            <a:pPr lvl="1"/>
            <a:r>
              <a:rPr lang="en-US" dirty="0" smtClean="0"/>
              <a:t>Planning</a:t>
            </a:r>
          </a:p>
          <a:p>
            <a:pPr lvl="1"/>
            <a:r>
              <a:rPr lang="en-US" dirty="0" smtClean="0"/>
              <a:t>Directing</a:t>
            </a:r>
          </a:p>
          <a:p>
            <a:pPr lvl="1"/>
            <a:r>
              <a:rPr lang="en-US" dirty="0" smtClean="0"/>
              <a:t>Performing</a:t>
            </a:r>
          </a:p>
          <a:p>
            <a:pPr lvl="1"/>
            <a:r>
              <a:rPr lang="en-US" dirty="0" smtClean="0"/>
              <a:t>Reflecting on client care</a:t>
            </a:r>
            <a:endParaRPr lang="en-US" dirty="0"/>
          </a:p>
          <a:p>
            <a:pPr lvl="1">
              <a:buNone/>
            </a:pPr>
            <a:r>
              <a:rPr lang="en-US" dirty="0" smtClean="0"/>
              <a:t>						Schell </a:t>
            </a:r>
            <a:r>
              <a:rPr lang="en-US" dirty="0" smtClean="0"/>
              <a:t>&amp; Schell</a:t>
            </a:r>
            <a:r>
              <a:rPr lang="en-US" dirty="0" smtClean="0"/>
              <a:t>, 2008</a:t>
            </a:r>
          </a:p>
        </p:txBody>
      </p:sp>
      <p:pic>
        <p:nvPicPr>
          <p:cNvPr id="4" name="Picture 2" descr="C:\Documents and Settings\ltekell\Local Settings\Temporary Internet Files\Content.IE5\55A11SZY\MC900329226[1].wmf"/>
          <p:cNvPicPr>
            <a:picLocks noChangeAspect="1" noChangeArrowheads="1"/>
          </p:cNvPicPr>
          <p:nvPr/>
        </p:nvPicPr>
        <p:blipFill>
          <a:blip r:embed="rId2" cstate="print"/>
          <a:srcRect/>
          <a:stretch>
            <a:fillRect/>
          </a:stretch>
        </p:blipFill>
        <p:spPr bwMode="auto">
          <a:xfrm>
            <a:off x="7696200" y="6019800"/>
            <a:ext cx="908365" cy="485115"/>
          </a:xfrm>
          <a:prstGeom prst="rect">
            <a:avLst/>
          </a:prstGeom>
          <a:noFill/>
        </p:spPr>
      </p:pic>
    </p:spTree>
    <p:extLst>
      <p:ext uri="{BB962C8B-B14F-4D97-AF65-F5344CB8AC3E}">
        <p14:creationId xmlns:p14="http://schemas.microsoft.com/office/powerpoint/2010/main" val="30211499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Occupational Performance </a:t>
            </a:r>
            <a:br>
              <a:rPr lang="en-US" dirty="0" smtClean="0"/>
            </a:br>
            <a:r>
              <a:rPr lang="en-US" dirty="0" smtClean="0"/>
              <a:t>Across the Lifespan</a:t>
            </a:r>
            <a:endParaRPr lang="en-US" dirty="0"/>
          </a:p>
        </p:txBody>
      </p:sp>
      <p:sp>
        <p:nvSpPr>
          <p:cNvPr id="3" name="Content Placeholder 2"/>
          <p:cNvSpPr>
            <a:spLocks noGrp="1"/>
          </p:cNvSpPr>
          <p:nvPr>
            <p:ph idx="1"/>
          </p:nvPr>
        </p:nvSpPr>
        <p:spPr/>
        <p:txBody>
          <a:bodyPr/>
          <a:lstStyle/>
          <a:p>
            <a:pPr>
              <a:buNone/>
            </a:pPr>
            <a:r>
              <a:rPr lang="en-US" dirty="0" smtClean="0"/>
              <a:t>	“</a:t>
            </a:r>
            <a:r>
              <a:rPr lang="en-US" dirty="0" smtClean="0"/>
              <a:t>The act of doing and accomplishing a selected activity or occupation that results from the dynamic transaction among the client, the context, and the activity”  (American Occupational Therapy Association, 2008, pp</a:t>
            </a:r>
            <a:r>
              <a:rPr lang="en-US" dirty="0" smtClean="0"/>
              <a:t>. 672-673</a:t>
            </a:r>
            <a:r>
              <a:rPr lang="en-US" dirty="0" smtClean="0"/>
              <a:t>) and how this occurs along the continuum from birth to death.</a:t>
            </a:r>
            <a:endParaRPr lang="en-US" dirty="0"/>
          </a:p>
        </p:txBody>
      </p:sp>
      <p:pic>
        <p:nvPicPr>
          <p:cNvPr id="4" name="Picture 2" descr="C:\Documents and Settings\ltekell\Local Settings\Temporary Internet Files\Content.IE5\55A11SZY\MC900329226[1].wmf"/>
          <p:cNvPicPr>
            <a:picLocks noChangeAspect="1" noChangeArrowheads="1"/>
          </p:cNvPicPr>
          <p:nvPr/>
        </p:nvPicPr>
        <p:blipFill>
          <a:blip r:embed="rId2" cstate="print"/>
          <a:srcRect/>
          <a:stretch>
            <a:fillRect/>
          </a:stretch>
        </p:blipFill>
        <p:spPr bwMode="auto">
          <a:xfrm>
            <a:off x="7696200" y="6019800"/>
            <a:ext cx="908365" cy="485115"/>
          </a:xfrm>
          <a:prstGeom prst="rect">
            <a:avLst/>
          </a:prstGeom>
          <a:noFill/>
        </p:spPr>
      </p:pic>
    </p:spTree>
    <p:extLst>
      <p:ext uri="{BB962C8B-B14F-4D97-AF65-F5344CB8AC3E}">
        <p14:creationId xmlns:p14="http://schemas.microsoft.com/office/powerpoint/2010/main" val="343732283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Scientific and Creative Exploration</a:t>
            </a:r>
            <a:endParaRPr lang="en-US" dirty="0"/>
          </a:p>
        </p:txBody>
      </p:sp>
      <p:sp>
        <p:nvSpPr>
          <p:cNvPr id="3" name="Content Placeholder 2"/>
          <p:cNvSpPr>
            <a:spLocks noGrp="1"/>
          </p:cNvSpPr>
          <p:nvPr>
            <p:ph idx="1"/>
          </p:nvPr>
        </p:nvSpPr>
        <p:spPr/>
        <p:txBody>
          <a:bodyPr/>
          <a:lstStyle/>
          <a:p>
            <a:pPr>
              <a:buNone/>
            </a:pPr>
            <a:r>
              <a:rPr lang="en-US" dirty="0" smtClean="0"/>
              <a:t>	Supporting and promoting development of curiosity, inquisitiveness, and excited engagement in the problem-solving process, leading to innovative and creative approaches, projects, research, and critical discourse in the art and science of occupational therapy. </a:t>
            </a:r>
            <a:endParaRPr lang="en-US" dirty="0"/>
          </a:p>
        </p:txBody>
      </p:sp>
      <p:pic>
        <p:nvPicPr>
          <p:cNvPr id="4" name="Picture 2" descr="C:\Documents and Settings\ltekell\Local Settings\Temporary Internet Files\Content.IE5\55A11SZY\MC900329226[1].wmf"/>
          <p:cNvPicPr>
            <a:picLocks noChangeAspect="1" noChangeArrowheads="1"/>
          </p:cNvPicPr>
          <p:nvPr/>
        </p:nvPicPr>
        <p:blipFill>
          <a:blip r:embed="rId2" cstate="print"/>
          <a:srcRect/>
          <a:stretch>
            <a:fillRect/>
          </a:stretch>
        </p:blipFill>
        <p:spPr bwMode="auto">
          <a:xfrm>
            <a:off x="7696200" y="6019800"/>
            <a:ext cx="908365" cy="485115"/>
          </a:xfrm>
          <a:prstGeom prst="rect">
            <a:avLst/>
          </a:prstGeom>
          <a:noFill/>
        </p:spPr>
      </p:pic>
    </p:spTree>
    <p:extLst>
      <p:ext uri="{BB962C8B-B14F-4D97-AF65-F5344CB8AC3E}">
        <p14:creationId xmlns:p14="http://schemas.microsoft.com/office/powerpoint/2010/main" val="328667572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Empowering Community Participation</a:t>
            </a:r>
            <a:endParaRPr lang="en-US" dirty="0"/>
          </a:p>
        </p:txBody>
      </p:sp>
      <p:sp>
        <p:nvSpPr>
          <p:cNvPr id="3" name="Content Placeholder 2"/>
          <p:cNvSpPr>
            <a:spLocks noGrp="1"/>
          </p:cNvSpPr>
          <p:nvPr>
            <p:ph idx="1"/>
          </p:nvPr>
        </p:nvSpPr>
        <p:spPr/>
        <p:txBody>
          <a:bodyPr/>
          <a:lstStyle/>
          <a:p>
            <a:pPr>
              <a:buNone/>
            </a:pPr>
            <a:r>
              <a:rPr lang="en-US" dirty="0" smtClean="0"/>
              <a:t>	Supporting </a:t>
            </a:r>
            <a:r>
              <a:rPr lang="en-US" dirty="0" smtClean="0"/>
              <a:t>and promoting engagement in evidence-based and occupation-centered practice in the client’s natural environment in order to facilitate development of the ability to empower clients to advocate for themselves toward improved health and participation (Dunbar, 2009).</a:t>
            </a:r>
          </a:p>
          <a:p>
            <a:pPr>
              <a:buNone/>
            </a:pPr>
            <a:endParaRPr lang="en-US" dirty="0"/>
          </a:p>
        </p:txBody>
      </p:sp>
      <p:pic>
        <p:nvPicPr>
          <p:cNvPr id="4" name="Picture 2" descr="C:\Documents and Settings\ltekell\Local Settings\Temporary Internet Files\Content.IE5\55A11SZY\MC900329226[1].wmf"/>
          <p:cNvPicPr>
            <a:picLocks noChangeAspect="1" noChangeArrowheads="1"/>
          </p:cNvPicPr>
          <p:nvPr/>
        </p:nvPicPr>
        <p:blipFill>
          <a:blip r:embed="rId2" cstate="print"/>
          <a:srcRect/>
          <a:stretch>
            <a:fillRect/>
          </a:stretch>
        </p:blipFill>
        <p:spPr bwMode="auto">
          <a:xfrm>
            <a:off x="7696200" y="6019800"/>
            <a:ext cx="908365" cy="485115"/>
          </a:xfrm>
          <a:prstGeom prst="rect">
            <a:avLst/>
          </a:prstGeom>
          <a:noFill/>
        </p:spPr>
      </p:pic>
    </p:spTree>
    <p:extLst>
      <p:ext uri="{BB962C8B-B14F-4D97-AF65-F5344CB8AC3E}">
        <p14:creationId xmlns:p14="http://schemas.microsoft.com/office/powerpoint/2010/main" val="210162487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Occupational Therapy Acculturation</a:t>
            </a:r>
            <a:endParaRPr lang="en-US" dirty="0"/>
          </a:p>
        </p:txBody>
      </p:sp>
      <p:sp>
        <p:nvSpPr>
          <p:cNvPr id="3" name="Content Placeholder 2"/>
          <p:cNvSpPr>
            <a:spLocks noGrp="1"/>
          </p:cNvSpPr>
          <p:nvPr>
            <p:ph idx="1"/>
          </p:nvPr>
        </p:nvSpPr>
        <p:spPr>
          <a:xfrm>
            <a:off x="457200" y="2133600"/>
            <a:ext cx="8229600" cy="3992563"/>
          </a:xfrm>
        </p:spPr>
        <p:txBody>
          <a:bodyPr/>
          <a:lstStyle/>
          <a:p>
            <a:pPr marL="0" indent="0" algn="ctr">
              <a:buNone/>
            </a:pPr>
            <a:r>
              <a:rPr lang="en-US" dirty="0" smtClean="0"/>
              <a:t>The end result of our program provides a student with the knowledge, skills, and an OCCUPATIONAL THERAPY ACCULTURATION</a:t>
            </a:r>
            <a:endParaRPr lang="en-US" dirty="0"/>
          </a:p>
        </p:txBody>
      </p:sp>
      <p:pic>
        <p:nvPicPr>
          <p:cNvPr id="4" name="Picture 2" descr="C:\Documents and Settings\ltekell\Local Settings\Temporary Internet Files\Content.IE5\55A11SZY\MC900329226[1].wmf"/>
          <p:cNvPicPr>
            <a:picLocks noChangeAspect="1" noChangeArrowheads="1"/>
          </p:cNvPicPr>
          <p:nvPr/>
        </p:nvPicPr>
        <p:blipFill>
          <a:blip r:embed="rId2" cstate="print"/>
          <a:srcRect/>
          <a:stretch>
            <a:fillRect/>
          </a:stretch>
        </p:blipFill>
        <p:spPr bwMode="auto">
          <a:xfrm>
            <a:off x="7696200" y="6019800"/>
            <a:ext cx="908365" cy="485115"/>
          </a:xfrm>
          <a:prstGeom prst="rect">
            <a:avLst/>
          </a:prstGeom>
          <a:noFill/>
        </p:spPr>
      </p:pic>
    </p:spTree>
    <p:extLst>
      <p:ext uri="{BB962C8B-B14F-4D97-AF65-F5344CB8AC3E}">
        <p14:creationId xmlns:p14="http://schemas.microsoft.com/office/powerpoint/2010/main" val="10829859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Educational Outcomes</a:t>
            </a:r>
            <a:endParaRPr lang="en-US" dirty="0"/>
          </a:p>
        </p:txBody>
      </p:sp>
      <p:sp>
        <p:nvSpPr>
          <p:cNvPr id="3" name="Content Placeholder 2"/>
          <p:cNvSpPr>
            <a:spLocks noGrp="1"/>
          </p:cNvSpPr>
          <p:nvPr>
            <p:ph idx="1"/>
          </p:nvPr>
        </p:nvSpPr>
        <p:spPr/>
        <p:txBody>
          <a:bodyPr/>
          <a:lstStyle/>
          <a:p>
            <a:r>
              <a:rPr lang="en-US" dirty="0" smtClean="0"/>
              <a:t>Occupation and Client Centered Practitioner</a:t>
            </a:r>
          </a:p>
          <a:p>
            <a:r>
              <a:rPr lang="en-US" dirty="0" smtClean="0"/>
              <a:t>Evidence based and Scholarly Clinician</a:t>
            </a:r>
          </a:p>
          <a:p>
            <a:r>
              <a:rPr lang="en-US" dirty="0" smtClean="0"/>
              <a:t>Ethically Grounded Professional with a Strong Occupational Therapy Identity</a:t>
            </a:r>
          </a:p>
          <a:p>
            <a:r>
              <a:rPr lang="en-US" dirty="0" smtClean="0"/>
              <a:t>Leader Change Agent</a:t>
            </a:r>
          </a:p>
          <a:p>
            <a:pPr marL="0" indent="0">
              <a:buNone/>
            </a:pPr>
            <a:endParaRPr lang="en-US" dirty="0"/>
          </a:p>
        </p:txBody>
      </p:sp>
      <p:pic>
        <p:nvPicPr>
          <p:cNvPr id="4" name="Picture 2" descr="C:\Documents and Settings\ltekell\Local Settings\Temporary Internet Files\Content.IE5\55A11SZY\MC900329226[1].wmf"/>
          <p:cNvPicPr>
            <a:picLocks noChangeAspect="1" noChangeArrowheads="1"/>
          </p:cNvPicPr>
          <p:nvPr/>
        </p:nvPicPr>
        <p:blipFill>
          <a:blip r:embed="rId2" cstate="print"/>
          <a:srcRect/>
          <a:stretch>
            <a:fillRect/>
          </a:stretch>
        </p:blipFill>
        <p:spPr bwMode="auto">
          <a:xfrm>
            <a:off x="7696200" y="6019800"/>
            <a:ext cx="908365" cy="485115"/>
          </a:xfrm>
          <a:prstGeom prst="rect">
            <a:avLst/>
          </a:prstGeom>
          <a:noFill/>
        </p:spPr>
      </p:pic>
    </p:spTree>
    <p:extLst>
      <p:ext uri="{BB962C8B-B14F-4D97-AF65-F5344CB8AC3E}">
        <p14:creationId xmlns:p14="http://schemas.microsoft.com/office/powerpoint/2010/main" val="190996642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OUTCOMES MEASUREMENT</a:t>
            </a:r>
            <a:endParaRPr lang="en-US" dirty="0"/>
          </a:p>
        </p:txBody>
      </p:sp>
      <p:pic>
        <p:nvPicPr>
          <p:cNvPr id="2050" name="Picture 2" descr="C:\Users\Mom.Tekell-PC\AppData\Local\Microsoft\Windows\Temporary Internet Files\Content.IE5\WZT62ESI\MP900443216[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04800" y="1295399"/>
            <a:ext cx="8067675" cy="54006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7389073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CLINICAL</a:t>
            </a:r>
            <a:br>
              <a:rPr lang="en-US" dirty="0" smtClean="0"/>
            </a:br>
            <a:r>
              <a:rPr lang="en-US" dirty="0" smtClean="0"/>
              <a:t> Outcome Measurements </a:t>
            </a:r>
            <a:endParaRPr lang="en-US" dirty="0"/>
          </a:p>
        </p:txBody>
      </p:sp>
      <p:sp>
        <p:nvSpPr>
          <p:cNvPr id="3" name="Content Placeholder 2"/>
          <p:cNvSpPr>
            <a:spLocks noGrp="1"/>
          </p:cNvSpPr>
          <p:nvPr>
            <p:ph idx="1"/>
          </p:nvPr>
        </p:nvSpPr>
        <p:spPr/>
        <p:txBody>
          <a:bodyPr>
            <a:normAutofit/>
          </a:bodyPr>
          <a:lstStyle/>
          <a:p>
            <a:r>
              <a:rPr lang="en-US" dirty="0" smtClean="0"/>
              <a:t>Experiential </a:t>
            </a:r>
            <a:r>
              <a:rPr lang="en-US" dirty="0" smtClean="0"/>
              <a:t>Learning and Practical Assessments</a:t>
            </a:r>
            <a:endParaRPr lang="en-US" dirty="0" smtClean="0"/>
          </a:p>
          <a:p>
            <a:r>
              <a:rPr lang="en-US" dirty="0" smtClean="0"/>
              <a:t>Advisors and Professional Development Evaluation</a:t>
            </a:r>
          </a:p>
          <a:p>
            <a:r>
              <a:rPr lang="en-US" dirty="0" smtClean="0"/>
              <a:t>AOTA </a:t>
            </a:r>
            <a:r>
              <a:rPr lang="en-US" dirty="0" smtClean="0"/>
              <a:t>Fieldwork Performance </a:t>
            </a:r>
            <a:r>
              <a:rPr lang="en-US" dirty="0" smtClean="0"/>
              <a:t>Evaluation for Level I and II Fieldwork</a:t>
            </a:r>
            <a:endParaRPr lang="en-US" dirty="0" smtClean="0"/>
          </a:p>
          <a:p>
            <a:r>
              <a:rPr lang="en-US" dirty="0" smtClean="0"/>
              <a:t>Blackboard </a:t>
            </a:r>
            <a:r>
              <a:rPr lang="en-US" dirty="0" smtClean="0"/>
              <a:t>Discussions and Reflection</a:t>
            </a:r>
            <a:endParaRPr lang="en-US" dirty="0" smtClean="0"/>
          </a:p>
          <a:p>
            <a:r>
              <a:rPr lang="en-US" dirty="0" smtClean="0"/>
              <a:t>Student Evaluation of Fieldwork Experience</a:t>
            </a:r>
          </a:p>
          <a:p>
            <a:endParaRPr lang="en-US" dirty="0" smtClean="0"/>
          </a:p>
          <a:p>
            <a:endParaRPr lang="en-US" dirty="0"/>
          </a:p>
        </p:txBody>
      </p:sp>
      <p:pic>
        <p:nvPicPr>
          <p:cNvPr id="4" name="Picture 2" descr="C:\Documents and Settings\ltekell\Local Settings\Temporary Internet Files\Content.IE5\55A11SZY\MC900329226[1].wmf"/>
          <p:cNvPicPr>
            <a:picLocks noChangeAspect="1" noChangeArrowheads="1"/>
          </p:cNvPicPr>
          <p:nvPr/>
        </p:nvPicPr>
        <p:blipFill>
          <a:blip r:embed="rId2" cstate="print"/>
          <a:srcRect/>
          <a:stretch>
            <a:fillRect/>
          </a:stretch>
        </p:blipFill>
        <p:spPr bwMode="auto">
          <a:xfrm>
            <a:off x="7696200" y="6019800"/>
            <a:ext cx="908365" cy="485115"/>
          </a:xfrm>
          <a:prstGeom prst="rect">
            <a:avLst/>
          </a:prstGeom>
          <a:noFill/>
        </p:spPr>
      </p:pic>
    </p:spTree>
    <p:extLst>
      <p:ext uri="{BB962C8B-B14F-4D97-AF65-F5344CB8AC3E}">
        <p14:creationId xmlns:p14="http://schemas.microsoft.com/office/powerpoint/2010/main" val="176096533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Occupational-Therapy-Pyramid_Revision-7_Monochromatic_TN_Orange_Color.JPG"/>
          <p:cNvPicPr>
            <a:picLocks noGrp="1" noChangeAspect="1"/>
          </p:cNvPicPr>
          <p:nvPr>
            <p:ph idx="1"/>
          </p:nvPr>
        </p:nvPicPr>
        <p:blipFill>
          <a:blip r:embed="rId2" cstate="print"/>
          <a:stretch>
            <a:fillRect/>
          </a:stretch>
        </p:blipFill>
        <p:spPr>
          <a:xfrm>
            <a:off x="1600200" y="762000"/>
            <a:ext cx="6301582" cy="6301582"/>
          </a:xfrm>
        </p:spPr>
      </p:pic>
      <p:sp>
        <p:nvSpPr>
          <p:cNvPr id="6" name="TextBox 5"/>
          <p:cNvSpPr txBox="1"/>
          <p:nvPr/>
        </p:nvSpPr>
        <p:spPr>
          <a:xfrm>
            <a:off x="2743200" y="76200"/>
            <a:ext cx="3892604" cy="738664"/>
          </a:xfrm>
          <a:prstGeom prst="rect">
            <a:avLst/>
          </a:prstGeom>
          <a:noFill/>
        </p:spPr>
        <p:txBody>
          <a:bodyPr wrap="none" rtlCol="0">
            <a:spAutoFit/>
          </a:bodyPr>
          <a:lstStyle/>
          <a:p>
            <a:pPr algn="ctr"/>
            <a:r>
              <a:rPr lang="en-US" sz="1400" dirty="0" smtClean="0"/>
              <a:t>The University of Tennessee Health Science Center</a:t>
            </a:r>
          </a:p>
          <a:p>
            <a:pPr algn="ctr"/>
            <a:r>
              <a:rPr lang="en-US" sz="1400" dirty="0" smtClean="0"/>
              <a:t>Occupational Therapy Department</a:t>
            </a:r>
          </a:p>
          <a:p>
            <a:pPr algn="ctr"/>
            <a:r>
              <a:rPr lang="en-US" sz="1400" dirty="0" smtClean="0"/>
              <a:t>Curriculum Design</a:t>
            </a:r>
            <a:endParaRPr lang="en-US" sz="1400" dirty="0"/>
          </a:p>
        </p:txBody>
      </p:sp>
    </p:spTree>
    <p:extLst>
      <p:ext uri="{BB962C8B-B14F-4D97-AF65-F5344CB8AC3E}">
        <p14:creationId xmlns:p14="http://schemas.microsoft.com/office/powerpoint/2010/main" val="413145998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Experiential Learning</a:t>
            </a:r>
            <a:endParaRPr lang="en-US" dirty="0"/>
          </a:p>
        </p:txBody>
      </p:sp>
      <p:sp>
        <p:nvSpPr>
          <p:cNvPr id="3" name="Content Placeholder 2"/>
          <p:cNvSpPr>
            <a:spLocks noGrp="1"/>
          </p:cNvSpPr>
          <p:nvPr>
            <p:ph idx="1"/>
          </p:nvPr>
        </p:nvSpPr>
        <p:spPr/>
        <p:txBody>
          <a:bodyPr/>
          <a:lstStyle/>
          <a:p>
            <a:r>
              <a:rPr lang="en-US" dirty="0" smtClean="0"/>
              <a:t>Labs and Simulations</a:t>
            </a:r>
            <a:endParaRPr lang="en-US" dirty="0" smtClean="0"/>
          </a:p>
          <a:p>
            <a:r>
              <a:rPr lang="en-US" dirty="0" smtClean="0"/>
              <a:t>Community Initiatives</a:t>
            </a:r>
          </a:p>
          <a:p>
            <a:r>
              <a:rPr lang="en-US" dirty="0" smtClean="0"/>
              <a:t>Level I Fieldwork</a:t>
            </a:r>
          </a:p>
          <a:p>
            <a:r>
              <a:rPr lang="en-US" dirty="0" smtClean="0"/>
              <a:t>Level II Fieldwork</a:t>
            </a:r>
            <a:endParaRPr lang="en-US" dirty="0"/>
          </a:p>
        </p:txBody>
      </p:sp>
      <p:pic>
        <p:nvPicPr>
          <p:cNvPr id="4" name="Picture 2" descr="C:\Documents and Settings\ltekell\Local Settings\Temporary Internet Files\Content.IE5\55A11SZY\MC900329226[1].wmf"/>
          <p:cNvPicPr>
            <a:picLocks noChangeAspect="1" noChangeArrowheads="1"/>
          </p:cNvPicPr>
          <p:nvPr/>
        </p:nvPicPr>
        <p:blipFill>
          <a:blip r:embed="rId2" cstate="print"/>
          <a:srcRect/>
          <a:stretch>
            <a:fillRect/>
          </a:stretch>
        </p:blipFill>
        <p:spPr bwMode="auto">
          <a:xfrm>
            <a:off x="7696200" y="6019800"/>
            <a:ext cx="908365" cy="485115"/>
          </a:xfrm>
          <a:prstGeom prst="rect">
            <a:avLst/>
          </a:prstGeom>
          <a:noFill/>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Mentors and Professional Development Evaluation (PDE)</a:t>
            </a:r>
            <a:endParaRPr lang="en-US" dirty="0"/>
          </a:p>
        </p:txBody>
      </p:sp>
      <p:sp>
        <p:nvSpPr>
          <p:cNvPr id="3" name="Content Placeholder 2"/>
          <p:cNvSpPr>
            <a:spLocks noGrp="1"/>
          </p:cNvSpPr>
          <p:nvPr>
            <p:ph idx="1"/>
          </p:nvPr>
        </p:nvSpPr>
        <p:spPr/>
        <p:txBody>
          <a:bodyPr>
            <a:normAutofit lnSpcReduction="10000"/>
          </a:bodyPr>
          <a:lstStyle/>
          <a:p>
            <a:pPr>
              <a:buNone/>
            </a:pPr>
            <a:r>
              <a:rPr lang="en-US" dirty="0" smtClean="0"/>
              <a:t>Throughout the occupational therapy program, students meet with an academic mentor and present evidence of proficiency in behavioral criteria related to the following professional development areas:</a:t>
            </a:r>
          </a:p>
          <a:p>
            <a:pPr marL="514350" indent="-514350">
              <a:buAutoNum type="arabicPeriod"/>
            </a:pPr>
            <a:r>
              <a:rPr lang="en-US" dirty="0" smtClean="0"/>
              <a:t>Occupation and Client-Centered Practice</a:t>
            </a:r>
          </a:p>
          <a:p>
            <a:pPr marL="514350" indent="-514350">
              <a:buAutoNum type="arabicPeriod"/>
            </a:pPr>
            <a:r>
              <a:rPr lang="en-US" dirty="0" smtClean="0"/>
              <a:t>Ethically Grounded with a Strong OT Identity</a:t>
            </a:r>
          </a:p>
          <a:p>
            <a:pPr marL="514350" indent="-514350">
              <a:buAutoNum type="arabicPeriod"/>
            </a:pPr>
            <a:r>
              <a:rPr lang="en-US" dirty="0" smtClean="0"/>
              <a:t>Evidence-Based/Scholarly Clinician</a:t>
            </a:r>
          </a:p>
          <a:p>
            <a:pPr marL="514350" indent="-514350">
              <a:buAutoNum type="arabicPeriod"/>
            </a:pPr>
            <a:r>
              <a:rPr lang="en-US" dirty="0" smtClean="0"/>
              <a:t>Leader Change Agent</a:t>
            </a:r>
            <a:endParaRPr lang="en-US" dirty="0"/>
          </a:p>
        </p:txBody>
      </p:sp>
      <p:pic>
        <p:nvPicPr>
          <p:cNvPr id="4" name="Picture 2" descr="C:\Documents and Settings\ltekell\Local Settings\Temporary Internet Files\Content.IE5\55A11SZY\MC900329226[1].wmf"/>
          <p:cNvPicPr>
            <a:picLocks noChangeAspect="1" noChangeArrowheads="1"/>
          </p:cNvPicPr>
          <p:nvPr/>
        </p:nvPicPr>
        <p:blipFill>
          <a:blip r:embed="rId2" cstate="print"/>
          <a:srcRect/>
          <a:stretch>
            <a:fillRect/>
          </a:stretch>
        </p:blipFill>
        <p:spPr bwMode="auto">
          <a:xfrm>
            <a:off x="7696200" y="6019800"/>
            <a:ext cx="908365" cy="485115"/>
          </a:xfrm>
          <a:prstGeom prst="rect">
            <a:avLst/>
          </a:prstGeom>
          <a:noFill/>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PDE: Occupation and Client-Centered Practice Criteria</a:t>
            </a:r>
            <a:br>
              <a:rPr lang="en-US" dirty="0" smtClean="0"/>
            </a:br>
            <a:endParaRPr lang="en-US" dirty="0"/>
          </a:p>
        </p:txBody>
      </p:sp>
      <p:sp>
        <p:nvSpPr>
          <p:cNvPr id="3" name="Content Placeholder 2"/>
          <p:cNvSpPr>
            <a:spLocks noGrp="1"/>
          </p:cNvSpPr>
          <p:nvPr>
            <p:ph idx="1"/>
          </p:nvPr>
        </p:nvSpPr>
        <p:spPr/>
        <p:txBody>
          <a:bodyPr>
            <a:normAutofit lnSpcReduction="10000"/>
          </a:bodyPr>
          <a:lstStyle/>
          <a:p>
            <a:pPr marL="514350" indent="-514350">
              <a:buFont typeface="+mj-lt"/>
              <a:buAutoNum type="arabicPeriod"/>
            </a:pPr>
            <a:r>
              <a:rPr lang="en-US" sz="2300" dirty="0" smtClean="0"/>
              <a:t>Openly an actively listens  utilizing non-verbal communication; demonstrates a caring, empathetic and  non  judgmental manner</a:t>
            </a:r>
          </a:p>
          <a:p>
            <a:pPr marL="514350" indent="-514350">
              <a:buFont typeface="+mj-lt"/>
              <a:buAutoNum type="arabicPeriod"/>
            </a:pPr>
            <a:r>
              <a:rPr lang="en-US" sz="2300" dirty="0" smtClean="0"/>
              <a:t>Remains open to differences and recognizes own biases; appreciates the uniqueness of individuals</a:t>
            </a:r>
          </a:p>
          <a:p>
            <a:pPr marL="514350" indent="-514350">
              <a:buFont typeface="+mj-lt"/>
              <a:buAutoNum type="arabicPeriod"/>
            </a:pPr>
            <a:r>
              <a:rPr lang="en-US" sz="2300" dirty="0" smtClean="0"/>
              <a:t>Focuses on the client’s beliefs, values and goals</a:t>
            </a:r>
          </a:p>
          <a:p>
            <a:pPr marL="514350" indent="-514350">
              <a:buFont typeface="+mj-lt"/>
              <a:buAutoNum type="arabicPeriod"/>
            </a:pPr>
            <a:r>
              <a:rPr lang="en-US" sz="2300" dirty="0" smtClean="0"/>
              <a:t>Appreciates the role of occupation, and the importance of balancing pleasurable, productive and restful occupations to promote health and well-being</a:t>
            </a:r>
          </a:p>
          <a:p>
            <a:pPr marL="514350" indent="-514350">
              <a:buFont typeface="+mj-lt"/>
              <a:buAutoNum type="arabicPeriod"/>
            </a:pPr>
            <a:r>
              <a:rPr lang="en-US" sz="2300" dirty="0" smtClean="0"/>
              <a:t>Recognizes the influence of social conditions and the context in which people choose to engage</a:t>
            </a:r>
          </a:p>
          <a:p>
            <a:pPr marL="514350" indent="-514350">
              <a:buFont typeface="+mj-lt"/>
              <a:buAutoNum type="arabicPeriod"/>
            </a:pPr>
            <a:r>
              <a:rPr lang="en-US" sz="2300" dirty="0" smtClean="0"/>
              <a:t>Uses the term occupation in all documentation to articulate the role of occupational therapy</a:t>
            </a:r>
          </a:p>
          <a:p>
            <a:endParaRPr lang="en-US" dirty="0" smtClean="0"/>
          </a:p>
          <a:p>
            <a:endParaRPr lang="en-US" dirty="0"/>
          </a:p>
        </p:txBody>
      </p:sp>
      <p:pic>
        <p:nvPicPr>
          <p:cNvPr id="4" name="Picture 2" descr="C:\Documents and Settings\ltekell\Local Settings\Temporary Internet Files\Content.IE5\55A11SZY\MC900329226[1].wmf"/>
          <p:cNvPicPr>
            <a:picLocks noChangeAspect="1" noChangeArrowheads="1"/>
          </p:cNvPicPr>
          <p:nvPr/>
        </p:nvPicPr>
        <p:blipFill>
          <a:blip r:embed="rId2" cstate="print"/>
          <a:srcRect/>
          <a:stretch>
            <a:fillRect/>
          </a:stretch>
        </p:blipFill>
        <p:spPr bwMode="auto">
          <a:xfrm>
            <a:off x="7696200" y="6019800"/>
            <a:ext cx="908365" cy="485115"/>
          </a:xfrm>
          <a:prstGeom prst="rect">
            <a:avLst/>
          </a:prstGeom>
          <a:noFill/>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PDE: Ethically Grounded with a Strong OT Identity Criteria</a:t>
            </a:r>
            <a:br>
              <a:rPr lang="en-US" dirty="0" smtClean="0"/>
            </a:br>
            <a:endParaRPr lang="en-US" dirty="0"/>
          </a:p>
        </p:txBody>
      </p:sp>
      <p:sp>
        <p:nvSpPr>
          <p:cNvPr id="3" name="Content Placeholder 2"/>
          <p:cNvSpPr>
            <a:spLocks noGrp="1"/>
          </p:cNvSpPr>
          <p:nvPr>
            <p:ph idx="1"/>
          </p:nvPr>
        </p:nvSpPr>
        <p:spPr/>
        <p:txBody>
          <a:bodyPr>
            <a:normAutofit/>
          </a:bodyPr>
          <a:lstStyle/>
          <a:p>
            <a:pPr marL="514350" indent="-514350">
              <a:buAutoNum type="arabicPeriod"/>
            </a:pPr>
            <a:r>
              <a:rPr lang="en-US" sz="1900" dirty="0" smtClean="0"/>
              <a:t>Respects faculty and classmates by  arriving punctually for class, meetings and fieldwork assignments; to include communicating when circumstances prevent attendance or in making up missed assignments</a:t>
            </a:r>
          </a:p>
          <a:p>
            <a:pPr marL="514350" indent="-514350">
              <a:buAutoNum type="arabicPeriod"/>
            </a:pPr>
            <a:r>
              <a:rPr lang="en-US" sz="1900" dirty="0" smtClean="0"/>
              <a:t>Displays altruism in day to day situations</a:t>
            </a:r>
          </a:p>
          <a:p>
            <a:pPr marL="514350" indent="-514350">
              <a:buAutoNum type="arabicPeriod"/>
            </a:pPr>
            <a:r>
              <a:rPr lang="en-US" sz="1900" dirty="0" smtClean="0"/>
              <a:t>Takes pride in the profession of occupational therapy by articulating the benefit of OT to potential consumers</a:t>
            </a:r>
          </a:p>
          <a:p>
            <a:pPr marL="514350" indent="-514350">
              <a:buAutoNum type="arabicPeriod"/>
            </a:pPr>
            <a:r>
              <a:rPr lang="en-US" sz="1900" dirty="0" smtClean="0"/>
              <a:t>Integrates the AOTA Code of Ethics in day to day situations</a:t>
            </a:r>
          </a:p>
          <a:p>
            <a:pPr marL="514350" indent="-514350">
              <a:buAutoNum type="arabicPeriod"/>
            </a:pPr>
            <a:r>
              <a:rPr lang="en-US" sz="1900" dirty="0" smtClean="0"/>
              <a:t>Demonstrates integrity in problem solving situations</a:t>
            </a:r>
          </a:p>
          <a:p>
            <a:endParaRPr lang="en-US" dirty="0" smtClean="0"/>
          </a:p>
          <a:p>
            <a:endParaRPr lang="en-US" dirty="0"/>
          </a:p>
        </p:txBody>
      </p:sp>
      <p:pic>
        <p:nvPicPr>
          <p:cNvPr id="4" name="Picture 2" descr="C:\Documents and Settings\ltekell\Local Settings\Temporary Internet Files\Content.IE5\55A11SZY\MC900329226[1].wmf"/>
          <p:cNvPicPr>
            <a:picLocks noChangeAspect="1" noChangeArrowheads="1"/>
          </p:cNvPicPr>
          <p:nvPr/>
        </p:nvPicPr>
        <p:blipFill>
          <a:blip r:embed="rId2" cstate="print"/>
          <a:srcRect/>
          <a:stretch>
            <a:fillRect/>
          </a:stretch>
        </p:blipFill>
        <p:spPr bwMode="auto">
          <a:xfrm>
            <a:off x="7696200" y="6019800"/>
            <a:ext cx="908365" cy="485115"/>
          </a:xfrm>
          <a:prstGeom prst="rect">
            <a:avLst/>
          </a:prstGeom>
          <a:noFill/>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PDE: Evidence-Based/Scholarly Clinician</a:t>
            </a:r>
            <a:br>
              <a:rPr lang="en-US" dirty="0" smtClean="0"/>
            </a:br>
            <a:endParaRPr lang="en-US" dirty="0"/>
          </a:p>
        </p:txBody>
      </p:sp>
      <p:sp>
        <p:nvSpPr>
          <p:cNvPr id="3" name="Content Placeholder 2"/>
          <p:cNvSpPr>
            <a:spLocks noGrp="1"/>
          </p:cNvSpPr>
          <p:nvPr>
            <p:ph idx="1"/>
          </p:nvPr>
        </p:nvSpPr>
        <p:spPr>
          <a:xfrm>
            <a:off x="533400" y="1219200"/>
            <a:ext cx="8229600" cy="4525963"/>
          </a:xfrm>
        </p:spPr>
        <p:txBody>
          <a:bodyPr>
            <a:noAutofit/>
          </a:bodyPr>
          <a:lstStyle/>
          <a:p>
            <a:pPr marL="514350" indent="-514350">
              <a:buAutoNum type="arabicPeriod"/>
            </a:pPr>
            <a:r>
              <a:rPr lang="en-US" sz="1800" dirty="0" smtClean="0"/>
              <a:t>Demonstrates a positive attitude toward learning by focusing on lecture and presentations; offering questions for clarification and comments that facilitate class discussion</a:t>
            </a:r>
          </a:p>
          <a:p>
            <a:pPr marL="514350" indent="-514350">
              <a:buAutoNum type="arabicPeriod"/>
            </a:pPr>
            <a:r>
              <a:rPr lang="en-US" sz="1800" dirty="0" smtClean="0"/>
              <a:t>Uses APA or appropriate guidelines in all scholarly work, utilizing a comprehensive list of publications and other sources</a:t>
            </a:r>
          </a:p>
          <a:p>
            <a:pPr marL="514350" indent="-514350">
              <a:buAutoNum type="arabicPeriod"/>
            </a:pPr>
            <a:r>
              <a:rPr lang="en-US" sz="1800" dirty="0" smtClean="0"/>
              <a:t>Demonstrates a working knowledge of scholarly writing terminology, such as:</a:t>
            </a:r>
          </a:p>
          <a:p>
            <a:pPr marL="914400" lvl="1" indent="-514350">
              <a:buAutoNum type="arabicPeriod"/>
            </a:pPr>
            <a:r>
              <a:rPr lang="en-US" sz="1800" dirty="0" smtClean="0"/>
              <a:t>Identifies difference between reference and  Bibliography </a:t>
            </a:r>
          </a:p>
          <a:p>
            <a:pPr marL="914400" lvl="1" indent="-514350">
              <a:buAutoNum type="arabicPeriod"/>
            </a:pPr>
            <a:r>
              <a:rPr lang="en-US" sz="1800" dirty="0" smtClean="0"/>
              <a:t>Defines the difference between quantitative and qualitative research</a:t>
            </a:r>
          </a:p>
          <a:p>
            <a:pPr marL="514350" indent="-514350">
              <a:buAutoNum type="arabicPeriod"/>
            </a:pPr>
            <a:r>
              <a:rPr lang="en-US" sz="1800" dirty="0" smtClean="0"/>
              <a:t>Gathers information from multiple sources, such as: </a:t>
            </a:r>
          </a:p>
          <a:p>
            <a:pPr marL="914400" lvl="1" indent="-514350">
              <a:buAutoNum type="arabicPeriod"/>
            </a:pPr>
            <a:r>
              <a:rPr lang="en-US" sz="1800" dirty="0" smtClean="0"/>
              <a:t>search engines, texts, observations, professional journals </a:t>
            </a:r>
          </a:p>
          <a:p>
            <a:pPr marL="914400" lvl="1" indent="-514350">
              <a:buAutoNum type="arabicPeriod"/>
            </a:pPr>
            <a:r>
              <a:rPr lang="en-US" sz="1800" dirty="0" smtClean="0"/>
              <a:t>International OT and relate health care journals</a:t>
            </a:r>
          </a:p>
          <a:p>
            <a:pPr marL="514350" indent="-514350">
              <a:buAutoNum type="arabicPeriod"/>
            </a:pPr>
            <a:r>
              <a:rPr lang="en-US" sz="1800" dirty="0" smtClean="0"/>
              <a:t>Uses critical thinking and evaluation in scholarly writing, to include the following:</a:t>
            </a:r>
          </a:p>
          <a:p>
            <a:pPr marL="914400" lvl="1" indent="-514350">
              <a:buAutoNum type="arabicPeriod"/>
            </a:pPr>
            <a:r>
              <a:rPr lang="en-US" sz="1800" dirty="0" smtClean="0"/>
              <a:t>Discerns relevant from irrelevant information</a:t>
            </a:r>
          </a:p>
          <a:p>
            <a:pPr marL="914400" lvl="1" indent="-514350">
              <a:buAutoNum type="arabicPeriod"/>
            </a:pPr>
            <a:r>
              <a:rPr lang="en-US" sz="1800" dirty="0" smtClean="0"/>
              <a:t>Uses critical thinking and problem solving when  drawing conclusions</a:t>
            </a:r>
          </a:p>
          <a:p>
            <a:pPr marL="914400" lvl="1" indent="-514350">
              <a:buAutoNum type="arabicPeriod"/>
            </a:pPr>
            <a:r>
              <a:rPr lang="en-US" sz="1800" dirty="0" smtClean="0"/>
              <a:t>Accepts that there may be more than one answer  to a problem</a:t>
            </a:r>
          </a:p>
          <a:p>
            <a:endParaRPr lang="en-US" sz="1800" dirty="0"/>
          </a:p>
        </p:txBody>
      </p:sp>
      <p:pic>
        <p:nvPicPr>
          <p:cNvPr id="4" name="Picture 2" descr="C:\Documents and Settings\ltekell\Local Settings\Temporary Internet Files\Content.IE5\55A11SZY\MC900329226[1].wmf"/>
          <p:cNvPicPr>
            <a:picLocks noChangeAspect="1" noChangeArrowheads="1"/>
          </p:cNvPicPr>
          <p:nvPr/>
        </p:nvPicPr>
        <p:blipFill>
          <a:blip r:embed="rId2" cstate="print"/>
          <a:srcRect/>
          <a:stretch>
            <a:fillRect/>
          </a:stretch>
        </p:blipFill>
        <p:spPr bwMode="auto">
          <a:xfrm>
            <a:off x="7696200" y="6019800"/>
            <a:ext cx="908365" cy="485115"/>
          </a:xfrm>
          <a:prstGeom prst="rect">
            <a:avLst/>
          </a:prstGeom>
          <a:noFill/>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PDE:  Leader Change Agent Criteria</a:t>
            </a:r>
            <a:endParaRPr lang="en-US" dirty="0"/>
          </a:p>
        </p:txBody>
      </p:sp>
      <p:sp>
        <p:nvSpPr>
          <p:cNvPr id="3" name="Content Placeholder 2"/>
          <p:cNvSpPr>
            <a:spLocks noGrp="1"/>
          </p:cNvSpPr>
          <p:nvPr>
            <p:ph idx="1"/>
          </p:nvPr>
        </p:nvSpPr>
        <p:spPr/>
        <p:txBody>
          <a:bodyPr>
            <a:normAutofit fontScale="25000" lnSpcReduction="20000"/>
          </a:bodyPr>
          <a:lstStyle/>
          <a:p>
            <a:pPr marL="514350" indent="-514350">
              <a:buNone/>
            </a:pPr>
            <a:r>
              <a:rPr lang="en-US" sz="5600" dirty="0" smtClean="0"/>
              <a:t>1.  Effectively uses both verbal and written communication in all learning settings; to     include:  </a:t>
            </a:r>
          </a:p>
          <a:p>
            <a:pPr marL="914400" lvl="1" indent="-514350">
              <a:buAutoNum type="alphaLcPeriod"/>
            </a:pPr>
            <a:r>
              <a:rPr lang="en-US" sz="5600" dirty="0" smtClean="0"/>
              <a:t>Seeks out and provides constructive feedback to enhance learning environment</a:t>
            </a:r>
          </a:p>
          <a:p>
            <a:pPr marL="914400" lvl="1" indent="-514350">
              <a:buAutoNum type="alphaLcPeriod"/>
            </a:pPr>
            <a:r>
              <a:rPr lang="en-US" sz="5600" dirty="0" smtClean="0"/>
              <a:t>Exhibits professional demeanor as evidences by posture, body language, tone of voice and general appearance</a:t>
            </a:r>
          </a:p>
          <a:p>
            <a:pPr marL="914400" lvl="1" indent="-514350">
              <a:buAutoNum type="alphaLcPeriod"/>
            </a:pPr>
            <a:r>
              <a:rPr lang="en-US" sz="5600" dirty="0" smtClean="0"/>
              <a:t>Maintains 2-way communication with instructors</a:t>
            </a:r>
          </a:p>
          <a:p>
            <a:pPr marL="914400" lvl="1" indent="-514350">
              <a:buAutoNum type="alphaLcPeriod"/>
            </a:pPr>
            <a:r>
              <a:rPr lang="en-US" sz="5600" dirty="0" smtClean="0"/>
              <a:t>Utilizes appropriate lines of authority for conflict resolution</a:t>
            </a:r>
          </a:p>
          <a:p>
            <a:pPr marL="914400" lvl="1" indent="-514350">
              <a:buNone/>
            </a:pPr>
            <a:endParaRPr lang="en-US" sz="5600" dirty="0" smtClean="0"/>
          </a:p>
          <a:p>
            <a:pPr marL="514350" indent="-514350">
              <a:buNone/>
            </a:pPr>
            <a:r>
              <a:rPr lang="en-US" sz="5600" dirty="0" smtClean="0"/>
              <a:t>2.   Takes responsibility for learning, to include timeliness, preparation for, and participation in all OT learning</a:t>
            </a:r>
          </a:p>
          <a:p>
            <a:pPr marL="514350" indent="-514350">
              <a:buNone/>
            </a:pPr>
            <a:endParaRPr lang="en-US" sz="5600" dirty="0" smtClean="0"/>
          </a:p>
          <a:p>
            <a:pPr marL="514350" indent="-514350">
              <a:buNone/>
            </a:pPr>
            <a:r>
              <a:rPr lang="en-US" sz="5600" dirty="0" smtClean="0"/>
              <a:t>3.   Demonstrates a “can do” attitude by being proactive and solution oriented, to include being:</a:t>
            </a:r>
          </a:p>
          <a:p>
            <a:pPr marL="914400" lvl="1" indent="-514350">
              <a:buAutoNum type="alphaLcPeriod"/>
            </a:pPr>
            <a:r>
              <a:rPr lang="en-US" sz="5600" dirty="0" smtClean="0"/>
              <a:t>flexible in unexpected situations</a:t>
            </a:r>
          </a:p>
          <a:p>
            <a:pPr marL="914400" lvl="1" indent="-514350">
              <a:buAutoNum type="alphaLcPeriod"/>
            </a:pPr>
            <a:r>
              <a:rPr lang="en-US" sz="5600" dirty="0" smtClean="0"/>
              <a:t>a self-starter</a:t>
            </a:r>
          </a:p>
          <a:p>
            <a:pPr marL="914400" lvl="1" indent="-514350">
              <a:buAutoNum type="alphaLcPeriod"/>
            </a:pPr>
            <a:r>
              <a:rPr lang="en-US" sz="5600" dirty="0" smtClean="0"/>
              <a:t>positive in the face of adversity or when  facing a challenge</a:t>
            </a:r>
          </a:p>
          <a:p>
            <a:pPr marL="914400" lvl="1" indent="-514350">
              <a:buAutoNum type="alphaLcPeriod"/>
            </a:pPr>
            <a:endParaRPr lang="en-US" sz="5600" dirty="0" smtClean="0"/>
          </a:p>
          <a:p>
            <a:pPr marL="514350" indent="-514350">
              <a:buNone/>
            </a:pPr>
            <a:r>
              <a:rPr lang="en-US" sz="5600" dirty="0" smtClean="0"/>
              <a:t>4.   Takes responsibility for professional and personal growth by</a:t>
            </a:r>
          </a:p>
          <a:p>
            <a:pPr marL="914400" lvl="1" indent="-514350">
              <a:buAutoNum type="alphaLcPeriod"/>
            </a:pPr>
            <a:r>
              <a:rPr lang="en-US" sz="5600" dirty="0" smtClean="0"/>
              <a:t>Self monitoring behavior to become aware of personal and professional strengths and  limitations</a:t>
            </a:r>
          </a:p>
          <a:p>
            <a:pPr marL="914400" lvl="1" indent="-514350">
              <a:buAutoNum type="alphaLcPeriod"/>
            </a:pPr>
            <a:r>
              <a:rPr lang="en-US" sz="5600" dirty="0" smtClean="0"/>
              <a:t>Assuming responsibility for ones own actions and behaviors</a:t>
            </a:r>
          </a:p>
          <a:p>
            <a:pPr marL="914400" lvl="1" indent="-514350">
              <a:buAutoNum type="alphaLcPeriod"/>
            </a:pPr>
            <a:r>
              <a:rPr lang="en-US" sz="5600" dirty="0" smtClean="0"/>
              <a:t>Practicing a balanced and healthy lifestyle</a:t>
            </a:r>
          </a:p>
          <a:p>
            <a:pPr marL="914400" lvl="1" indent="-514350">
              <a:buNone/>
            </a:pPr>
            <a:endParaRPr lang="en-US" sz="5600" dirty="0" smtClean="0"/>
          </a:p>
          <a:p>
            <a:pPr>
              <a:buNone/>
            </a:pPr>
            <a:r>
              <a:rPr lang="en-US" sz="5600" dirty="0" smtClean="0"/>
              <a:t>5.  Enhances effectiveness of the team (small group) by:</a:t>
            </a:r>
          </a:p>
          <a:p>
            <a:pPr marL="914400" lvl="1" indent="-514350">
              <a:buAutoNum type="alphaLcPeriod"/>
            </a:pPr>
            <a:r>
              <a:rPr lang="en-US" sz="5600" dirty="0" smtClean="0"/>
              <a:t>Promoting a positive, caring environment while building trust</a:t>
            </a:r>
          </a:p>
          <a:p>
            <a:pPr marL="914400" lvl="1" indent="-514350">
              <a:buAutoNum type="alphaLcPeriod"/>
            </a:pPr>
            <a:r>
              <a:rPr lang="en-US" sz="5600" dirty="0" smtClean="0"/>
              <a:t>Motivating others to work towards a common goal</a:t>
            </a:r>
          </a:p>
          <a:p>
            <a:pPr marL="914400" lvl="1" indent="-514350">
              <a:buAutoNum type="alphaLcPeriod"/>
            </a:pPr>
            <a:r>
              <a:rPr lang="en-US" sz="5600" dirty="0" smtClean="0"/>
              <a:t>Showing respect to others by openly accepting different ideas</a:t>
            </a:r>
          </a:p>
          <a:p>
            <a:pPr>
              <a:buNone/>
            </a:pPr>
            <a:endParaRPr lang="en-US" dirty="0" smtClean="0"/>
          </a:p>
          <a:p>
            <a:pPr>
              <a:buNone/>
            </a:pPr>
            <a:endParaRPr lang="en-US" dirty="0" smtClean="0"/>
          </a:p>
        </p:txBody>
      </p:sp>
      <p:pic>
        <p:nvPicPr>
          <p:cNvPr id="4" name="Picture 2" descr="C:\Documents and Settings\ltekell\Local Settings\Temporary Internet Files\Content.IE5\55A11SZY\MC900329226[1].wmf"/>
          <p:cNvPicPr>
            <a:picLocks noChangeAspect="1" noChangeArrowheads="1"/>
          </p:cNvPicPr>
          <p:nvPr/>
        </p:nvPicPr>
        <p:blipFill>
          <a:blip r:embed="rId2" cstate="print"/>
          <a:srcRect/>
          <a:stretch>
            <a:fillRect/>
          </a:stretch>
        </p:blipFill>
        <p:spPr bwMode="auto">
          <a:xfrm>
            <a:off x="7696200" y="6019800"/>
            <a:ext cx="908365" cy="485115"/>
          </a:xfrm>
          <a:prstGeom prst="rect">
            <a:avLst/>
          </a:prstGeom>
          <a:noFill/>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305800" cy="1371600"/>
          </a:xfrm>
        </p:spPr>
        <p:txBody>
          <a:bodyPr>
            <a:normAutofit fontScale="90000"/>
          </a:bodyPr>
          <a:lstStyle/>
          <a:p>
            <a:r>
              <a:rPr lang="en-US" sz="3600" smtClean="0"/>
              <a:t>AOTA</a:t>
            </a:r>
            <a:r>
              <a:rPr lang="en-US" sz="3600" smtClean="0"/>
              <a:t> </a:t>
            </a:r>
            <a:r>
              <a:rPr lang="en-US" sz="3600" dirty="0" smtClean="0"/>
              <a:t>Level I Fieldwork Evaluation</a:t>
            </a:r>
            <a:br>
              <a:rPr lang="en-US" sz="3600" dirty="0" smtClean="0"/>
            </a:br>
            <a:r>
              <a:rPr lang="en-US" dirty="0" smtClean="0"/>
              <a:t/>
            </a:r>
            <a:br>
              <a:rPr lang="en-US" dirty="0" smtClean="0"/>
            </a:br>
            <a:r>
              <a:rPr lang="en-US" sz="2000" dirty="0" smtClean="0"/>
              <a:t>Provides a quantitative tool to measure student success in the categories of:</a:t>
            </a:r>
            <a:endParaRPr lang="en-US" sz="2000" dirty="0"/>
          </a:p>
        </p:txBody>
      </p:sp>
      <p:sp>
        <p:nvSpPr>
          <p:cNvPr id="3" name="Content Placeholder 2"/>
          <p:cNvSpPr>
            <a:spLocks noGrp="1"/>
          </p:cNvSpPr>
          <p:nvPr>
            <p:ph idx="1"/>
          </p:nvPr>
        </p:nvSpPr>
        <p:spPr>
          <a:xfrm>
            <a:off x="457200" y="2057400"/>
            <a:ext cx="8229600" cy="4068763"/>
          </a:xfrm>
        </p:spPr>
        <p:txBody>
          <a:bodyPr numCol="2">
            <a:normAutofit/>
          </a:bodyPr>
          <a:lstStyle/>
          <a:p>
            <a:pPr>
              <a:buNone/>
            </a:pPr>
            <a:r>
              <a:rPr lang="en-US" dirty="0" smtClean="0"/>
              <a:t>Professionalism</a:t>
            </a:r>
          </a:p>
          <a:p>
            <a:pPr>
              <a:buNone/>
            </a:pPr>
            <a:endParaRPr lang="en-US" dirty="0" smtClean="0"/>
          </a:p>
          <a:p>
            <a:pPr>
              <a:buNone/>
            </a:pPr>
            <a:r>
              <a:rPr lang="en-US" dirty="0" smtClean="0"/>
              <a:t>Communication</a:t>
            </a:r>
          </a:p>
          <a:p>
            <a:pPr>
              <a:buNone/>
            </a:pPr>
            <a:endParaRPr lang="en-US" dirty="0" smtClean="0"/>
          </a:p>
          <a:p>
            <a:pPr>
              <a:buNone/>
            </a:pPr>
            <a:r>
              <a:rPr lang="en-US" dirty="0" smtClean="0"/>
              <a:t>Clinical Skills</a:t>
            </a:r>
            <a:endParaRPr lang="en-US" dirty="0"/>
          </a:p>
        </p:txBody>
      </p:sp>
      <p:pic>
        <p:nvPicPr>
          <p:cNvPr id="4" name="Picture 2" descr="C:\Documents and Settings\ltekell\Local Settings\Temporary Internet Files\Content.IE5\55A11SZY\MC900329226[1].wmf"/>
          <p:cNvPicPr>
            <a:picLocks noChangeAspect="1" noChangeArrowheads="1"/>
          </p:cNvPicPr>
          <p:nvPr/>
        </p:nvPicPr>
        <p:blipFill>
          <a:blip r:embed="rId2" cstate="print"/>
          <a:srcRect/>
          <a:stretch>
            <a:fillRect/>
          </a:stretch>
        </p:blipFill>
        <p:spPr bwMode="auto">
          <a:xfrm>
            <a:off x="7696200" y="6019800"/>
            <a:ext cx="908365" cy="485115"/>
          </a:xfrm>
          <a:prstGeom prst="rect">
            <a:avLst/>
          </a:prstGeom>
          <a:noFill/>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AOTA Fieldwork Performance Evaluation (FWPE)</a:t>
            </a:r>
            <a:endParaRPr lang="en-US" dirty="0"/>
          </a:p>
        </p:txBody>
      </p:sp>
      <p:sp>
        <p:nvSpPr>
          <p:cNvPr id="3" name="Content Placeholder 2"/>
          <p:cNvSpPr>
            <a:spLocks noGrp="1"/>
          </p:cNvSpPr>
          <p:nvPr>
            <p:ph idx="1"/>
          </p:nvPr>
        </p:nvSpPr>
        <p:spPr/>
        <p:txBody>
          <a:bodyPr>
            <a:normAutofit lnSpcReduction="10000"/>
          </a:bodyPr>
          <a:lstStyle/>
          <a:p>
            <a:r>
              <a:rPr lang="en-US" dirty="0" smtClean="0"/>
              <a:t>Fundamentals of Practice</a:t>
            </a:r>
          </a:p>
          <a:p>
            <a:r>
              <a:rPr lang="en-US" dirty="0" smtClean="0"/>
              <a:t>Basic Tenets of Occupational Therapy</a:t>
            </a:r>
          </a:p>
          <a:p>
            <a:r>
              <a:rPr lang="en-US" dirty="0" smtClean="0"/>
              <a:t>Evaluation and Screening</a:t>
            </a:r>
          </a:p>
          <a:p>
            <a:r>
              <a:rPr lang="en-US" dirty="0" smtClean="0"/>
              <a:t>Intervention</a:t>
            </a:r>
          </a:p>
          <a:p>
            <a:r>
              <a:rPr lang="en-US" dirty="0" smtClean="0"/>
              <a:t>Management of Occupational Therapy Services</a:t>
            </a:r>
          </a:p>
          <a:p>
            <a:r>
              <a:rPr lang="en-US" dirty="0" smtClean="0"/>
              <a:t>Communication</a:t>
            </a:r>
          </a:p>
          <a:p>
            <a:r>
              <a:rPr lang="en-US" dirty="0" smtClean="0"/>
              <a:t>Professional Behavior</a:t>
            </a:r>
            <a:endParaRPr lang="en-US" dirty="0"/>
          </a:p>
        </p:txBody>
      </p:sp>
      <p:pic>
        <p:nvPicPr>
          <p:cNvPr id="4" name="Picture 2" descr="C:\Documents and Settings\ltekell\Local Settings\Temporary Internet Files\Content.IE5\55A11SZY\MC900329226[1].wmf"/>
          <p:cNvPicPr>
            <a:picLocks noChangeAspect="1" noChangeArrowheads="1"/>
          </p:cNvPicPr>
          <p:nvPr/>
        </p:nvPicPr>
        <p:blipFill>
          <a:blip r:embed="rId2" cstate="print"/>
          <a:srcRect/>
          <a:stretch>
            <a:fillRect/>
          </a:stretch>
        </p:blipFill>
        <p:spPr bwMode="auto">
          <a:xfrm>
            <a:off x="7696200" y="6019800"/>
            <a:ext cx="908365" cy="485115"/>
          </a:xfrm>
          <a:prstGeom prst="rect">
            <a:avLst/>
          </a:prstGeom>
          <a:noFill/>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Student Evaluation of</a:t>
            </a:r>
            <a:br>
              <a:rPr lang="en-US" dirty="0" smtClean="0"/>
            </a:br>
            <a:r>
              <a:rPr lang="en-US" dirty="0" smtClean="0"/>
              <a:t> Fieldwork Experience</a:t>
            </a:r>
            <a:endParaRPr lang="en-US" dirty="0"/>
          </a:p>
        </p:txBody>
      </p:sp>
      <p:sp>
        <p:nvSpPr>
          <p:cNvPr id="3" name="Content Placeholder 2"/>
          <p:cNvSpPr>
            <a:spLocks noGrp="1"/>
          </p:cNvSpPr>
          <p:nvPr>
            <p:ph idx="1"/>
          </p:nvPr>
        </p:nvSpPr>
        <p:spPr/>
        <p:txBody>
          <a:bodyPr>
            <a:normAutofit fontScale="70000" lnSpcReduction="20000"/>
          </a:bodyPr>
          <a:lstStyle/>
          <a:p>
            <a:pPr>
              <a:buNone/>
            </a:pPr>
            <a:r>
              <a:rPr lang="en-US" dirty="0" smtClean="0"/>
              <a:t>The Student Evaluation of Fieldwork Experience is a useful tool in the curriculum as it:</a:t>
            </a:r>
          </a:p>
          <a:p>
            <a:pPr marL="514350" indent="-514350">
              <a:buAutoNum type="arabicPeriod"/>
            </a:pPr>
            <a:r>
              <a:rPr lang="en-US" dirty="0" smtClean="0"/>
              <a:t>Provides an opportunity for the student to provide feedback to the fieldwork educator and site</a:t>
            </a:r>
          </a:p>
          <a:p>
            <a:pPr marL="514350" indent="-514350">
              <a:buAutoNum type="arabicPeriod"/>
            </a:pPr>
            <a:r>
              <a:rPr lang="en-US" dirty="0" smtClean="0"/>
              <a:t>Create an opportunity for the academic program, fieldwork site, and fieldwork educator to refine their fieldwork program</a:t>
            </a:r>
          </a:p>
          <a:p>
            <a:pPr marL="514350" indent="-514350">
              <a:buAutoNum type="arabicPeriod"/>
            </a:pPr>
            <a:r>
              <a:rPr lang="en-US" dirty="0" smtClean="0"/>
              <a:t>Ensure the fieldwork reflects the sequence, depth, focus and scope of the curriculum</a:t>
            </a:r>
          </a:p>
          <a:p>
            <a:pPr marL="514350" indent="-514350">
              <a:buAutoNum type="arabicPeriod"/>
            </a:pPr>
            <a:r>
              <a:rPr lang="en-US" dirty="0" smtClean="0"/>
              <a:t>Identify current evaluations, treatments, theories, and student assignments used in practice which are used the refinement of didactic courses</a:t>
            </a:r>
          </a:p>
          <a:p>
            <a:pPr marL="514350" indent="-514350">
              <a:buAutoNum type="arabicPeriod"/>
            </a:pPr>
            <a:r>
              <a:rPr lang="en-US" dirty="0" smtClean="0"/>
              <a:t>Identifies strengths and weaknesses in the curriculum as they relates to current practice</a:t>
            </a:r>
          </a:p>
          <a:p>
            <a:pPr>
              <a:buNone/>
            </a:pPr>
            <a:endParaRPr lang="en-US" dirty="0" smtClean="0"/>
          </a:p>
          <a:p>
            <a:pPr lvl="1">
              <a:buNone/>
            </a:pPr>
            <a:endParaRPr lang="en-US" dirty="0"/>
          </a:p>
        </p:txBody>
      </p:sp>
      <p:pic>
        <p:nvPicPr>
          <p:cNvPr id="1026" name="Picture 2" descr="C:\Documents and Settings\ltekell\Local Settings\Temporary Internet Files\Content.IE5\55A11SZY\MC900329226[1].wmf"/>
          <p:cNvPicPr>
            <a:picLocks noChangeAspect="1" noChangeArrowheads="1"/>
          </p:cNvPicPr>
          <p:nvPr/>
        </p:nvPicPr>
        <p:blipFill>
          <a:blip r:embed="rId2" cstate="print"/>
          <a:srcRect/>
          <a:stretch>
            <a:fillRect/>
          </a:stretch>
        </p:blipFill>
        <p:spPr bwMode="auto">
          <a:xfrm>
            <a:off x="7696200" y="6019800"/>
            <a:ext cx="908365" cy="485115"/>
          </a:xfrm>
          <a:prstGeom prst="rect">
            <a:avLst/>
          </a:prstGeom>
          <a:noFill/>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Level II Blackboard Discussions</a:t>
            </a:r>
            <a:endParaRPr lang="en-US" dirty="0"/>
          </a:p>
        </p:txBody>
      </p:sp>
      <p:sp>
        <p:nvSpPr>
          <p:cNvPr id="3" name="Content Placeholder 2"/>
          <p:cNvSpPr>
            <a:spLocks noGrp="1"/>
          </p:cNvSpPr>
          <p:nvPr>
            <p:ph idx="1"/>
          </p:nvPr>
        </p:nvSpPr>
        <p:spPr/>
        <p:txBody>
          <a:bodyPr>
            <a:normAutofit fontScale="92500" lnSpcReduction="20000"/>
          </a:bodyPr>
          <a:lstStyle/>
          <a:p>
            <a:pPr>
              <a:buNone/>
            </a:pPr>
            <a:r>
              <a:rPr lang="en-US" sz="3600" dirty="0" smtClean="0"/>
              <a:t>An online blackboard discussion is utilized to further gather information regarding the student’s:</a:t>
            </a:r>
          </a:p>
          <a:p>
            <a:pPr marL="742950" indent="-742950">
              <a:buFont typeface="+mj-lt"/>
              <a:buAutoNum type="arabicPeriod"/>
            </a:pPr>
            <a:r>
              <a:rPr lang="en-US" sz="3600" dirty="0" smtClean="0"/>
              <a:t>clinical and professional reasoning</a:t>
            </a:r>
          </a:p>
          <a:p>
            <a:pPr marL="742950" indent="-742950">
              <a:buFont typeface="+mj-lt"/>
              <a:buAutoNum type="arabicPeriod"/>
            </a:pPr>
            <a:r>
              <a:rPr lang="en-US" sz="3600" dirty="0" smtClean="0"/>
              <a:t>facilitation of occupational performance across the lifespan</a:t>
            </a:r>
          </a:p>
          <a:p>
            <a:pPr marL="742950" indent="-742950">
              <a:buFont typeface="+mj-lt"/>
              <a:buAutoNum type="arabicPeriod"/>
            </a:pPr>
            <a:r>
              <a:rPr lang="en-US" sz="3600" dirty="0" smtClean="0"/>
              <a:t>utilization of scientific and creative exploration</a:t>
            </a:r>
          </a:p>
          <a:p>
            <a:pPr marL="742950" indent="-742950">
              <a:buFont typeface="+mj-lt"/>
              <a:buAutoNum type="arabicPeriod"/>
            </a:pPr>
            <a:r>
              <a:rPr lang="en-US" sz="3600" dirty="0" smtClean="0"/>
              <a:t>engagement in empowering community participation  </a:t>
            </a:r>
          </a:p>
          <a:p>
            <a:pPr>
              <a:buNone/>
            </a:pPr>
            <a:endParaRPr lang="en-US" sz="3600" dirty="0" smtClean="0"/>
          </a:p>
          <a:p>
            <a:pPr marL="514350" indent="-514350">
              <a:buNone/>
            </a:pPr>
            <a:endParaRPr lang="en-US" dirty="0" smtClean="0"/>
          </a:p>
          <a:p>
            <a:pPr marL="514350" indent="-514350">
              <a:buAutoNum type="arabicPeriod"/>
            </a:pPr>
            <a:endParaRPr lang="en-US" dirty="0"/>
          </a:p>
        </p:txBody>
      </p:sp>
      <p:pic>
        <p:nvPicPr>
          <p:cNvPr id="4" name="Picture 2" descr="C:\Documents and Settings\ltekell\Local Settings\Temporary Internet Files\Content.IE5\55A11SZY\MC900329226[1].wmf"/>
          <p:cNvPicPr>
            <a:picLocks noChangeAspect="1" noChangeArrowheads="1"/>
          </p:cNvPicPr>
          <p:nvPr/>
        </p:nvPicPr>
        <p:blipFill>
          <a:blip r:embed="rId2" cstate="print"/>
          <a:srcRect/>
          <a:stretch>
            <a:fillRect/>
          </a:stretch>
        </p:blipFill>
        <p:spPr bwMode="auto">
          <a:xfrm>
            <a:off x="7696200" y="6019800"/>
            <a:ext cx="908365" cy="485115"/>
          </a:xfrm>
          <a:prstGeom prst="rect">
            <a:avLst/>
          </a:prstGeom>
          <a:noFill/>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Components Pyramid</a:t>
            </a:r>
            <a:endParaRPr lang="en-US" dirty="0"/>
          </a:p>
        </p:txBody>
      </p:sp>
      <p:sp>
        <p:nvSpPr>
          <p:cNvPr id="3" name="Content Placeholder 2"/>
          <p:cNvSpPr>
            <a:spLocks noGrp="1"/>
          </p:cNvSpPr>
          <p:nvPr>
            <p:ph idx="1"/>
          </p:nvPr>
        </p:nvSpPr>
        <p:spPr/>
        <p:txBody>
          <a:bodyPr/>
          <a:lstStyle/>
          <a:p>
            <a:pPr marL="0" indent="0">
              <a:buNone/>
            </a:pPr>
            <a:r>
              <a:rPr lang="en-US" dirty="0" smtClean="0"/>
              <a:t>	Foundation</a:t>
            </a:r>
          </a:p>
          <a:p>
            <a:pPr marL="0" indent="0">
              <a:buNone/>
            </a:pPr>
            <a:r>
              <a:rPr lang="en-US" dirty="0" smtClean="0"/>
              <a:t>	Life Span</a:t>
            </a:r>
          </a:p>
          <a:p>
            <a:pPr marL="0" indent="0">
              <a:buNone/>
            </a:pPr>
            <a:r>
              <a:rPr lang="en-US" dirty="0" smtClean="0"/>
              <a:t>+  	Occupational Therapy Skills</a:t>
            </a:r>
          </a:p>
          <a:p>
            <a:pPr marL="0" indent="0">
              <a:buNone/>
            </a:pPr>
            <a:r>
              <a:rPr lang="en-US" dirty="0" smtClean="0"/>
              <a:t>________________________</a:t>
            </a:r>
          </a:p>
          <a:p>
            <a:pPr marL="0" indent="0">
              <a:buNone/>
            </a:pPr>
            <a:r>
              <a:rPr lang="en-US" dirty="0" smtClean="0"/>
              <a:t>	OT Acculturation</a:t>
            </a:r>
          </a:p>
          <a:p>
            <a:pPr marL="0" indent="0">
              <a:buNone/>
            </a:pPr>
            <a:endParaRPr lang="en-US" dirty="0" smtClean="0"/>
          </a:p>
        </p:txBody>
      </p:sp>
      <p:pic>
        <p:nvPicPr>
          <p:cNvPr id="4" name="Picture 2" descr="C:\Documents and Settings\ltekell\Local Settings\Temporary Internet Files\Content.IE5\55A11SZY\MC900329226[1].wmf"/>
          <p:cNvPicPr>
            <a:picLocks noChangeAspect="1" noChangeArrowheads="1"/>
          </p:cNvPicPr>
          <p:nvPr/>
        </p:nvPicPr>
        <p:blipFill>
          <a:blip r:embed="rId2" cstate="print"/>
          <a:srcRect/>
          <a:stretch>
            <a:fillRect/>
          </a:stretch>
        </p:blipFill>
        <p:spPr bwMode="auto">
          <a:xfrm>
            <a:off x="7696200" y="6019800"/>
            <a:ext cx="908365" cy="485115"/>
          </a:xfrm>
          <a:prstGeom prst="rect">
            <a:avLst/>
          </a:prstGeom>
          <a:noFill/>
        </p:spPr>
      </p:pic>
    </p:spTree>
    <p:extLst>
      <p:ext uri="{BB962C8B-B14F-4D97-AF65-F5344CB8AC3E}">
        <p14:creationId xmlns:p14="http://schemas.microsoft.com/office/powerpoint/2010/main" val="469437234"/>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Blackboard Discussion Questions</a:t>
            </a:r>
            <a:endParaRPr lang="en-US" dirty="0"/>
          </a:p>
        </p:txBody>
      </p:sp>
      <p:sp>
        <p:nvSpPr>
          <p:cNvPr id="3" name="Content Placeholder 2"/>
          <p:cNvSpPr>
            <a:spLocks noGrp="1"/>
          </p:cNvSpPr>
          <p:nvPr>
            <p:ph idx="1"/>
          </p:nvPr>
        </p:nvSpPr>
        <p:spPr/>
        <p:txBody>
          <a:bodyPr>
            <a:normAutofit fontScale="47500" lnSpcReduction="20000"/>
          </a:bodyPr>
          <a:lstStyle/>
          <a:p>
            <a:pPr marL="514350" indent="-514350">
              <a:buNone/>
            </a:pPr>
            <a:r>
              <a:rPr lang="en-US" sz="3600" dirty="0" smtClean="0"/>
              <a:t>Each student shares a response and identifies:</a:t>
            </a:r>
          </a:p>
          <a:p>
            <a:pPr marL="514350" indent="-514350">
              <a:buNone/>
            </a:pPr>
            <a:endParaRPr lang="en-US" sz="3600" dirty="0" smtClean="0"/>
          </a:p>
          <a:p>
            <a:pPr marL="514350" indent="-514350">
              <a:buAutoNum type="arabicPeriod"/>
            </a:pPr>
            <a:r>
              <a:rPr lang="en-US" sz="3600" dirty="0" smtClean="0"/>
              <a:t>a situation that they used occupation-based practice on fieldwork</a:t>
            </a:r>
          </a:p>
          <a:p>
            <a:pPr marL="514350" indent="-514350">
              <a:buAutoNum type="arabicPeriod"/>
            </a:pPr>
            <a:r>
              <a:rPr lang="en-US" sz="3600" dirty="0" smtClean="0"/>
              <a:t>a situation that they used client-based practice on fieldwork</a:t>
            </a:r>
          </a:p>
          <a:p>
            <a:pPr marL="514350" indent="-514350">
              <a:buAutoNum type="arabicPeriod"/>
            </a:pPr>
            <a:r>
              <a:rPr lang="en-US" sz="3600" dirty="0" smtClean="0"/>
              <a:t>strategies they used to promote occupation-based, client-centered, evidence based practice</a:t>
            </a:r>
          </a:p>
          <a:p>
            <a:pPr marL="514350" indent="-514350">
              <a:buAutoNum type="arabicPeriod"/>
            </a:pPr>
            <a:r>
              <a:rPr lang="en-US" sz="3600" dirty="0" smtClean="0"/>
              <a:t>how occupational therapy is addressing psychosocial issues on the fieldwork</a:t>
            </a:r>
          </a:p>
          <a:p>
            <a:pPr marL="514350" indent="-514350">
              <a:buAutoNum type="arabicPeriod"/>
            </a:pPr>
            <a:r>
              <a:rPr lang="en-US" sz="3600" dirty="0" smtClean="0"/>
              <a:t>opportunities they had to work collaboratively with clients, families, colleagues in a professional context respective diverse social/cultural values and practice</a:t>
            </a:r>
          </a:p>
          <a:p>
            <a:pPr marL="514350" indent="-514350">
              <a:buAutoNum type="arabicPeriod"/>
            </a:pPr>
            <a:r>
              <a:rPr lang="en-US" sz="3600" dirty="0" smtClean="0"/>
              <a:t>a situation they took on a leadership role during fieldwork</a:t>
            </a:r>
          </a:p>
          <a:p>
            <a:pPr marL="514350" indent="-514350">
              <a:buAutoNum type="arabicPeriod"/>
            </a:pPr>
            <a:r>
              <a:rPr lang="en-US" sz="3600" dirty="0" smtClean="0"/>
              <a:t>a situation which had an ethical dilemma and how it was processed and resolved</a:t>
            </a:r>
          </a:p>
          <a:p>
            <a:pPr marL="514350" indent="-514350">
              <a:buAutoNum type="arabicPeriod"/>
            </a:pPr>
            <a:r>
              <a:rPr lang="en-US" sz="3600" dirty="0" smtClean="0"/>
              <a:t>opportunities they have had to promote the profession of occupational therapy’s unique values, beliefs, and roles</a:t>
            </a:r>
          </a:p>
          <a:p>
            <a:pPr marL="514350" indent="-514350">
              <a:buAutoNum type="arabicPeriod"/>
            </a:pPr>
            <a:r>
              <a:rPr lang="en-US" sz="3600" dirty="0" smtClean="0"/>
              <a:t>how their short term professional goals were effected based on the fieldwork experience</a:t>
            </a:r>
          </a:p>
          <a:p>
            <a:endParaRPr lang="en-US" dirty="0"/>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Accumulation of Knowledge</a:t>
            </a:r>
            <a:endParaRPr lang="en-US" dirty="0"/>
          </a:p>
        </p:txBody>
      </p:sp>
      <p:sp>
        <p:nvSpPr>
          <p:cNvPr id="3" name="Content Placeholder 2"/>
          <p:cNvSpPr>
            <a:spLocks noGrp="1"/>
          </p:cNvSpPr>
          <p:nvPr>
            <p:ph idx="1"/>
          </p:nvPr>
        </p:nvSpPr>
        <p:spPr/>
        <p:txBody>
          <a:bodyPr/>
          <a:lstStyle/>
          <a:p>
            <a:pPr>
              <a:buNone/>
            </a:pPr>
            <a:r>
              <a:rPr lang="en-US" dirty="0" smtClean="0"/>
              <a:t>The information gathered on fieldwork from students and fieldwork educators is presented to the faculty.  This process allows the occupational therapy program to adapt and change to the current trends in the profession.</a:t>
            </a:r>
            <a:endParaRPr lang="en-US"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Foundation</a:t>
            </a:r>
            <a:endParaRPr lang="en-US" dirty="0"/>
          </a:p>
        </p:txBody>
      </p:sp>
      <p:sp>
        <p:nvSpPr>
          <p:cNvPr id="3" name="Content Placeholder 2"/>
          <p:cNvSpPr>
            <a:spLocks noGrp="1"/>
          </p:cNvSpPr>
          <p:nvPr>
            <p:ph idx="1"/>
          </p:nvPr>
        </p:nvSpPr>
        <p:spPr/>
        <p:txBody>
          <a:bodyPr/>
          <a:lstStyle/>
          <a:p>
            <a:pPr marL="0" indent="0">
              <a:buNone/>
            </a:pPr>
            <a:r>
              <a:rPr lang="en-US" dirty="0" smtClean="0"/>
              <a:t>We recognize and require all students to come to the program with defined </a:t>
            </a:r>
          </a:p>
          <a:p>
            <a:r>
              <a:rPr lang="en-US" dirty="0" smtClean="0"/>
              <a:t>Pre- Requisite Coursework</a:t>
            </a:r>
          </a:p>
          <a:p>
            <a:pPr marL="0" indent="0">
              <a:buNone/>
            </a:pPr>
            <a:endParaRPr lang="en-US" dirty="0" smtClean="0"/>
          </a:p>
          <a:p>
            <a:pPr marL="0" indent="0">
              <a:buNone/>
            </a:pPr>
            <a:r>
              <a:rPr lang="en-US" dirty="0" smtClean="0"/>
              <a:t>And Unique</a:t>
            </a:r>
          </a:p>
          <a:p>
            <a:r>
              <a:rPr lang="en-US" dirty="0" smtClean="0"/>
              <a:t>Life Experiences</a:t>
            </a:r>
            <a:endParaRPr lang="en-US" dirty="0"/>
          </a:p>
        </p:txBody>
      </p:sp>
      <p:pic>
        <p:nvPicPr>
          <p:cNvPr id="4" name="Picture 2" descr="C:\Documents and Settings\ltekell\Local Settings\Temporary Internet Files\Content.IE5\55A11SZY\MC900329226[1].wmf"/>
          <p:cNvPicPr>
            <a:picLocks noChangeAspect="1" noChangeArrowheads="1"/>
          </p:cNvPicPr>
          <p:nvPr/>
        </p:nvPicPr>
        <p:blipFill>
          <a:blip r:embed="rId2" cstate="print"/>
          <a:srcRect/>
          <a:stretch>
            <a:fillRect/>
          </a:stretch>
        </p:blipFill>
        <p:spPr bwMode="auto">
          <a:xfrm>
            <a:off x="7696200" y="6019800"/>
            <a:ext cx="908365" cy="485115"/>
          </a:xfrm>
          <a:prstGeom prst="rect">
            <a:avLst/>
          </a:prstGeom>
          <a:noFill/>
        </p:spPr>
      </p:pic>
    </p:spTree>
    <p:extLst>
      <p:ext uri="{BB962C8B-B14F-4D97-AF65-F5344CB8AC3E}">
        <p14:creationId xmlns:p14="http://schemas.microsoft.com/office/powerpoint/2010/main" val="78233554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Pre-Requisites</a:t>
            </a:r>
            <a:endParaRPr lang="en-US" dirty="0"/>
          </a:p>
        </p:txBody>
      </p:sp>
      <p:sp>
        <p:nvSpPr>
          <p:cNvPr id="3" name="Content Placeholder 2"/>
          <p:cNvSpPr>
            <a:spLocks noGrp="1"/>
          </p:cNvSpPr>
          <p:nvPr>
            <p:ph idx="1"/>
          </p:nvPr>
        </p:nvSpPr>
        <p:spPr>
          <a:xfrm>
            <a:off x="609600" y="1600200"/>
            <a:ext cx="7696200" cy="4724400"/>
          </a:xfrm>
        </p:spPr>
        <p:txBody>
          <a:bodyPr numCol="2">
            <a:normAutofit lnSpcReduction="10000"/>
          </a:bodyPr>
          <a:lstStyle/>
          <a:p>
            <a:pPr marL="0" indent="0" fontAlgn="base">
              <a:buNone/>
            </a:pPr>
            <a:r>
              <a:rPr lang="en-US" sz="2000" dirty="0" smtClean="0"/>
              <a:t>General </a:t>
            </a:r>
            <a:r>
              <a:rPr lang="en-US" sz="2000" dirty="0"/>
              <a:t>Biology (Including </a:t>
            </a:r>
            <a:r>
              <a:rPr lang="en-US" sz="2000" dirty="0" smtClean="0"/>
              <a:t>Zoology</a:t>
            </a:r>
            <a:r>
              <a:rPr lang="en-US" sz="2000" dirty="0" smtClean="0"/>
              <a:t>)</a:t>
            </a:r>
            <a:endParaRPr lang="en-US" sz="2000" dirty="0"/>
          </a:p>
          <a:p>
            <a:pPr marL="0" indent="0" fontAlgn="base">
              <a:buNone/>
            </a:pPr>
            <a:r>
              <a:rPr lang="en-US" sz="2000" dirty="0"/>
              <a:t>Anatomy &amp; </a:t>
            </a:r>
            <a:r>
              <a:rPr lang="en-US" sz="2000" dirty="0" smtClean="0"/>
              <a:t>Physiology</a:t>
            </a:r>
            <a:endParaRPr lang="en-US" sz="2000" dirty="0"/>
          </a:p>
          <a:p>
            <a:pPr marL="0" indent="0" fontAlgn="base">
              <a:buNone/>
            </a:pPr>
            <a:r>
              <a:rPr lang="en-US" sz="2000" dirty="0"/>
              <a:t>General </a:t>
            </a:r>
            <a:r>
              <a:rPr lang="en-US" sz="2000" dirty="0" smtClean="0"/>
              <a:t>Chemistry</a:t>
            </a:r>
            <a:endParaRPr lang="en-US" sz="2000" dirty="0"/>
          </a:p>
          <a:p>
            <a:pPr marL="0" indent="0" fontAlgn="base">
              <a:buNone/>
            </a:pPr>
            <a:r>
              <a:rPr lang="en-US" sz="2000" dirty="0" smtClean="0"/>
              <a:t>Kinesiology</a:t>
            </a:r>
            <a:endParaRPr lang="en-US" sz="2000" dirty="0"/>
          </a:p>
          <a:p>
            <a:pPr marL="0" indent="0" fontAlgn="base">
              <a:buNone/>
            </a:pPr>
            <a:r>
              <a:rPr lang="en-US" sz="2000" dirty="0"/>
              <a:t>English </a:t>
            </a:r>
            <a:r>
              <a:rPr lang="en-US" sz="2000" dirty="0" smtClean="0"/>
              <a:t>Composition</a:t>
            </a:r>
            <a:endParaRPr lang="en-US" sz="2000" dirty="0"/>
          </a:p>
          <a:p>
            <a:pPr marL="0" indent="0" fontAlgn="base">
              <a:buNone/>
            </a:pPr>
            <a:r>
              <a:rPr lang="en-US" sz="2000" dirty="0" smtClean="0"/>
              <a:t>Speech</a:t>
            </a:r>
            <a:endParaRPr lang="en-US" sz="2000" dirty="0"/>
          </a:p>
          <a:p>
            <a:pPr marL="0" indent="0" fontAlgn="base">
              <a:buNone/>
            </a:pPr>
            <a:r>
              <a:rPr lang="en-US" sz="2000" dirty="0" smtClean="0"/>
              <a:t>Psychology:</a:t>
            </a:r>
            <a:endParaRPr lang="en-US" sz="2000" dirty="0"/>
          </a:p>
          <a:p>
            <a:pPr marL="0" indent="0" fontAlgn="base">
              <a:buNone/>
            </a:pPr>
            <a:r>
              <a:rPr lang="en-US" sz="2000" dirty="0" smtClean="0"/>
              <a:t>	</a:t>
            </a:r>
            <a:r>
              <a:rPr lang="en-US" sz="2000" dirty="0" smtClean="0"/>
              <a:t>General</a:t>
            </a:r>
            <a:endParaRPr lang="en-US" sz="2000" dirty="0"/>
          </a:p>
          <a:p>
            <a:pPr marL="0" indent="0" fontAlgn="base">
              <a:buNone/>
            </a:pPr>
            <a:r>
              <a:rPr lang="en-US" sz="2000" dirty="0" smtClean="0"/>
              <a:t>	</a:t>
            </a:r>
            <a:r>
              <a:rPr lang="en-US" sz="2000" dirty="0" smtClean="0"/>
              <a:t>Lifespan</a:t>
            </a:r>
            <a:endParaRPr lang="en-US" sz="2000" dirty="0"/>
          </a:p>
          <a:p>
            <a:pPr marL="0" indent="0" fontAlgn="base">
              <a:buNone/>
            </a:pPr>
            <a:r>
              <a:rPr lang="en-US" sz="2000" dirty="0" smtClean="0"/>
              <a:t>	</a:t>
            </a:r>
            <a:r>
              <a:rPr lang="en-US" sz="2000" dirty="0" smtClean="0"/>
              <a:t>Abnormal	</a:t>
            </a:r>
            <a:endParaRPr lang="en-US" sz="2000" dirty="0"/>
          </a:p>
          <a:p>
            <a:pPr marL="0" indent="0" fontAlgn="base">
              <a:buNone/>
            </a:pPr>
            <a:r>
              <a:rPr lang="en-US" sz="2000" dirty="0" smtClean="0"/>
              <a:t>Social </a:t>
            </a:r>
            <a:r>
              <a:rPr lang="en-US" sz="2000" dirty="0" smtClean="0"/>
              <a:t>Science:</a:t>
            </a:r>
            <a:endParaRPr lang="en-US" sz="2000" dirty="0"/>
          </a:p>
          <a:p>
            <a:pPr marL="0" indent="0" fontAlgn="base">
              <a:buNone/>
            </a:pPr>
            <a:r>
              <a:rPr lang="en-US" sz="2000" dirty="0" smtClean="0"/>
              <a:t>	General </a:t>
            </a:r>
            <a:r>
              <a:rPr lang="en-US" sz="2000" dirty="0" smtClean="0"/>
              <a:t>Sociology</a:t>
            </a:r>
            <a:endParaRPr lang="en-US" sz="2000" dirty="0"/>
          </a:p>
          <a:p>
            <a:pPr marL="0" indent="0" fontAlgn="base">
              <a:buNone/>
            </a:pPr>
            <a:r>
              <a:rPr lang="en-US" sz="2000" dirty="0" smtClean="0"/>
              <a:t>	Anthropology</a:t>
            </a:r>
            <a:endParaRPr lang="en-US" sz="2000" dirty="0"/>
          </a:p>
          <a:p>
            <a:pPr marL="0" indent="0" fontAlgn="base">
              <a:buNone/>
            </a:pPr>
            <a:r>
              <a:rPr lang="en-US" sz="2000" dirty="0" smtClean="0"/>
              <a:t>Recommended Humanities</a:t>
            </a:r>
          </a:p>
          <a:p>
            <a:pPr marL="0" indent="0" fontAlgn="base">
              <a:buNone/>
            </a:pPr>
            <a:r>
              <a:rPr lang="en-US" sz="2000" dirty="0"/>
              <a:t>	</a:t>
            </a:r>
            <a:r>
              <a:rPr lang="en-US" sz="2000" dirty="0"/>
              <a:t>F</a:t>
            </a:r>
            <a:r>
              <a:rPr lang="en-US" sz="2000" dirty="0" smtClean="0"/>
              <a:t>oreign language</a:t>
            </a:r>
          </a:p>
          <a:p>
            <a:pPr marL="0" indent="0" fontAlgn="base">
              <a:buNone/>
            </a:pPr>
            <a:r>
              <a:rPr lang="en-US" sz="2000" dirty="0"/>
              <a:t>	</a:t>
            </a:r>
            <a:r>
              <a:rPr lang="en-US" sz="2000" dirty="0" smtClean="0"/>
              <a:t>Philosophy, logic, or ethics</a:t>
            </a:r>
          </a:p>
          <a:p>
            <a:pPr marL="0" indent="0" fontAlgn="base">
              <a:buNone/>
            </a:pPr>
            <a:r>
              <a:rPr lang="en-US" sz="2000" dirty="0"/>
              <a:t>	</a:t>
            </a:r>
            <a:r>
              <a:rPr lang="en-US" sz="2000" dirty="0" smtClean="0"/>
              <a:t>Statistics</a:t>
            </a:r>
            <a:endParaRPr lang="en-US" sz="2000" dirty="0"/>
          </a:p>
          <a:p>
            <a:pPr marL="0" indent="0" fontAlgn="base">
              <a:buNone/>
            </a:pPr>
            <a:r>
              <a:rPr lang="en-US" sz="2000" dirty="0"/>
              <a:t>Medical </a:t>
            </a:r>
            <a:r>
              <a:rPr lang="en-US" sz="2000" dirty="0" smtClean="0"/>
              <a:t>Terminology</a:t>
            </a:r>
            <a:endParaRPr lang="en-US" sz="2000" dirty="0"/>
          </a:p>
          <a:p>
            <a:pPr marL="0" indent="0" fontAlgn="base">
              <a:buNone/>
            </a:pPr>
            <a:r>
              <a:rPr lang="en-US" sz="2000" dirty="0" smtClean="0"/>
              <a:t>Recommended Electives </a:t>
            </a:r>
          </a:p>
          <a:p>
            <a:pPr marL="0" indent="0" fontAlgn="base">
              <a:buNone/>
            </a:pPr>
            <a:r>
              <a:rPr lang="en-US" sz="2000" dirty="0"/>
              <a:t>	</a:t>
            </a:r>
            <a:r>
              <a:rPr lang="en-US" sz="2000" dirty="0" smtClean="0"/>
              <a:t>Computer/technology </a:t>
            </a:r>
            <a:r>
              <a:rPr lang="en-US" sz="2000" dirty="0"/>
              <a:t>	</a:t>
            </a:r>
            <a:r>
              <a:rPr lang="en-US" sz="2000" dirty="0" smtClean="0"/>
              <a:t>Education</a:t>
            </a:r>
          </a:p>
          <a:p>
            <a:pPr marL="0" indent="0" fontAlgn="base">
              <a:buNone/>
            </a:pPr>
            <a:r>
              <a:rPr lang="en-US" sz="2000" dirty="0" smtClean="0"/>
              <a:t>	Technical </a:t>
            </a:r>
            <a:r>
              <a:rPr lang="en-US" sz="2000" dirty="0"/>
              <a:t>or critical </a:t>
            </a:r>
            <a:r>
              <a:rPr lang="en-US" sz="2000" dirty="0" smtClean="0"/>
              <a:t>writing 	Fine </a:t>
            </a:r>
            <a:r>
              <a:rPr lang="en-US" sz="2000" dirty="0"/>
              <a:t>and performing </a:t>
            </a:r>
            <a:r>
              <a:rPr lang="en-US" sz="2000" dirty="0" smtClean="0"/>
              <a:t>arts 	(e.g</a:t>
            </a:r>
            <a:r>
              <a:rPr lang="en-US" sz="2000" dirty="0"/>
              <a:t>., woodworking, </a:t>
            </a:r>
            <a:r>
              <a:rPr lang="en-US" sz="2000" dirty="0" smtClean="0"/>
              <a:t>	ceramics</a:t>
            </a:r>
            <a:r>
              <a:rPr lang="en-US" sz="2000" dirty="0"/>
              <a:t>, </a:t>
            </a:r>
            <a:r>
              <a:rPr lang="en-US" sz="2000" dirty="0" smtClean="0"/>
              <a:t>photography)</a:t>
            </a:r>
            <a:r>
              <a:rPr lang="en-US" sz="2000" dirty="0"/>
              <a:t/>
            </a:r>
            <a:br>
              <a:rPr lang="en-US" sz="2000" dirty="0"/>
            </a:br>
            <a:endParaRPr lang="en-US" sz="2000" dirty="0" smtClean="0"/>
          </a:p>
        </p:txBody>
      </p:sp>
      <p:pic>
        <p:nvPicPr>
          <p:cNvPr id="4" name="Picture 2" descr="C:\Documents and Settings\ltekell\Local Settings\Temporary Internet Files\Content.IE5\55A11SZY\MC900329226[1].wmf"/>
          <p:cNvPicPr>
            <a:picLocks noChangeAspect="1" noChangeArrowheads="1"/>
          </p:cNvPicPr>
          <p:nvPr/>
        </p:nvPicPr>
        <p:blipFill>
          <a:blip r:embed="rId2" cstate="print"/>
          <a:srcRect/>
          <a:stretch>
            <a:fillRect/>
          </a:stretch>
        </p:blipFill>
        <p:spPr bwMode="auto">
          <a:xfrm>
            <a:off x="7696200" y="6019800"/>
            <a:ext cx="908365" cy="485115"/>
          </a:xfrm>
          <a:prstGeom prst="rect">
            <a:avLst/>
          </a:prstGeom>
          <a:noFill/>
        </p:spPr>
      </p:pic>
    </p:spTree>
    <p:extLst>
      <p:ext uri="{BB962C8B-B14F-4D97-AF65-F5344CB8AC3E}">
        <p14:creationId xmlns:p14="http://schemas.microsoft.com/office/powerpoint/2010/main" val="404837773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Life Span</a:t>
            </a:r>
            <a:endParaRPr lang="en-US" dirty="0"/>
          </a:p>
        </p:txBody>
      </p:sp>
      <p:sp>
        <p:nvSpPr>
          <p:cNvPr id="3" name="Content Placeholder 2"/>
          <p:cNvSpPr>
            <a:spLocks noGrp="1"/>
          </p:cNvSpPr>
          <p:nvPr>
            <p:ph idx="1"/>
          </p:nvPr>
        </p:nvSpPr>
        <p:spPr/>
        <p:txBody>
          <a:bodyPr/>
          <a:lstStyle/>
          <a:p>
            <a:pPr marL="0" indent="0">
              <a:buNone/>
            </a:pPr>
            <a:r>
              <a:rPr lang="en-US" dirty="0" smtClean="0"/>
              <a:t>The curriculum is designed to cover the lifespan:</a:t>
            </a:r>
          </a:p>
          <a:p>
            <a:r>
              <a:rPr lang="en-US" dirty="0" smtClean="0"/>
              <a:t>Pediatrics</a:t>
            </a:r>
          </a:p>
          <a:p>
            <a:r>
              <a:rPr lang="en-US" dirty="0" smtClean="0"/>
              <a:t>Adult </a:t>
            </a:r>
          </a:p>
          <a:p>
            <a:r>
              <a:rPr lang="en-US" dirty="0" smtClean="0"/>
              <a:t>Geriatrics</a:t>
            </a:r>
          </a:p>
          <a:p>
            <a:pPr marL="0" indent="0">
              <a:buNone/>
            </a:pPr>
            <a:endParaRPr lang="en-US" dirty="0" smtClean="0"/>
          </a:p>
          <a:p>
            <a:pPr marL="0" indent="0">
              <a:buNone/>
            </a:pPr>
            <a:endParaRPr lang="en-US" dirty="0"/>
          </a:p>
        </p:txBody>
      </p:sp>
      <p:pic>
        <p:nvPicPr>
          <p:cNvPr id="4" name="Picture 2" descr="C:\Documents and Settings\ltekell\Local Settings\Temporary Internet Files\Content.IE5\55A11SZY\MC900329226[1].wmf"/>
          <p:cNvPicPr>
            <a:picLocks noChangeAspect="1" noChangeArrowheads="1"/>
          </p:cNvPicPr>
          <p:nvPr/>
        </p:nvPicPr>
        <p:blipFill>
          <a:blip r:embed="rId2" cstate="print"/>
          <a:srcRect/>
          <a:stretch>
            <a:fillRect/>
          </a:stretch>
        </p:blipFill>
        <p:spPr bwMode="auto">
          <a:xfrm>
            <a:off x="7696200" y="6019800"/>
            <a:ext cx="908365" cy="485115"/>
          </a:xfrm>
          <a:prstGeom prst="rect">
            <a:avLst/>
          </a:prstGeom>
          <a:noFill/>
        </p:spPr>
      </p:pic>
    </p:spTree>
    <p:extLst>
      <p:ext uri="{BB962C8B-B14F-4D97-AF65-F5344CB8AC3E}">
        <p14:creationId xmlns:p14="http://schemas.microsoft.com/office/powerpoint/2010/main" val="244563915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Components </a:t>
            </a:r>
            <a:endParaRPr lang="en-US" dirty="0"/>
          </a:p>
        </p:txBody>
      </p:sp>
      <p:sp>
        <p:nvSpPr>
          <p:cNvPr id="3" name="Content Placeholder 2"/>
          <p:cNvSpPr>
            <a:spLocks noGrp="1"/>
          </p:cNvSpPr>
          <p:nvPr>
            <p:ph idx="1"/>
          </p:nvPr>
        </p:nvSpPr>
        <p:spPr/>
        <p:txBody>
          <a:bodyPr/>
          <a:lstStyle/>
          <a:p>
            <a:pPr marL="0" indent="0">
              <a:buNone/>
            </a:pPr>
            <a:r>
              <a:rPr lang="en-US" dirty="0" smtClean="0"/>
              <a:t>Within each area of the life span</a:t>
            </a:r>
            <a:r>
              <a:rPr lang="en-US" dirty="0" smtClean="0"/>
              <a:t>, </a:t>
            </a:r>
            <a:r>
              <a:rPr lang="en-US" dirty="0" smtClean="0"/>
              <a:t>students learn:</a:t>
            </a:r>
          </a:p>
          <a:p>
            <a:pPr marL="514350" indent="-514350">
              <a:buAutoNum type="arabicPeriod"/>
            </a:pPr>
            <a:r>
              <a:rPr lang="en-US" dirty="0" smtClean="0"/>
              <a:t>Performance Skills</a:t>
            </a:r>
          </a:p>
          <a:p>
            <a:pPr marL="514350" indent="-514350">
              <a:buAutoNum type="arabicPeriod"/>
            </a:pPr>
            <a:r>
              <a:rPr lang="en-US" dirty="0" smtClean="0"/>
              <a:t>Client Factors</a:t>
            </a:r>
          </a:p>
          <a:p>
            <a:pPr marL="514350" indent="-514350">
              <a:buAutoNum type="arabicPeriod"/>
            </a:pPr>
            <a:r>
              <a:rPr lang="en-US" dirty="0" smtClean="0"/>
              <a:t>Experiential Occupational Therapy</a:t>
            </a:r>
          </a:p>
          <a:p>
            <a:pPr marL="0" indent="0">
              <a:buNone/>
            </a:pPr>
            <a:endParaRPr lang="en-US" dirty="0"/>
          </a:p>
        </p:txBody>
      </p:sp>
      <p:pic>
        <p:nvPicPr>
          <p:cNvPr id="4" name="Picture 2" descr="C:\Documents and Settings\ltekell\Local Settings\Temporary Internet Files\Content.IE5\55A11SZY\MC900329226[1].wmf"/>
          <p:cNvPicPr>
            <a:picLocks noChangeAspect="1" noChangeArrowheads="1"/>
          </p:cNvPicPr>
          <p:nvPr/>
        </p:nvPicPr>
        <p:blipFill>
          <a:blip r:embed="rId2" cstate="print"/>
          <a:srcRect/>
          <a:stretch>
            <a:fillRect/>
          </a:stretch>
        </p:blipFill>
        <p:spPr bwMode="auto">
          <a:xfrm>
            <a:off x="7696200" y="6019800"/>
            <a:ext cx="908365" cy="485115"/>
          </a:xfrm>
          <a:prstGeom prst="rect">
            <a:avLst/>
          </a:prstGeom>
          <a:noFill/>
        </p:spPr>
      </p:pic>
    </p:spTree>
    <p:extLst>
      <p:ext uri="{BB962C8B-B14F-4D97-AF65-F5344CB8AC3E}">
        <p14:creationId xmlns:p14="http://schemas.microsoft.com/office/powerpoint/2010/main" val="142991828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Performance Skills </a:t>
            </a:r>
            <a:endParaRPr lang="en-US" dirty="0"/>
          </a:p>
        </p:txBody>
      </p:sp>
      <p:sp>
        <p:nvSpPr>
          <p:cNvPr id="3" name="Content Placeholder 2"/>
          <p:cNvSpPr>
            <a:spLocks noGrp="1"/>
          </p:cNvSpPr>
          <p:nvPr>
            <p:ph idx="1"/>
          </p:nvPr>
        </p:nvSpPr>
        <p:spPr/>
        <p:txBody>
          <a:bodyPr/>
          <a:lstStyle/>
          <a:p>
            <a:r>
              <a:rPr lang="en-US" dirty="0" smtClean="0"/>
              <a:t>Motor and praxis</a:t>
            </a:r>
          </a:p>
          <a:p>
            <a:r>
              <a:rPr lang="en-US" dirty="0" smtClean="0"/>
              <a:t>Sensory-perceptual</a:t>
            </a:r>
          </a:p>
          <a:p>
            <a:r>
              <a:rPr lang="en-US" dirty="0" smtClean="0"/>
              <a:t>Emotional regulation</a:t>
            </a:r>
          </a:p>
          <a:p>
            <a:r>
              <a:rPr lang="en-US" dirty="0" smtClean="0"/>
              <a:t>Cognitive</a:t>
            </a:r>
          </a:p>
          <a:p>
            <a:r>
              <a:rPr lang="en-US" dirty="0" smtClean="0"/>
              <a:t>Communication and social skills</a:t>
            </a:r>
          </a:p>
        </p:txBody>
      </p:sp>
      <p:pic>
        <p:nvPicPr>
          <p:cNvPr id="4" name="Picture 2" descr="C:\Documents and Settings\ltekell\Local Settings\Temporary Internet Files\Content.IE5\55A11SZY\MC900329226[1].wmf"/>
          <p:cNvPicPr>
            <a:picLocks noChangeAspect="1" noChangeArrowheads="1"/>
          </p:cNvPicPr>
          <p:nvPr/>
        </p:nvPicPr>
        <p:blipFill>
          <a:blip r:embed="rId2" cstate="print"/>
          <a:srcRect/>
          <a:stretch>
            <a:fillRect/>
          </a:stretch>
        </p:blipFill>
        <p:spPr bwMode="auto">
          <a:xfrm>
            <a:off x="7696200" y="6019800"/>
            <a:ext cx="908365" cy="485115"/>
          </a:xfrm>
          <a:prstGeom prst="rect">
            <a:avLst/>
          </a:prstGeom>
          <a:noFill/>
        </p:spPr>
      </p:pic>
    </p:spTree>
    <p:extLst>
      <p:ext uri="{BB962C8B-B14F-4D97-AF65-F5344CB8AC3E}">
        <p14:creationId xmlns:p14="http://schemas.microsoft.com/office/powerpoint/2010/main" val="7203494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Client Factors</a:t>
            </a:r>
            <a:endParaRPr lang="en-US" dirty="0"/>
          </a:p>
        </p:txBody>
      </p:sp>
      <p:sp>
        <p:nvSpPr>
          <p:cNvPr id="3" name="Content Placeholder 2"/>
          <p:cNvSpPr>
            <a:spLocks noGrp="1"/>
          </p:cNvSpPr>
          <p:nvPr>
            <p:ph idx="1"/>
          </p:nvPr>
        </p:nvSpPr>
        <p:spPr/>
        <p:txBody>
          <a:bodyPr numCol="2">
            <a:normAutofit/>
          </a:bodyPr>
          <a:lstStyle/>
          <a:p>
            <a:r>
              <a:rPr lang="en-US" dirty="0" smtClean="0"/>
              <a:t>Body Functions</a:t>
            </a:r>
          </a:p>
          <a:p>
            <a:r>
              <a:rPr lang="en-US" dirty="0" smtClean="0"/>
              <a:t>Body Structures </a:t>
            </a:r>
          </a:p>
          <a:p>
            <a:r>
              <a:rPr lang="en-US" dirty="0" smtClean="0"/>
              <a:t>Values</a:t>
            </a:r>
            <a:endParaRPr lang="en-US" dirty="0"/>
          </a:p>
          <a:p>
            <a:r>
              <a:rPr lang="en-US" dirty="0" smtClean="0"/>
              <a:t>Beliefs</a:t>
            </a:r>
          </a:p>
          <a:p>
            <a:r>
              <a:rPr lang="en-US" dirty="0" smtClean="0"/>
              <a:t>Spirituality</a:t>
            </a:r>
          </a:p>
        </p:txBody>
      </p:sp>
      <p:pic>
        <p:nvPicPr>
          <p:cNvPr id="4" name="Picture 2" descr="C:\Documents and Settings\ltekell\Local Settings\Temporary Internet Files\Content.IE5\55A11SZY\MC900329226[1].wmf"/>
          <p:cNvPicPr>
            <a:picLocks noChangeAspect="1" noChangeArrowheads="1"/>
          </p:cNvPicPr>
          <p:nvPr/>
        </p:nvPicPr>
        <p:blipFill>
          <a:blip r:embed="rId2" cstate="print"/>
          <a:srcRect/>
          <a:stretch>
            <a:fillRect/>
          </a:stretch>
        </p:blipFill>
        <p:spPr bwMode="auto">
          <a:xfrm>
            <a:off x="7696200" y="6019800"/>
            <a:ext cx="908365" cy="485115"/>
          </a:xfrm>
          <a:prstGeom prst="rect">
            <a:avLst/>
          </a:prstGeom>
          <a:noFill/>
        </p:spPr>
      </p:pic>
    </p:spTree>
    <p:extLst>
      <p:ext uri="{BB962C8B-B14F-4D97-AF65-F5344CB8AC3E}">
        <p14:creationId xmlns:p14="http://schemas.microsoft.com/office/powerpoint/2010/main" val="3108642576"/>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a:majorFont>
        <a:latin typeface="Arial"/>
        <a:ea typeface=""/>
        <a:cs typeface=""/>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Times New Roman"/>
        <a:ea typeface=""/>
        <a:cs typeface=""/>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37079</TotalTime>
  <Words>1186</Words>
  <Application>Microsoft Macintosh PowerPoint</Application>
  <PresentationFormat>On-screen Show (4:3)</PresentationFormat>
  <Paragraphs>205</Paragraphs>
  <Slides>31</Slides>
  <Notes>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31</vt:i4>
      </vt:variant>
    </vt:vector>
  </HeadingPairs>
  <TitlesOfParts>
    <vt:vector size="35" baseType="lpstr">
      <vt:lpstr>Arial</vt:lpstr>
      <vt:lpstr>Calibri</vt:lpstr>
      <vt:lpstr>Times New Roman</vt:lpstr>
      <vt:lpstr>Office Theme</vt:lpstr>
      <vt:lpstr>University of Tennessee Health Science Center Department of Occupational Therapy</vt:lpstr>
      <vt:lpstr>PowerPoint Presentation</vt:lpstr>
      <vt:lpstr>Components Pyramid</vt:lpstr>
      <vt:lpstr>Foundation</vt:lpstr>
      <vt:lpstr>Pre-Requisites</vt:lpstr>
      <vt:lpstr>Life Span</vt:lpstr>
      <vt:lpstr>Components </vt:lpstr>
      <vt:lpstr>Performance Skills </vt:lpstr>
      <vt:lpstr>Client Factors</vt:lpstr>
      <vt:lpstr>Experiential Occupational Therapy</vt:lpstr>
      <vt:lpstr>Occupational Therapy Skills</vt:lpstr>
      <vt:lpstr>Clinical and Professional Reasoning</vt:lpstr>
      <vt:lpstr>Occupational Performance  Across the Lifespan</vt:lpstr>
      <vt:lpstr>Scientific and Creative Exploration</vt:lpstr>
      <vt:lpstr>Empowering Community Participation</vt:lpstr>
      <vt:lpstr>Occupational Therapy Acculturation</vt:lpstr>
      <vt:lpstr>Educational Outcomes</vt:lpstr>
      <vt:lpstr>OUTCOMES MEASUREMENT</vt:lpstr>
      <vt:lpstr>CLINICAL  Outcome Measurements </vt:lpstr>
      <vt:lpstr>Experiential Learning</vt:lpstr>
      <vt:lpstr>Mentors and Professional Development Evaluation (PDE)</vt:lpstr>
      <vt:lpstr>PDE: Occupation and Client-Centered Practice Criteria </vt:lpstr>
      <vt:lpstr>PDE: Ethically Grounded with a Strong OT Identity Criteria </vt:lpstr>
      <vt:lpstr>PDE: Evidence-Based/Scholarly Clinician </vt:lpstr>
      <vt:lpstr>PDE:  Leader Change Agent Criteria</vt:lpstr>
      <vt:lpstr>AOTA Level I Fieldwork Evaluation  Provides a quantitative tool to measure student success in the categories of:</vt:lpstr>
      <vt:lpstr>AOTA Fieldwork Performance Evaluation (FWPE)</vt:lpstr>
      <vt:lpstr>Student Evaluation of  Fieldwork Experience</vt:lpstr>
      <vt:lpstr>Level II Blackboard Discussions</vt:lpstr>
      <vt:lpstr>Blackboard Discussion Questions</vt:lpstr>
      <vt:lpstr>Accumulation of Knowledge</vt:lpstr>
    </vt:vector>
  </TitlesOfParts>
  <LinksUpToDate>false</LinksUpToDate>
  <SharedDoc>false</SharedDoc>
  <HyperlinksChanged>false</HyperlinksChanged>
  <AppVersion>15.0032</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Mom</dc:creator>
  <cp:lastModifiedBy>flickjami@gmail.com</cp:lastModifiedBy>
  <cp:revision>2895</cp:revision>
  <dcterms:created xsi:type="dcterms:W3CDTF">2012-09-12T11:22:04Z</dcterms:created>
  <dcterms:modified xsi:type="dcterms:W3CDTF">2017-10-06T22:35:57Z</dcterms:modified>
</cp:coreProperties>
</file>