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6" r:id="rId2"/>
  </p:sldMasterIdLst>
  <p:notesMasterIdLst>
    <p:notesMasterId r:id="rId22"/>
  </p:notesMasterIdLst>
  <p:handoutMasterIdLst>
    <p:handoutMasterId r:id="rId23"/>
  </p:handoutMasterIdLst>
  <p:sldIdLst>
    <p:sldId id="400" r:id="rId3"/>
    <p:sldId id="434" r:id="rId4"/>
    <p:sldId id="421" r:id="rId5"/>
    <p:sldId id="404" r:id="rId6"/>
    <p:sldId id="409" r:id="rId7"/>
    <p:sldId id="435" r:id="rId8"/>
    <p:sldId id="436" r:id="rId9"/>
    <p:sldId id="437" r:id="rId10"/>
    <p:sldId id="438" r:id="rId11"/>
    <p:sldId id="439" r:id="rId12"/>
    <p:sldId id="443" r:id="rId13"/>
    <p:sldId id="445" r:id="rId14"/>
    <p:sldId id="446" r:id="rId15"/>
    <p:sldId id="406" r:id="rId16"/>
    <p:sldId id="427" r:id="rId17"/>
    <p:sldId id="440" r:id="rId18"/>
    <p:sldId id="447" r:id="rId19"/>
    <p:sldId id="422" r:id="rId20"/>
    <p:sldId id="394" r:id="rId21"/>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331"/>
    <a:srgbClr val="0A614E"/>
    <a:srgbClr val="D6D6D6"/>
    <a:srgbClr val="FF82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9"/>
    <p:restoredTop sz="94694"/>
  </p:normalViewPr>
  <p:slideViewPr>
    <p:cSldViewPr snapToGrid="0">
      <p:cViewPr varScale="1">
        <p:scale>
          <a:sx n="104" d="100"/>
          <a:sy n="104" d="100"/>
        </p:scale>
        <p:origin x="648"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C5D9C297-731B-8744-8E00-E5FA0A3521A4}" type="datetimeFigureOut">
              <a:rPr lang="en-US" smtClean="0"/>
              <a:t>1/26/2021</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AC7E6150-1F46-714C-9B9A-FFF7C591FB9F}" type="slidenum">
              <a:rPr lang="en-US" smtClean="0"/>
              <a:t>‹#›</a:t>
            </a:fld>
            <a:endParaRPr lang="en-US"/>
          </a:p>
        </p:txBody>
      </p:sp>
    </p:spTree>
    <p:extLst>
      <p:ext uri="{BB962C8B-B14F-4D97-AF65-F5344CB8AC3E}">
        <p14:creationId xmlns:p14="http://schemas.microsoft.com/office/powerpoint/2010/main" val="4026195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CE9D6A6C-BCA7-DA40-B4C6-3D846D9E0335}" type="datetimeFigureOut">
              <a:rPr lang="en-US" smtClean="0"/>
              <a:t>1/26/2021</a:t>
            </a:fld>
            <a:endParaRPr lang="en-US"/>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8547BD7A-3425-4141-AE61-34BCDC90F0CB}" type="slidenum">
              <a:rPr lang="en-US" smtClean="0"/>
              <a:t>‹#›</a:t>
            </a:fld>
            <a:endParaRPr lang="en-US"/>
          </a:p>
        </p:txBody>
      </p:sp>
    </p:spTree>
    <p:extLst>
      <p:ext uri="{BB962C8B-B14F-4D97-AF65-F5344CB8AC3E}">
        <p14:creationId xmlns:p14="http://schemas.microsoft.com/office/powerpoint/2010/main" val="37356084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BD7A-3425-4141-AE61-34BCDC90F0CB}" type="slidenum">
              <a:rPr lang="en-US" smtClean="0"/>
              <a:t>1</a:t>
            </a:fld>
            <a:endParaRPr lang="en-US"/>
          </a:p>
        </p:txBody>
      </p:sp>
    </p:spTree>
    <p:extLst>
      <p:ext uri="{BB962C8B-B14F-4D97-AF65-F5344CB8AC3E}">
        <p14:creationId xmlns:p14="http://schemas.microsoft.com/office/powerpoint/2010/main" val="2223063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BD7A-3425-4141-AE61-34BCDC90F0CB}" type="slidenum">
              <a:rPr lang="en-US" smtClean="0"/>
              <a:t>10</a:t>
            </a:fld>
            <a:endParaRPr lang="en-US"/>
          </a:p>
        </p:txBody>
      </p:sp>
    </p:spTree>
    <p:extLst>
      <p:ext uri="{BB962C8B-B14F-4D97-AF65-F5344CB8AC3E}">
        <p14:creationId xmlns:p14="http://schemas.microsoft.com/office/powerpoint/2010/main" val="1966143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BD7A-3425-4141-AE61-34BCDC90F0CB}" type="slidenum">
              <a:rPr lang="en-US" smtClean="0"/>
              <a:t>11</a:t>
            </a:fld>
            <a:endParaRPr lang="en-US"/>
          </a:p>
        </p:txBody>
      </p:sp>
    </p:spTree>
    <p:extLst>
      <p:ext uri="{BB962C8B-B14F-4D97-AF65-F5344CB8AC3E}">
        <p14:creationId xmlns:p14="http://schemas.microsoft.com/office/powerpoint/2010/main" val="3059158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BD7A-3425-4141-AE61-34BCDC90F0CB}" type="slidenum">
              <a:rPr lang="en-US" smtClean="0"/>
              <a:t>12</a:t>
            </a:fld>
            <a:endParaRPr lang="en-US"/>
          </a:p>
        </p:txBody>
      </p:sp>
    </p:spTree>
    <p:extLst>
      <p:ext uri="{BB962C8B-B14F-4D97-AF65-F5344CB8AC3E}">
        <p14:creationId xmlns:p14="http://schemas.microsoft.com/office/powerpoint/2010/main" val="4251122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BD7A-3425-4141-AE61-34BCDC90F0CB}" type="slidenum">
              <a:rPr lang="en-US" smtClean="0"/>
              <a:t>13</a:t>
            </a:fld>
            <a:endParaRPr lang="en-US"/>
          </a:p>
        </p:txBody>
      </p:sp>
    </p:spTree>
    <p:extLst>
      <p:ext uri="{BB962C8B-B14F-4D97-AF65-F5344CB8AC3E}">
        <p14:creationId xmlns:p14="http://schemas.microsoft.com/office/powerpoint/2010/main" val="3342451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BD7A-3425-4141-AE61-34BCDC90F0CB}" type="slidenum">
              <a:rPr lang="en-US" smtClean="0"/>
              <a:t>14</a:t>
            </a:fld>
            <a:endParaRPr lang="en-US"/>
          </a:p>
        </p:txBody>
      </p:sp>
    </p:spTree>
    <p:extLst>
      <p:ext uri="{BB962C8B-B14F-4D97-AF65-F5344CB8AC3E}">
        <p14:creationId xmlns:p14="http://schemas.microsoft.com/office/powerpoint/2010/main" val="3599341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BD7A-3425-4141-AE61-34BCDC90F0CB}" type="slidenum">
              <a:rPr lang="en-US" smtClean="0"/>
              <a:t>15</a:t>
            </a:fld>
            <a:endParaRPr lang="en-US"/>
          </a:p>
        </p:txBody>
      </p:sp>
    </p:spTree>
    <p:extLst>
      <p:ext uri="{BB962C8B-B14F-4D97-AF65-F5344CB8AC3E}">
        <p14:creationId xmlns:p14="http://schemas.microsoft.com/office/powerpoint/2010/main" val="157101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BD7A-3425-4141-AE61-34BCDC90F0CB}" type="slidenum">
              <a:rPr lang="en-US" smtClean="0"/>
              <a:t>16</a:t>
            </a:fld>
            <a:endParaRPr lang="en-US"/>
          </a:p>
        </p:txBody>
      </p:sp>
    </p:spTree>
    <p:extLst>
      <p:ext uri="{BB962C8B-B14F-4D97-AF65-F5344CB8AC3E}">
        <p14:creationId xmlns:p14="http://schemas.microsoft.com/office/powerpoint/2010/main" val="176678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BD7A-3425-4141-AE61-34BCDC90F0CB}" type="slidenum">
              <a:rPr lang="en-US" smtClean="0"/>
              <a:t>17</a:t>
            </a:fld>
            <a:endParaRPr lang="en-US"/>
          </a:p>
        </p:txBody>
      </p:sp>
    </p:spTree>
    <p:extLst>
      <p:ext uri="{BB962C8B-B14F-4D97-AF65-F5344CB8AC3E}">
        <p14:creationId xmlns:p14="http://schemas.microsoft.com/office/powerpoint/2010/main" val="1043845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BD7A-3425-4141-AE61-34BCDC90F0CB}" type="slidenum">
              <a:rPr lang="en-US" smtClean="0"/>
              <a:t>18</a:t>
            </a:fld>
            <a:endParaRPr lang="en-US"/>
          </a:p>
        </p:txBody>
      </p:sp>
    </p:spTree>
    <p:extLst>
      <p:ext uri="{BB962C8B-B14F-4D97-AF65-F5344CB8AC3E}">
        <p14:creationId xmlns:p14="http://schemas.microsoft.com/office/powerpoint/2010/main" val="3921237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BD7A-3425-4141-AE61-34BCDC90F0CB}" type="slidenum">
              <a:rPr lang="en-US" smtClean="0"/>
              <a:t>19</a:t>
            </a:fld>
            <a:endParaRPr lang="en-US"/>
          </a:p>
        </p:txBody>
      </p:sp>
    </p:spTree>
    <p:extLst>
      <p:ext uri="{BB962C8B-B14F-4D97-AF65-F5344CB8AC3E}">
        <p14:creationId xmlns:p14="http://schemas.microsoft.com/office/powerpoint/2010/main" val="1328645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BD7A-3425-4141-AE61-34BCDC90F0CB}" type="slidenum">
              <a:rPr lang="en-US" smtClean="0"/>
              <a:t>2</a:t>
            </a:fld>
            <a:endParaRPr lang="en-US"/>
          </a:p>
        </p:txBody>
      </p:sp>
    </p:spTree>
    <p:extLst>
      <p:ext uri="{BB962C8B-B14F-4D97-AF65-F5344CB8AC3E}">
        <p14:creationId xmlns:p14="http://schemas.microsoft.com/office/powerpoint/2010/main" val="300018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BD7A-3425-4141-AE61-34BCDC90F0CB}" type="slidenum">
              <a:rPr lang="en-US" smtClean="0"/>
              <a:t>3</a:t>
            </a:fld>
            <a:endParaRPr lang="en-US"/>
          </a:p>
        </p:txBody>
      </p:sp>
    </p:spTree>
    <p:extLst>
      <p:ext uri="{BB962C8B-B14F-4D97-AF65-F5344CB8AC3E}">
        <p14:creationId xmlns:p14="http://schemas.microsoft.com/office/powerpoint/2010/main" val="3664163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BD7A-3425-4141-AE61-34BCDC90F0CB}" type="slidenum">
              <a:rPr lang="en-US" smtClean="0"/>
              <a:t>4</a:t>
            </a:fld>
            <a:endParaRPr lang="en-US"/>
          </a:p>
        </p:txBody>
      </p:sp>
    </p:spTree>
    <p:extLst>
      <p:ext uri="{BB962C8B-B14F-4D97-AF65-F5344CB8AC3E}">
        <p14:creationId xmlns:p14="http://schemas.microsoft.com/office/powerpoint/2010/main" val="1449313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BD7A-3425-4141-AE61-34BCDC90F0CB}" type="slidenum">
              <a:rPr lang="en-US" smtClean="0"/>
              <a:t>5</a:t>
            </a:fld>
            <a:endParaRPr lang="en-US"/>
          </a:p>
        </p:txBody>
      </p:sp>
    </p:spTree>
    <p:extLst>
      <p:ext uri="{BB962C8B-B14F-4D97-AF65-F5344CB8AC3E}">
        <p14:creationId xmlns:p14="http://schemas.microsoft.com/office/powerpoint/2010/main" val="2620533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BD7A-3425-4141-AE61-34BCDC90F0CB}" type="slidenum">
              <a:rPr lang="en-US" smtClean="0"/>
              <a:t>6</a:t>
            </a:fld>
            <a:endParaRPr lang="en-US"/>
          </a:p>
        </p:txBody>
      </p:sp>
    </p:spTree>
    <p:extLst>
      <p:ext uri="{BB962C8B-B14F-4D97-AF65-F5344CB8AC3E}">
        <p14:creationId xmlns:p14="http://schemas.microsoft.com/office/powerpoint/2010/main" val="4285473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BD7A-3425-4141-AE61-34BCDC90F0CB}" type="slidenum">
              <a:rPr lang="en-US" smtClean="0"/>
              <a:t>7</a:t>
            </a:fld>
            <a:endParaRPr lang="en-US"/>
          </a:p>
        </p:txBody>
      </p:sp>
    </p:spTree>
    <p:extLst>
      <p:ext uri="{BB962C8B-B14F-4D97-AF65-F5344CB8AC3E}">
        <p14:creationId xmlns:p14="http://schemas.microsoft.com/office/powerpoint/2010/main" val="3553350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BD7A-3425-4141-AE61-34BCDC90F0CB}" type="slidenum">
              <a:rPr lang="en-US" smtClean="0"/>
              <a:t>8</a:t>
            </a:fld>
            <a:endParaRPr lang="en-US"/>
          </a:p>
        </p:txBody>
      </p:sp>
    </p:spTree>
    <p:extLst>
      <p:ext uri="{BB962C8B-B14F-4D97-AF65-F5344CB8AC3E}">
        <p14:creationId xmlns:p14="http://schemas.microsoft.com/office/powerpoint/2010/main" val="3600122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BD7A-3425-4141-AE61-34BCDC90F0CB}" type="slidenum">
              <a:rPr lang="en-US" smtClean="0"/>
              <a:t>9</a:t>
            </a:fld>
            <a:endParaRPr lang="en-US"/>
          </a:p>
        </p:txBody>
      </p:sp>
    </p:spTree>
    <p:extLst>
      <p:ext uri="{BB962C8B-B14F-4D97-AF65-F5344CB8AC3E}">
        <p14:creationId xmlns:p14="http://schemas.microsoft.com/office/powerpoint/2010/main" val="154255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024100-BAA2-4347-8333-7D45FCF608A4}"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61ED3-2A2A-134E-92C8-60A6B4D7AB67}" type="slidenum">
              <a:rPr lang="en-US" smtClean="0"/>
              <a:t>‹#›</a:t>
            </a:fld>
            <a:endParaRPr lang="en-US"/>
          </a:p>
        </p:txBody>
      </p:sp>
    </p:spTree>
    <p:extLst>
      <p:ext uri="{BB962C8B-B14F-4D97-AF65-F5344CB8AC3E}">
        <p14:creationId xmlns:p14="http://schemas.microsoft.com/office/powerpoint/2010/main" val="3110479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4024100-BAA2-4347-8333-7D45FCF608A4}" type="datetimeFigureOut">
              <a:rPr lang="en-US" smtClean="0"/>
              <a:t>1/26/2021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F4B61ED3-2A2A-134E-92C8-60A6B4D7AB67}" type="slidenum">
              <a:rPr lang="en-US" smtClean="0"/>
              <a:t>‹#›</a:t>
            </a:fld>
            <a:endParaRPr lang="en-US"/>
          </a:p>
        </p:txBody>
      </p:sp>
    </p:spTree>
    <p:extLst>
      <p:ext uri="{BB962C8B-B14F-4D97-AF65-F5344CB8AC3E}">
        <p14:creationId xmlns:p14="http://schemas.microsoft.com/office/powerpoint/2010/main" val="3520159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024100-BAA2-4347-8333-7D45FCF608A4}"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61ED3-2A2A-134E-92C8-60A6B4D7AB67}" type="slidenum">
              <a:rPr lang="en-US" smtClean="0"/>
              <a:t>‹#›</a:t>
            </a:fld>
            <a:endParaRPr lang="en-US"/>
          </a:p>
        </p:txBody>
      </p:sp>
    </p:spTree>
    <p:extLst>
      <p:ext uri="{BB962C8B-B14F-4D97-AF65-F5344CB8AC3E}">
        <p14:creationId xmlns:p14="http://schemas.microsoft.com/office/powerpoint/2010/main" val="3830249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024100-BAA2-4347-8333-7D45FCF608A4}"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61ED3-2A2A-134E-92C8-60A6B4D7AB67}" type="slidenum">
              <a:rPr lang="en-US" smtClean="0"/>
              <a:t>‹#›</a:t>
            </a:fld>
            <a:endParaRPr lang="en-US"/>
          </a:p>
        </p:txBody>
      </p:sp>
    </p:spTree>
    <p:extLst>
      <p:ext uri="{BB962C8B-B14F-4D97-AF65-F5344CB8AC3E}">
        <p14:creationId xmlns:p14="http://schemas.microsoft.com/office/powerpoint/2010/main" val="1623865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24024100-BAA2-4347-8333-7D45FCF608A4}"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61ED3-2A2A-134E-92C8-60A6B4D7AB67}" type="slidenum">
              <a:rPr lang="en-US" smtClean="0"/>
              <a:t>‹#›</a:t>
            </a:fld>
            <a:endParaRPr lang="en-US"/>
          </a:p>
        </p:txBody>
      </p:sp>
    </p:spTree>
    <p:extLst>
      <p:ext uri="{BB962C8B-B14F-4D97-AF65-F5344CB8AC3E}">
        <p14:creationId xmlns:p14="http://schemas.microsoft.com/office/powerpoint/2010/main" val="242459159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024100-BAA2-4347-8333-7D45FCF608A4}"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61ED3-2A2A-134E-92C8-60A6B4D7AB67}" type="slidenum">
              <a:rPr lang="en-US" smtClean="0"/>
              <a:t>‹#›</a:t>
            </a:fld>
            <a:endParaRPr lang="en-US"/>
          </a:p>
        </p:txBody>
      </p:sp>
    </p:spTree>
    <p:extLst>
      <p:ext uri="{BB962C8B-B14F-4D97-AF65-F5344CB8AC3E}">
        <p14:creationId xmlns:p14="http://schemas.microsoft.com/office/powerpoint/2010/main" val="135622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24024100-BAA2-4347-8333-7D45FCF608A4}"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61ED3-2A2A-134E-92C8-60A6B4D7AB67}" type="slidenum">
              <a:rPr lang="en-US" smtClean="0"/>
              <a:t>‹#›</a:t>
            </a:fld>
            <a:endParaRPr lang="en-US"/>
          </a:p>
        </p:txBody>
      </p:sp>
    </p:spTree>
    <p:extLst>
      <p:ext uri="{BB962C8B-B14F-4D97-AF65-F5344CB8AC3E}">
        <p14:creationId xmlns:p14="http://schemas.microsoft.com/office/powerpoint/2010/main" val="308247103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24024100-BAA2-4347-8333-7D45FCF608A4}" type="datetimeFigureOut">
              <a:rPr lang="en-US" smtClean="0"/>
              <a:t>1/26/2021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4B61ED3-2A2A-134E-92C8-60A6B4D7AB67}" type="slidenum">
              <a:rPr lang="en-US" smtClean="0"/>
              <a:t>‹#›</a:t>
            </a:fld>
            <a:endParaRPr lang="en-US"/>
          </a:p>
        </p:txBody>
      </p:sp>
    </p:spTree>
    <p:extLst>
      <p:ext uri="{BB962C8B-B14F-4D97-AF65-F5344CB8AC3E}">
        <p14:creationId xmlns:p14="http://schemas.microsoft.com/office/powerpoint/2010/main" val="159854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24024100-BAA2-4347-8333-7D45FCF608A4}"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61ED3-2A2A-134E-92C8-60A6B4D7AB67}"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0989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024100-BAA2-4347-8333-7D45FCF608A4}"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61ED3-2A2A-134E-92C8-60A6B4D7AB67}" type="slidenum">
              <a:rPr lang="en-US" smtClean="0"/>
              <a:t>‹#›</a:t>
            </a:fld>
            <a:endParaRPr lang="en-US"/>
          </a:p>
        </p:txBody>
      </p:sp>
    </p:spTree>
    <p:extLst>
      <p:ext uri="{BB962C8B-B14F-4D97-AF65-F5344CB8AC3E}">
        <p14:creationId xmlns:p14="http://schemas.microsoft.com/office/powerpoint/2010/main" val="1460348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024100-BAA2-4347-8333-7D45FCF608A4}"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61ED3-2A2A-134E-92C8-60A6B4D7AB67}" type="slidenum">
              <a:rPr lang="en-US" smtClean="0"/>
              <a:t>‹#›</a:t>
            </a:fld>
            <a:endParaRPr lang="en-US"/>
          </a:p>
        </p:txBody>
      </p:sp>
    </p:spTree>
    <p:extLst>
      <p:ext uri="{BB962C8B-B14F-4D97-AF65-F5344CB8AC3E}">
        <p14:creationId xmlns:p14="http://schemas.microsoft.com/office/powerpoint/2010/main" val="234248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24024100-BAA2-4347-8333-7D45FCF608A4}" type="datetimeFigureOut">
              <a:rPr lang="en-US" smtClean="0"/>
              <a:t>1/26/2021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F4B61ED3-2A2A-134E-92C8-60A6B4D7AB67}" type="slidenum">
              <a:rPr lang="en-US" smtClean="0"/>
              <a:t>‹#›</a:t>
            </a:fld>
            <a:endParaRPr lang="en-US"/>
          </a:p>
        </p:txBody>
      </p:sp>
    </p:spTree>
    <p:extLst>
      <p:ext uri="{BB962C8B-B14F-4D97-AF65-F5344CB8AC3E}">
        <p14:creationId xmlns:p14="http://schemas.microsoft.com/office/powerpoint/2010/main" val="347489261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24100-BAA2-4347-8333-7D45FCF608A4}" type="datetimeFigureOut">
              <a:rPr lang="en-US" smtClean="0"/>
              <a:t>1/26/2021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61ED3-2A2A-134E-92C8-60A6B4D7AB67}" type="slidenum">
              <a:rPr lang="en-US" smtClean="0"/>
              <a:t>‹#›</a:t>
            </a:fld>
            <a:endParaRPr lang="en-US"/>
          </a:p>
        </p:txBody>
      </p:sp>
    </p:spTree>
    <p:extLst>
      <p:ext uri="{BB962C8B-B14F-4D97-AF65-F5344CB8AC3E}">
        <p14:creationId xmlns:p14="http://schemas.microsoft.com/office/powerpoint/2010/main" val="1459764720"/>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4024100-BAA2-4347-8333-7D45FCF608A4}" type="datetimeFigureOut">
              <a:rPr lang="en-US" smtClean="0"/>
              <a:t>1/26/2021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4B61ED3-2A2A-134E-92C8-60A6B4D7AB67}" type="slidenum">
              <a:rPr lang="en-US" smtClean="0"/>
              <a:t>‹#›</a:t>
            </a:fld>
            <a:endParaRPr lang="en-US"/>
          </a:p>
        </p:txBody>
      </p:sp>
    </p:spTree>
    <p:extLst>
      <p:ext uri="{BB962C8B-B14F-4D97-AF65-F5344CB8AC3E}">
        <p14:creationId xmlns:p14="http://schemas.microsoft.com/office/powerpoint/2010/main" val="177507778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hyperlink" Target="https://www.uthsc.edu/hr/compensation/documents/uthsc-key-elements-guide-2020.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mailto:hr@uthsc.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CA9CA9-E941-DC48-9D0B-55C1E14A832F}"/>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E1714655-B2C7-F348-A034-03AC99DF9DF7}"/>
              </a:ext>
            </a:extLst>
          </p:cNvPr>
          <p:cNvSpPr txBox="1"/>
          <p:nvPr/>
        </p:nvSpPr>
        <p:spPr>
          <a:xfrm>
            <a:off x="1493520" y="3592992"/>
            <a:ext cx="9204960" cy="2031325"/>
          </a:xfrm>
          <a:prstGeom prst="rect">
            <a:avLst/>
          </a:prstGeom>
          <a:noFill/>
        </p:spPr>
        <p:txBody>
          <a:bodyPr wrap="square" rtlCol="0">
            <a:spAutoFit/>
          </a:bodyPr>
          <a:lstStyle/>
          <a:p>
            <a:pPr algn="ctr"/>
            <a:r>
              <a:rPr lang="en-US" sz="4400" b="1" dirty="0">
                <a:solidFill>
                  <a:srgbClr val="F59331"/>
                </a:solidFill>
                <a:latin typeface="Arial" panose="020B0604020202020204" pitchFamily="34" charset="0"/>
                <a:cs typeface="Arial" panose="020B0604020202020204" pitchFamily="34" charset="0"/>
              </a:rPr>
              <a:t>Evaluating Performance During Difficult Times</a:t>
            </a:r>
            <a:endParaRPr lang="en-US" sz="4800" b="1" dirty="0">
              <a:solidFill>
                <a:srgbClr val="F59331"/>
              </a:solidFill>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r>
              <a:rPr lang="en-US" sz="2000" dirty="0">
                <a:solidFill>
                  <a:schemeClr val="bg1"/>
                </a:solidFill>
                <a:latin typeface="Arial" panose="020B0604020202020204" pitchFamily="34" charset="0"/>
                <a:cs typeface="Arial" panose="020B0604020202020204" pitchFamily="34" charset="0"/>
              </a:rPr>
              <a:t>Dr. Chandra Alston, Associate Vice Chancellor, Human Resources</a:t>
            </a:r>
          </a:p>
        </p:txBody>
      </p:sp>
    </p:spTree>
    <p:extLst>
      <p:ext uri="{BB962C8B-B14F-4D97-AF65-F5344CB8AC3E}">
        <p14:creationId xmlns:p14="http://schemas.microsoft.com/office/powerpoint/2010/main" val="123293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08F8A-4662-9B4C-BE51-0AF88738A71D}"/>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AAFBCD3-4E73-FB4F-9983-432B38BDDD55}"/>
              </a:ext>
            </a:extLst>
          </p:cNvPr>
          <p:cNvSpPr txBox="1"/>
          <p:nvPr/>
        </p:nvSpPr>
        <p:spPr>
          <a:xfrm>
            <a:off x="572877" y="1226285"/>
            <a:ext cx="11265162" cy="3539430"/>
          </a:xfrm>
          <a:prstGeom prst="rect">
            <a:avLst/>
          </a:prstGeom>
          <a:noFill/>
        </p:spPr>
        <p:txBody>
          <a:bodyPr wrap="square" rtlCol="0">
            <a:spAutoFit/>
          </a:bodyPr>
          <a:lstStyle/>
          <a:p>
            <a:pPr>
              <a:spcAft>
                <a:spcPts val="1200"/>
              </a:spcAft>
            </a:pPr>
            <a:r>
              <a:rPr lang="en-US" sz="3200" b="1" dirty="0">
                <a:solidFill>
                  <a:srgbClr val="F59331"/>
                </a:solidFill>
                <a:latin typeface="Arial Black" panose="020B0604020202020204" pitchFamily="34" charset="0"/>
                <a:cs typeface="Arial Black" panose="020B0604020202020204" pitchFamily="34" charset="0"/>
              </a:rPr>
              <a:t>Idea #5 – Set the Right Tone</a:t>
            </a:r>
          </a:p>
          <a:p>
            <a:r>
              <a:rPr lang="en-US" sz="2400" b="1" dirty="0">
                <a:solidFill>
                  <a:srgbClr val="0A614E"/>
                </a:solidFill>
                <a:latin typeface="Arial" panose="020B0604020202020204" pitchFamily="34" charset="0"/>
                <a:cs typeface="Arial" panose="020B0604020202020204" pitchFamily="34" charset="0"/>
              </a:rPr>
              <a:t>•  For these types of situations, VIDEO is important.</a:t>
            </a:r>
          </a:p>
          <a:p>
            <a:pPr>
              <a:spcAft>
                <a:spcPts val="1200"/>
              </a:spcAft>
            </a:pPr>
            <a:r>
              <a:rPr lang="en-US" sz="2400" b="1" dirty="0">
                <a:solidFill>
                  <a:schemeClr val="tx1">
                    <a:lumMod val="50000"/>
                    <a:lumOff val="50000"/>
                  </a:schemeClr>
                </a:solidFill>
                <a:latin typeface="Arial" panose="020B0604020202020204" pitchFamily="34" charset="0"/>
                <a:cs typeface="Arial" panose="020B0604020202020204" pitchFamily="34" charset="0"/>
              </a:rPr>
              <a:t>	</a:t>
            </a:r>
            <a:r>
              <a:rPr lang="en-US" sz="2000" dirty="0">
                <a:solidFill>
                  <a:schemeClr val="tx1">
                    <a:lumMod val="50000"/>
                    <a:lumOff val="50000"/>
                  </a:schemeClr>
                </a:solidFill>
                <a:latin typeface="Arial" panose="020B0604020202020204" pitchFamily="34" charset="0"/>
                <a:cs typeface="Arial" panose="020B0604020202020204" pitchFamily="34" charset="0"/>
              </a:rPr>
              <a:t>Use video if you can’t be in person, it’s more personal and humane. Be open and warm.</a:t>
            </a:r>
          </a:p>
          <a:p>
            <a:r>
              <a:rPr lang="en-US" sz="2400" b="1" dirty="0">
                <a:solidFill>
                  <a:srgbClr val="0A614E"/>
                </a:solidFill>
                <a:latin typeface="Arial" panose="020B0604020202020204" pitchFamily="34" charset="0"/>
                <a:cs typeface="Arial" panose="020B0604020202020204" pitchFamily="34" charset="0"/>
              </a:rPr>
              <a:t>•</a:t>
            </a:r>
            <a:r>
              <a:rPr lang="en-US" sz="2800" b="1" dirty="0">
                <a:solidFill>
                  <a:srgbClr val="0A614E"/>
                </a:solidFill>
                <a:latin typeface="Arial" panose="020B0604020202020204" pitchFamily="34" charset="0"/>
                <a:cs typeface="Arial" panose="020B0604020202020204" pitchFamily="34" charset="0"/>
              </a:rPr>
              <a:t>  </a:t>
            </a:r>
            <a:r>
              <a:rPr lang="en-US" sz="2400" b="1" dirty="0">
                <a:solidFill>
                  <a:srgbClr val="0A614E"/>
                </a:solidFill>
                <a:latin typeface="Arial" panose="020B0604020202020204" pitchFamily="34" charset="0"/>
                <a:cs typeface="Arial" panose="020B0604020202020204" pitchFamily="34" charset="0"/>
              </a:rPr>
              <a:t>Be prepared with data and thoughtful feedback.</a:t>
            </a:r>
          </a:p>
          <a:p>
            <a:endParaRPr lang="en-US" sz="2400" b="1" dirty="0">
              <a:solidFill>
                <a:srgbClr val="0A614E"/>
              </a:solidFill>
              <a:latin typeface="Arial" panose="020B0604020202020204" pitchFamily="34" charset="0"/>
              <a:cs typeface="Arial" panose="020B0604020202020204" pitchFamily="34" charset="0"/>
            </a:endParaRPr>
          </a:p>
          <a:p>
            <a:r>
              <a:rPr lang="en-US" sz="2400" b="1" dirty="0">
                <a:solidFill>
                  <a:srgbClr val="0A614E"/>
                </a:solidFill>
                <a:latin typeface="Arial" panose="020B0604020202020204" pitchFamily="34" charset="0"/>
                <a:cs typeface="Arial" panose="020B0604020202020204" pitchFamily="34" charset="0"/>
              </a:rPr>
              <a:t>•   Pay close attention to body language – both yours and your employees.</a:t>
            </a:r>
          </a:p>
          <a:p>
            <a:endParaRPr lang="en-US" sz="2400" b="1" dirty="0">
              <a:solidFill>
                <a:srgbClr val="0A614E"/>
              </a:solidFill>
              <a:latin typeface="Arial" panose="020B0604020202020204" pitchFamily="34" charset="0"/>
              <a:cs typeface="Arial" panose="020B0604020202020204" pitchFamily="34" charset="0"/>
            </a:endParaRPr>
          </a:p>
          <a:p>
            <a:r>
              <a:rPr lang="en-US" sz="2400" b="1" dirty="0">
                <a:solidFill>
                  <a:srgbClr val="0A614E"/>
                </a:solidFill>
                <a:latin typeface="Arial" panose="020B0604020202020204" pitchFamily="34" charset="0"/>
                <a:cs typeface="Arial" panose="020B0604020202020204" pitchFamily="34" charset="0"/>
              </a:rPr>
              <a:t>•   Listen carefully and encourage back and forth communication.</a:t>
            </a:r>
          </a:p>
        </p:txBody>
      </p:sp>
      <p:sp>
        <p:nvSpPr>
          <p:cNvPr id="6" name="TextBox 5">
            <a:extLst>
              <a:ext uri="{FF2B5EF4-FFF2-40B4-BE49-F238E27FC236}">
                <a16:creationId xmlns:a16="http://schemas.microsoft.com/office/drawing/2014/main" id="{81F0833D-AF54-494E-B003-65CAE2D4DEBC}"/>
              </a:ext>
            </a:extLst>
          </p:cNvPr>
          <p:cNvSpPr txBox="1"/>
          <p:nvPr/>
        </p:nvSpPr>
        <p:spPr>
          <a:xfrm>
            <a:off x="572876" y="247079"/>
            <a:ext cx="11038901" cy="430887"/>
          </a:xfrm>
          <a:prstGeom prst="rect">
            <a:avLst/>
          </a:prstGeom>
          <a:noFill/>
        </p:spPr>
        <p:txBody>
          <a:bodyPr wrap="square" rtlCol="0">
            <a:spAutoFit/>
          </a:bodyPr>
          <a:lstStyle/>
          <a:p>
            <a:pPr>
              <a:spcAft>
                <a:spcPts val="1200"/>
              </a:spcAft>
            </a:pPr>
            <a:r>
              <a:rPr lang="en-US" sz="2200" dirty="0">
                <a:solidFill>
                  <a:schemeClr val="bg1"/>
                </a:solidFill>
                <a:latin typeface="Arial" panose="020B0604020202020204" pitchFamily="34" charset="0"/>
                <a:cs typeface="Arial" panose="020B0604020202020204" pitchFamily="34" charset="0"/>
              </a:rPr>
              <a:t>Evaluating Performance During Difficult Times</a:t>
            </a:r>
          </a:p>
        </p:txBody>
      </p:sp>
    </p:spTree>
    <p:extLst>
      <p:ext uri="{BB962C8B-B14F-4D97-AF65-F5344CB8AC3E}">
        <p14:creationId xmlns:p14="http://schemas.microsoft.com/office/powerpoint/2010/main" val="279874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08F8A-4662-9B4C-BE51-0AF88738A71D}"/>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AAFBCD3-4E73-FB4F-9983-432B38BDDD55}"/>
              </a:ext>
            </a:extLst>
          </p:cNvPr>
          <p:cNvSpPr txBox="1"/>
          <p:nvPr/>
        </p:nvSpPr>
        <p:spPr>
          <a:xfrm>
            <a:off x="572877" y="1226285"/>
            <a:ext cx="11265162" cy="4031873"/>
          </a:xfrm>
          <a:prstGeom prst="rect">
            <a:avLst/>
          </a:prstGeom>
          <a:noFill/>
        </p:spPr>
        <p:txBody>
          <a:bodyPr wrap="square" rtlCol="0">
            <a:spAutoFit/>
          </a:bodyPr>
          <a:lstStyle/>
          <a:p>
            <a:pPr>
              <a:spcAft>
                <a:spcPts val="1200"/>
              </a:spcAft>
            </a:pPr>
            <a:r>
              <a:rPr lang="en-US" sz="3200" b="1" dirty="0">
                <a:solidFill>
                  <a:srgbClr val="F59331"/>
                </a:solidFill>
                <a:latin typeface="Arial Black" panose="020B0604020202020204" pitchFamily="34" charset="0"/>
                <a:cs typeface="Arial Black" panose="020B0604020202020204" pitchFamily="34" charset="0"/>
              </a:rPr>
              <a:t>Five Keys to Evaluating Performance During Difficult Times</a:t>
            </a:r>
          </a:p>
          <a:p>
            <a:pPr>
              <a:lnSpc>
                <a:spcPct val="150000"/>
              </a:lnSpc>
            </a:pPr>
            <a:r>
              <a:rPr lang="en-US" sz="2400" dirty="0">
                <a:solidFill>
                  <a:srgbClr val="0A614E"/>
                </a:solidFill>
                <a:latin typeface="Arial" panose="020B0604020202020204" pitchFamily="34" charset="0"/>
                <a:cs typeface="Arial" panose="020B0604020202020204" pitchFamily="34" charset="0"/>
              </a:rPr>
              <a:t>•  Reflect on Your Purpose</a:t>
            </a:r>
          </a:p>
          <a:p>
            <a:pPr>
              <a:lnSpc>
                <a:spcPct val="150000"/>
              </a:lnSpc>
            </a:pPr>
            <a:r>
              <a:rPr lang="en-US" sz="2400" dirty="0">
                <a:solidFill>
                  <a:srgbClr val="0A614E"/>
                </a:solidFill>
                <a:latin typeface="Arial" panose="020B0604020202020204" pitchFamily="34" charset="0"/>
                <a:cs typeface="Arial" panose="020B0604020202020204" pitchFamily="34" charset="0"/>
              </a:rPr>
              <a:t>•  Be Compassionate: Ease Off the Productivity Guilt</a:t>
            </a:r>
          </a:p>
          <a:p>
            <a:pPr>
              <a:lnSpc>
                <a:spcPct val="150000"/>
              </a:lnSpc>
            </a:pPr>
            <a:r>
              <a:rPr lang="en-US" sz="2400" dirty="0">
                <a:solidFill>
                  <a:srgbClr val="0A614E"/>
                </a:solidFill>
                <a:latin typeface="Arial" panose="020B0604020202020204" pitchFamily="34" charset="0"/>
                <a:cs typeface="Arial" panose="020B0604020202020204" pitchFamily="34" charset="0"/>
              </a:rPr>
              <a:t>•  Gather Different Kinds of Data</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a:p>
            <a:pPr>
              <a:lnSpc>
                <a:spcPct val="150000"/>
              </a:lnSpc>
            </a:pPr>
            <a:r>
              <a:rPr lang="en-US" sz="2400" dirty="0">
                <a:solidFill>
                  <a:srgbClr val="0A614E"/>
                </a:solidFill>
                <a:latin typeface="Arial" panose="020B0604020202020204" pitchFamily="34" charset="0"/>
                <a:cs typeface="Arial" panose="020B0604020202020204" pitchFamily="34" charset="0"/>
              </a:rPr>
              <a:t>•  Make Feedback the Focus</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a:p>
            <a:pPr>
              <a:lnSpc>
                <a:spcPct val="150000"/>
              </a:lnSpc>
            </a:pPr>
            <a:r>
              <a:rPr lang="en-US" sz="2400" dirty="0">
                <a:solidFill>
                  <a:srgbClr val="0A614E"/>
                </a:solidFill>
                <a:latin typeface="Arial" panose="020B0604020202020204" pitchFamily="34" charset="0"/>
                <a:cs typeface="Arial" panose="020B0604020202020204" pitchFamily="34" charset="0"/>
              </a:rPr>
              <a:t>•  Set the Right Tone</a:t>
            </a:r>
          </a:p>
        </p:txBody>
      </p:sp>
    </p:spTree>
    <p:extLst>
      <p:ext uri="{BB962C8B-B14F-4D97-AF65-F5344CB8AC3E}">
        <p14:creationId xmlns:p14="http://schemas.microsoft.com/office/powerpoint/2010/main" val="1590543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08F8A-4662-9B4C-BE51-0AF88738A71D}"/>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AAFBCD3-4E73-FB4F-9983-432B38BDDD55}"/>
              </a:ext>
            </a:extLst>
          </p:cNvPr>
          <p:cNvSpPr txBox="1"/>
          <p:nvPr/>
        </p:nvSpPr>
        <p:spPr>
          <a:xfrm>
            <a:off x="572877" y="1226285"/>
            <a:ext cx="11265162" cy="3108543"/>
          </a:xfrm>
          <a:prstGeom prst="rect">
            <a:avLst/>
          </a:prstGeom>
          <a:noFill/>
        </p:spPr>
        <p:txBody>
          <a:bodyPr wrap="square" rtlCol="0">
            <a:spAutoFit/>
          </a:bodyPr>
          <a:lstStyle/>
          <a:p>
            <a:pPr>
              <a:spcAft>
                <a:spcPts val="1200"/>
              </a:spcAft>
            </a:pPr>
            <a:r>
              <a:rPr lang="en-US" sz="3200" b="1" dirty="0">
                <a:solidFill>
                  <a:srgbClr val="F59331"/>
                </a:solidFill>
                <a:latin typeface="Arial Black" panose="020B0604020202020204" pitchFamily="34" charset="0"/>
                <a:cs typeface="Arial Black" panose="020B0604020202020204" pitchFamily="34" charset="0"/>
              </a:rPr>
              <a:t>Principles to Remember</a:t>
            </a:r>
            <a:endParaRPr lang="en-US" sz="2400" i="1" dirty="0">
              <a:solidFill>
                <a:srgbClr val="F59331"/>
              </a:solidFill>
              <a:latin typeface="Arial" panose="020B0604020202020204" pitchFamily="34" charset="0"/>
              <a:cs typeface="Arial" panose="020B0604020202020204" pitchFamily="34" charset="0"/>
            </a:endParaRPr>
          </a:p>
          <a:p>
            <a:r>
              <a:rPr lang="en-US" sz="2400" b="1" dirty="0">
                <a:solidFill>
                  <a:srgbClr val="0A614E"/>
                </a:solidFill>
                <a:latin typeface="Arial" panose="020B0604020202020204" pitchFamily="34" charset="0"/>
                <a:cs typeface="Arial" panose="020B0604020202020204" pitchFamily="34" charset="0"/>
              </a:rPr>
              <a:t>•  DON’T:</a:t>
            </a:r>
          </a:p>
          <a:p>
            <a:pPr marL="914400" indent="-452438">
              <a:spcAft>
                <a:spcPts val="600"/>
              </a:spcAft>
            </a:pPr>
            <a:r>
              <a:rPr lang="en-US" sz="2000" dirty="0">
                <a:solidFill>
                  <a:schemeClr val="tx1">
                    <a:lumMod val="50000"/>
                    <a:lumOff val="50000"/>
                  </a:schemeClr>
                </a:solidFill>
                <a:latin typeface="Arial" panose="020B0604020202020204" pitchFamily="34" charset="0"/>
                <a:cs typeface="Arial" panose="020B0604020202020204" pitchFamily="34" charset="0"/>
              </a:rPr>
              <a:t>-	Be hard-hearted toward your poor performers. Give them a time-bound grace period to get used to working remotely and to turn things around. </a:t>
            </a:r>
          </a:p>
          <a:p>
            <a:pPr>
              <a:spcAft>
                <a:spcPts val="600"/>
              </a:spcAft>
            </a:pPr>
            <a:r>
              <a:rPr lang="en-US" sz="2000" dirty="0">
                <a:solidFill>
                  <a:schemeClr val="tx1">
                    <a:lumMod val="50000"/>
                    <a:lumOff val="50000"/>
                  </a:schemeClr>
                </a:solidFill>
                <a:latin typeface="Arial" panose="020B0604020202020204" pitchFamily="34" charset="0"/>
                <a:cs typeface="Arial" panose="020B0604020202020204" pitchFamily="34" charset="0"/>
              </a:rPr>
              <a:t>	-	Let your old biases creep in. Seek out alternative data. Ask colleagues and reports for </a:t>
            </a:r>
            <a:br>
              <a:rPr lang="en-US" sz="2000" dirty="0">
                <a:solidFill>
                  <a:schemeClr val="tx1">
                    <a:lumMod val="50000"/>
                    <a:lumOff val="50000"/>
                  </a:schemeClr>
                </a:solidFill>
                <a:latin typeface="Arial" panose="020B0604020202020204" pitchFamily="34" charset="0"/>
                <a:cs typeface="Arial" panose="020B0604020202020204" pitchFamily="34" charset="0"/>
              </a:rPr>
            </a:br>
            <a:r>
              <a:rPr lang="en-US" sz="2000" dirty="0">
                <a:solidFill>
                  <a:schemeClr val="tx1">
                    <a:lumMod val="50000"/>
                    <a:lumOff val="50000"/>
                  </a:schemeClr>
                </a:solidFill>
                <a:latin typeface="Arial" panose="020B0604020202020204" pitchFamily="34" charset="0"/>
                <a:cs typeface="Arial" panose="020B0604020202020204" pitchFamily="34" charset="0"/>
              </a:rPr>
              <a:t>		information on how well other employees are communicating, collaborating, and helping.</a:t>
            </a:r>
          </a:p>
          <a:p>
            <a:pPr marL="914400" indent="-452438">
              <a:spcAft>
                <a:spcPts val="600"/>
              </a:spcAft>
              <a:buFontTx/>
              <a:buChar char="-"/>
            </a:pPr>
            <a:r>
              <a:rPr lang="en-US" sz="2000" dirty="0">
                <a:solidFill>
                  <a:schemeClr val="tx1">
                    <a:lumMod val="50000"/>
                    <a:lumOff val="50000"/>
                  </a:schemeClr>
                </a:solidFill>
                <a:latin typeface="Arial" panose="020B0604020202020204" pitchFamily="34" charset="0"/>
                <a:cs typeface="Arial" panose="020B0604020202020204" pitchFamily="34" charset="0"/>
              </a:rPr>
              <a:t>Revert to business as usual – instead, think about how to do performance reviews better. In this environment, semi-annual or quarterly check-ins may be optimal.</a:t>
            </a:r>
          </a:p>
        </p:txBody>
      </p:sp>
    </p:spTree>
    <p:extLst>
      <p:ext uri="{BB962C8B-B14F-4D97-AF65-F5344CB8AC3E}">
        <p14:creationId xmlns:p14="http://schemas.microsoft.com/office/powerpoint/2010/main" val="1188721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08F8A-4662-9B4C-BE51-0AF88738A71D}"/>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AAFBCD3-4E73-FB4F-9983-432B38BDDD55}"/>
              </a:ext>
            </a:extLst>
          </p:cNvPr>
          <p:cNvSpPr txBox="1"/>
          <p:nvPr/>
        </p:nvSpPr>
        <p:spPr>
          <a:xfrm>
            <a:off x="572877" y="1226285"/>
            <a:ext cx="11265162" cy="3570208"/>
          </a:xfrm>
          <a:prstGeom prst="rect">
            <a:avLst/>
          </a:prstGeom>
          <a:noFill/>
        </p:spPr>
        <p:txBody>
          <a:bodyPr wrap="square" rtlCol="0">
            <a:spAutoFit/>
          </a:bodyPr>
          <a:lstStyle/>
          <a:p>
            <a:pPr>
              <a:spcAft>
                <a:spcPts val="1200"/>
              </a:spcAft>
            </a:pPr>
            <a:r>
              <a:rPr lang="en-US" sz="3200" b="1" dirty="0">
                <a:solidFill>
                  <a:srgbClr val="F59331"/>
                </a:solidFill>
                <a:latin typeface="Arial Black" panose="020B0604020202020204" pitchFamily="34" charset="0"/>
                <a:cs typeface="Arial Black" panose="020B0604020202020204" pitchFamily="34" charset="0"/>
              </a:rPr>
              <a:t>Principles to Remember</a:t>
            </a:r>
            <a:endParaRPr lang="en-US" sz="2400" i="1" dirty="0">
              <a:solidFill>
                <a:srgbClr val="F59331"/>
              </a:solidFill>
              <a:latin typeface="Arial" panose="020B0604020202020204" pitchFamily="34" charset="0"/>
              <a:cs typeface="Arial" panose="020B0604020202020204" pitchFamily="34" charset="0"/>
            </a:endParaRPr>
          </a:p>
          <a:p>
            <a:r>
              <a:rPr lang="en-US" sz="2400" b="1" dirty="0">
                <a:solidFill>
                  <a:srgbClr val="0A614E"/>
                </a:solidFill>
                <a:latin typeface="Arial" panose="020B0604020202020204" pitchFamily="34" charset="0"/>
                <a:cs typeface="Arial" panose="020B0604020202020204" pitchFamily="34" charset="0"/>
              </a:rPr>
              <a:t>•  DO:</a:t>
            </a:r>
          </a:p>
          <a:p>
            <a:pPr marL="914400" indent="-452438">
              <a:spcAft>
                <a:spcPts val="600"/>
              </a:spcAft>
            </a:pPr>
            <a:r>
              <a:rPr lang="en-US" sz="2000" dirty="0">
                <a:solidFill>
                  <a:schemeClr val="tx1">
                    <a:lumMod val="50000"/>
                    <a:lumOff val="50000"/>
                  </a:schemeClr>
                </a:solidFill>
                <a:latin typeface="Arial" panose="020B0604020202020204" pitchFamily="34" charset="0"/>
                <a:cs typeface="Arial" panose="020B0604020202020204" pitchFamily="34" charset="0"/>
              </a:rPr>
              <a:t>-	Approach your evaluations with more flexibility, leniency, empathy, and compassion.</a:t>
            </a:r>
          </a:p>
          <a:p>
            <a:pPr marL="914400" indent="-452438">
              <a:spcAft>
                <a:spcPts val="600"/>
              </a:spcAft>
              <a:buFontTx/>
              <a:buChar char="-"/>
            </a:pPr>
            <a:r>
              <a:rPr lang="en-US" sz="2000" dirty="0">
                <a:solidFill>
                  <a:schemeClr val="tx1">
                    <a:lumMod val="50000"/>
                    <a:lumOff val="50000"/>
                  </a:schemeClr>
                </a:solidFill>
                <a:latin typeface="Arial" panose="020B0604020202020204" pitchFamily="34" charset="0"/>
                <a:cs typeface="Arial" panose="020B0604020202020204" pitchFamily="34" charset="0"/>
              </a:rPr>
              <a:t>Recognize and show appreciation for employees who are engaged and working hard. It’s critical for their morale – and for your organization’s ability to retain them.</a:t>
            </a:r>
          </a:p>
          <a:p>
            <a:pPr marL="914400" indent="-452438">
              <a:spcAft>
                <a:spcPts val="600"/>
              </a:spcAft>
              <a:buFontTx/>
              <a:buChar char="-"/>
            </a:pPr>
            <a:r>
              <a:rPr lang="en-US" sz="2000" dirty="0">
                <a:solidFill>
                  <a:schemeClr val="tx1">
                    <a:lumMod val="50000"/>
                    <a:lumOff val="50000"/>
                  </a:schemeClr>
                </a:solidFill>
                <a:latin typeface="Arial" panose="020B0604020202020204" pitchFamily="34" charset="0"/>
                <a:cs typeface="Arial" panose="020B0604020202020204" pitchFamily="34" charset="0"/>
              </a:rPr>
              <a:t>Use video (Zoom or MS Teams) for this conversation. It is more personal and humane.</a:t>
            </a:r>
          </a:p>
          <a:p>
            <a:pPr marL="914400" indent="-452438">
              <a:spcAft>
                <a:spcPts val="600"/>
              </a:spcAft>
              <a:buFontTx/>
              <a:buChar char="-"/>
            </a:pPr>
            <a:r>
              <a:rPr lang="en-US" sz="2000" dirty="0">
                <a:solidFill>
                  <a:schemeClr val="tx1">
                    <a:lumMod val="50000"/>
                    <a:lumOff val="50000"/>
                  </a:schemeClr>
                </a:solidFill>
                <a:latin typeface="Arial" panose="020B0604020202020204" pitchFamily="34" charset="0"/>
                <a:cs typeface="Arial" panose="020B0604020202020204" pitchFamily="34" charset="0"/>
              </a:rPr>
              <a:t>Use the key elements guide to assist with your evaluations.</a:t>
            </a:r>
          </a:p>
          <a:p>
            <a:pPr marL="914400" indent="-452438">
              <a:spcAft>
                <a:spcPts val="600"/>
              </a:spcAft>
              <a:buFontTx/>
              <a:buChar char="-"/>
            </a:pPr>
            <a:r>
              <a:rPr lang="en-US" sz="2000" dirty="0">
                <a:solidFill>
                  <a:schemeClr val="tx1">
                    <a:lumMod val="50000"/>
                    <a:lumOff val="50000"/>
                  </a:schemeClr>
                </a:solidFill>
                <a:latin typeface="Arial" panose="020B0604020202020204" pitchFamily="34" charset="0"/>
                <a:cs typeface="Arial" panose="020B0604020202020204" pitchFamily="34" charset="0"/>
              </a:rPr>
              <a:t>Provide additional explanation/documentation if you rate an employee the lowest rating (does not meet expectations) or the highest rating (consistently exceeds expectations).</a:t>
            </a:r>
          </a:p>
        </p:txBody>
      </p:sp>
    </p:spTree>
    <p:extLst>
      <p:ext uri="{BB962C8B-B14F-4D97-AF65-F5344CB8AC3E}">
        <p14:creationId xmlns:p14="http://schemas.microsoft.com/office/powerpoint/2010/main" val="311740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E86C75-4D02-E448-8969-70CACCAF5C9A}"/>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76522A5-69B2-7A49-A7F1-A1ED31AB426D}"/>
              </a:ext>
            </a:extLst>
          </p:cNvPr>
          <p:cNvSpPr txBox="1"/>
          <p:nvPr/>
        </p:nvSpPr>
        <p:spPr>
          <a:xfrm>
            <a:off x="1022555" y="2667253"/>
            <a:ext cx="10363199" cy="1523494"/>
          </a:xfrm>
          <a:prstGeom prst="rect">
            <a:avLst/>
          </a:prstGeom>
          <a:noFill/>
        </p:spPr>
        <p:txBody>
          <a:bodyPr wrap="square" rtlCol="0">
            <a:spAutoFit/>
          </a:bodyPr>
          <a:lstStyle/>
          <a:p>
            <a:pPr algn="ctr">
              <a:spcAft>
                <a:spcPts val="600"/>
              </a:spcAft>
            </a:pPr>
            <a:r>
              <a:rPr lang="en-US" sz="4400" b="1" dirty="0">
                <a:solidFill>
                  <a:schemeClr val="bg1"/>
                </a:solidFill>
                <a:latin typeface="Arial" panose="020B0604020202020204" pitchFamily="34" charset="0"/>
                <a:cs typeface="Arial" panose="020B0604020202020204" pitchFamily="34" charset="0"/>
              </a:rPr>
              <a:t>Performance Review Summary Form:</a:t>
            </a:r>
          </a:p>
          <a:p>
            <a:pPr algn="ctr">
              <a:spcAft>
                <a:spcPts val="600"/>
              </a:spcAft>
            </a:pPr>
            <a:r>
              <a:rPr lang="en-US" sz="4400" b="1" dirty="0">
                <a:solidFill>
                  <a:schemeClr val="bg1"/>
                </a:solidFill>
                <a:latin typeface="Arial" panose="020B0604020202020204" pitchFamily="34" charset="0"/>
                <a:cs typeface="Arial" panose="020B0604020202020204" pitchFamily="34" charset="0"/>
              </a:rPr>
              <a:t>Key Elements</a:t>
            </a:r>
          </a:p>
        </p:txBody>
      </p:sp>
    </p:spTree>
    <p:extLst>
      <p:ext uri="{BB962C8B-B14F-4D97-AF65-F5344CB8AC3E}">
        <p14:creationId xmlns:p14="http://schemas.microsoft.com/office/powerpoint/2010/main" val="1199619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F15B37-9B7F-D546-81E9-C171E9E7B5FD}"/>
              </a:ext>
            </a:extLst>
          </p:cNvPr>
          <p:cNvSpPr txBox="1"/>
          <p:nvPr/>
        </p:nvSpPr>
        <p:spPr>
          <a:xfrm>
            <a:off x="5948856" y="1828562"/>
            <a:ext cx="5850194" cy="3200876"/>
          </a:xfrm>
          <a:prstGeom prst="rect">
            <a:avLst/>
          </a:prstGeom>
          <a:noFill/>
        </p:spPr>
        <p:txBody>
          <a:bodyPr wrap="square" rtlCol="0">
            <a:spAutoFit/>
          </a:bodyPr>
          <a:lstStyle/>
          <a:p>
            <a:pPr>
              <a:spcAft>
                <a:spcPts val="1200"/>
              </a:spcAft>
            </a:pPr>
            <a:r>
              <a:rPr lang="en-US" sz="3200" b="1" dirty="0">
                <a:solidFill>
                  <a:srgbClr val="F59331"/>
                </a:solidFill>
                <a:latin typeface="Arial Black" panose="020B0604020202020204" pitchFamily="34" charset="0"/>
                <a:cs typeface="Arial Black" panose="020B0604020202020204" pitchFamily="34" charset="0"/>
              </a:rPr>
              <a:t>Key Elements</a:t>
            </a:r>
          </a:p>
          <a:p>
            <a:pPr>
              <a:spcAft>
                <a:spcPts val="1200"/>
              </a:spcAft>
            </a:pPr>
            <a:r>
              <a:rPr lang="en-US" sz="2400" dirty="0">
                <a:solidFill>
                  <a:srgbClr val="0A614E"/>
                </a:solidFill>
                <a:latin typeface="Arial" panose="020B0604020202020204" pitchFamily="34" charset="0"/>
                <a:cs typeface="Arial" panose="020B0604020202020204" pitchFamily="34" charset="0"/>
              </a:rPr>
              <a:t>•  Accomplishments</a:t>
            </a:r>
          </a:p>
          <a:p>
            <a:pPr>
              <a:spcAft>
                <a:spcPts val="1200"/>
              </a:spcAft>
            </a:pPr>
            <a:r>
              <a:rPr lang="en-US" sz="2400" dirty="0">
                <a:solidFill>
                  <a:srgbClr val="0A614E"/>
                </a:solidFill>
                <a:latin typeface="Arial" panose="020B0604020202020204" pitchFamily="34" charset="0"/>
                <a:cs typeface="Arial" panose="020B0604020202020204" pitchFamily="34" charset="0"/>
              </a:rPr>
              <a:t>•  Service and Relationships</a:t>
            </a:r>
          </a:p>
          <a:p>
            <a:pPr>
              <a:spcAft>
                <a:spcPts val="1200"/>
              </a:spcAft>
            </a:pPr>
            <a:r>
              <a:rPr lang="en-US" sz="2400" dirty="0">
                <a:solidFill>
                  <a:srgbClr val="0A614E"/>
                </a:solidFill>
                <a:latin typeface="Arial" panose="020B0604020202020204" pitchFamily="34" charset="0"/>
                <a:cs typeface="Arial" panose="020B0604020202020204" pitchFamily="34" charset="0"/>
              </a:rPr>
              <a:t>•  Accountability and Dependability</a:t>
            </a:r>
          </a:p>
          <a:p>
            <a:pPr>
              <a:spcAft>
                <a:spcPts val="1200"/>
              </a:spcAft>
            </a:pPr>
            <a:r>
              <a:rPr lang="en-US" sz="2400" dirty="0">
                <a:solidFill>
                  <a:srgbClr val="0A614E"/>
                </a:solidFill>
                <a:latin typeface="Arial" panose="020B0604020202020204" pitchFamily="34" charset="0"/>
                <a:cs typeface="Arial" panose="020B0604020202020204" pitchFamily="34" charset="0"/>
              </a:rPr>
              <a:t>•  Equity, Diversity, and Inclusion</a:t>
            </a:r>
          </a:p>
          <a:p>
            <a:pPr marL="285750" indent="-285750">
              <a:spcAft>
                <a:spcPts val="1200"/>
              </a:spcAft>
            </a:pPr>
            <a:r>
              <a:rPr lang="en-US" sz="2400" dirty="0">
                <a:solidFill>
                  <a:srgbClr val="0A614E"/>
                </a:solidFill>
                <a:latin typeface="Arial" panose="020B0604020202020204" pitchFamily="34" charset="0"/>
                <a:cs typeface="Arial" panose="020B0604020202020204" pitchFamily="34" charset="0"/>
              </a:rPr>
              <a:t>•  Decision Making and Problem Solving</a:t>
            </a:r>
          </a:p>
        </p:txBody>
      </p:sp>
      <p:pic>
        <p:nvPicPr>
          <p:cNvPr id="5" name="Picture 4">
            <a:extLst>
              <a:ext uri="{FF2B5EF4-FFF2-40B4-BE49-F238E27FC236}">
                <a16:creationId xmlns:a16="http://schemas.microsoft.com/office/drawing/2014/main" id="{680FB72F-C9D6-47DE-A064-9835178C8ADC}"/>
              </a:ext>
            </a:extLst>
          </p:cNvPr>
          <p:cNvPicPr>
            <a:picLocks noChangeAspect="1"/>
          </p:cNvPicPr>
          <p:nvPr/>
        </p:nvPicPr>
        <p:blipFill>
          <a:blip r:embed="rId3"/>
          <a:stretch>
            <a:fillRect/>
          </a:stretch>
        </p:blipFill>
        <p:spPr>
          <a:xfrm>
            <a:off x="0" y="0"/>
            <a:ext cx="5388864" cy="68927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67183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08F8A-4662-9B4C-BE51-0AF88738A71D}"/>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1F0833D-AF54-494E-B003-65CAE2D4DEBC}"/>
              </a:ext>
            </a:extLst>
          </p:cNvPr>
          <p:cNvSpPr txBox="1"/>
          <p:nvPr/>
        </p:nvSpPr>
        <p:spPr>
          <a:xfrm>
            <a:off x="572876" y="247079"/>
            <a:ext cx="11038901" cy="430887"/>
          </a:xfrm>
          <a:prstGeom prst="rect">
            <a:avLst/>
          </a:prstGeom>
          <a:noFill/>
        </p:spPr>
        <p:txBody>
          <a:bodyPr wrap="square" rtlCol="0">
            <a:spAutoFit/>
          </a:bodyPr>
          <a:lstStyle/>
          <a:p>
            <a:pPr>
              <a:spcAft>
                <a:spcPts val="1200"/>
              </a:spcAft>
            </a:pPr>
            <a:r>
              <a:rPr lang="en-US" sz="2200" dirty="0">
                <a:solidFill>
                  <a:schemeClr val="bg1"/>
                </a:solidFill>
                <a:latin typeface="Arial" panose="020B0604020202020204" pitchFamily="34" charset="0"/>
                <a:cs typeface="Arial" panose="020B0604020202020204" pitchFamily="34" charset="0"/>
              </a:rPr>
              <a:t>Performance Review Summary Form: Key Elements</a:t>
            </a:r>
          </a:p>
        </p:txBody>
      </p:sp>
      <p:pic>
        <p:nvPicPr>
          <p:cNvPr id="8" name="Picture 7">
            <a:hlinkClick r:id="rId4"/>
            <a:extLst>
              <a:ext uri="{FF2B5EF4-FFF2-40B4-BE49-F238E27FC236}">
                <a16:creationId xmlns:a16="http://schemas.microsoft.com/office/drawing/2014/main" id="{7EDBB8B6-AB2A-4A59-BB1C-284D341EA546}"/>
              </a:ext>
            </a:extLst>
          </p:cNvPr>
          <p:cNvPicPr>
            <a:picLocks noChangeAspect="1"/>
          </p:cNvPicPr>
          <p:nvPr/>
        </p:nvPicPr>
        <p:blipFill>
          <a:blip r:embed="rId5"/>
          <a:stretch>
            <a:fillRect/>
          </a:stretch>
        </p:blipFill>
        <p:spPr>
          <a:xfrm>
            <a:off x="2316479" y="1221789"/>
            <a:ext cx="6972231" cy="53891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45813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08F8A-4662-9B4C-BE51-0AF88738A71D}"/>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AAFBCD3-4E73-FB4F-9983-432B38BDDD55}"/>
              </a:ext>
            </a:extLst>
          </p:cNvPr>
          <p:cNvSpPr txBox="1"/>
          <p:nvPr/>
        </p:nvSpPr>
        <p:spPr>
          <a:xfrm>
            <a:off x="572877" y="1226285"/>
            <a:ext cx="11265162" cy="2369880"/>
          </a:xfrm>
          <a:prstGeom prst="rect">
            <a:avLst/>
          </a:prstGeom>
          <a:noFill/>
        </p:spPr>
        <p:txBody>
          <a:bodyPr wrap="square" rtlCol="0">
            <a:spAutoFit/>
          </a:bodyPr>
          <a:lstStyle/>
          <a:p>
            <a:pPr>
              <a:spcAft>
                <a:spcPts val="1200"/>
              </a:spcAft>
            </a:pPr>
            <a:r>
              <a:rPr lang="en-US" sz="3200" b="1" dirty="0">
                <a:solidFill>
                  <a:srgbClr val="F59331"/>
                </a:solidFill>
                <a:latin typeface="Arial Black" panose="020B0604020202020204" pitchFamily="34" charset="0"/>
                <a:cs typeface="Arial Black" panose="020B0604020202020204" pitchFamily="34" charset="0"/>
              </a:rPr>
              <a:t>Session Handout</a:t>
            </a:r>
          </a:p>
          <a:p>
            <a:pPr>
              <a:spcAft>
                <a:spcPts val="1200"/>
              </a:spcAft>
            </a:pPr>
            <a:r>
              <a:rPr lang="en-US" sz="2400" b="1" dirty="0">
                <a:latin typeface="Arial" panose="020B0604020202020204" pitchFamily="34" charset="0"/>
                <a:cs typeface="Arial" panose="020B0604020202020204" pitchFamily="34" charset="0"/>
              </a:rPr>
              <a:t>Link to this session and the handout is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available at:</a:t>
            </a:r>
          </a:p>
          <a:p>
            <a:pPr>
              <a:spcAft>
                <a:spcPts val="1200"/>
              </a:spcAft>
            </a:pPr>
            <a:r>
              <a:rPr lang="en-US" sz="2400" b="1" dirty="0">
                <a:solidFill>
                  <a:srgbClr val="0A614E"/>
                </a:solidFill>
                <a:latin typeface="Arial" panose="020B0604020202020204" pitchFamily="34" charset="0"/>
                <a:cs typeface="Arial" panose="020B0604020202020204" pitchFamily="34" charset="0"/>
              </a:rPr>
              <a:t>www.uthsc.edu/hr/compensation/</a:t>
            </a:r>
            <a:br>
              <a:rPr lang="en-US" sz="2400" b="1" dirty="0">
                <a:solidFill>
                  <a:srgbClr val="0A614E"/>
                </a:solidFill>
                <a:latin typeface="Arial" panose="020B0604020202020204" pitchFamily="34" charset="0"/>
                <a:cs typeface="Arial" panose="020B0604020202020204" pitchFamily="34" charset="0"/>
              </a:rPr>
            </a:br>
            <a:r>
              <a:rPr lang="en-US" sz="2400" b="1" dirty="0">
                <a:solidFill>
                  <a:srgbClr val="0A614E"/>
                </a:solidFill>
                <a:latin typeface="Arial" panose="020B0604020202020204" pitchFamily="34" charset="0"/>
                <a:cs typeface="Arial" panose="020B0604020202020204" pitchFamily="34" charset="0"/>
              </a:rPr>
              <a:t>performance-</a:t>
            </a:r>
            <a:r>
              <a:rPr lang="en-US" sz="2400" b="1" dirty="0" err="1">
                <a:solidFill>
                  <a:srgbClr val="0A614E"/>
                </a:solidFill>
                <a:latin typeface="Arial" panose="020B0604020202020204" pitchFamily="34" charset="0"/>
                <a:cs typeface="Arial" panose="020B0604020202020204" pitchFamily="34" charset="0"/>
              </a:rPr>
              <a:t>evaluations.php</a:t>
            </a:r>
            <a:endParaRPr lang="en-US" sz="2400" b="1" dirty="0">
              <a:solidFill>
                <a:srgbClr val="0A614E"/>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DC86481-ED4E-498A-BCF9-DA84F6B0808C}"/>
              </a:ext>
            </a:extLst>
          </p:cNvPr>
          <p:cNvPicPr>
            <a:picLocks noChangeAspect="1"/>
          </p:cNvPicPr>
          <p:nvPr/>
        </p:nvPicPr>
        <p:blipFill>
          <a:blip r:embed="rId4"/>
          <a:stretch>
            <a:fillRect/>
          </a:stretch>
        </p:blipFill>
        <p:spPr>
          <a:xfrm>
            <a:off x="6966917" y="1021380"/>
            <a:ext cx="4348628" cy="5631715"/>
          </a:xfrm>
          <a:prstGeom prst="rect">
            <a:avLst/>
          </a:prstGeom>
        </p:spPr>
      </p:pic>
    </p:spTree>
    <p:extLst>
      <p:ext uri="{BB962C8B-B14F-4D97-AF65-F5344CB8AC3E}">
        <p14:creationId xmlns:p14="http://schemas.microsoft.com/office/powerpoint/2010/main" val="3497331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8760F1-7420-8D4B-9E1E-03990AD626DF}"/>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F1E88FF-FA4F-2C48-8D7A-A44C08A904ED}"/>
              </a:ext>
            </a:extLst>
          </p:cNvPr>
          <p:cNvSpPr txBox="1"/>
          <p:nvPr/>
        </p:nvSpPr>
        <p:spPr>
          <a:xfrm>
            <a:off x="572877" y="3748768"/>
            <a:ext cx="11038901" cy="1800493"/>
          </a:xfrm>
          <a:prstGeom prst="rect">
            <a:avLst/>
          </a:prstGeom>
          <a:noFill/>
        </p:spPr>
        <p:txBody>
          <a:bodyPr wrap="square" rtlCol="0">
            <a:spAutoFit/>
          </a:bodyPr>
          <a:lstStyle/>
          <a:p>
            <a:pPr>
              <a:spcAft>
                <a:spcPts val="1200"/>
              </a:spcAft>
            </a:pPr>
            <a:r>
              <a:rPr lang="en-US" sz="3200" b="1" dirty="0">
                <a:solidFill>
                  <a:srgbClr val="F59331"/>
                </a:solidFill>
                <a:latin typeface="Arial Black" panose="020B0604020202020204" pitchFamily="34" charset="0"/>
                <a:cs typeface="Arial Black" panose="020B0604020202020204" pitchFamily="34" charset="0"/>
              </a:rPr>
              <a:t>Need More Support?</a:t>
            </a:r>
          </a:p>
          <a:p>
            <a:pPr>
              <a:spcAft>
                <a:spcPts val="600"/>
              </a:spcAft>
            </a:pPr>
            <a:r>
              <a:rPr lang="en-US" sz="2400" b="1" dirty="0">
                <a:solidFill>
                  <a:srgbClr val="0A614E"/>
                </a:solidFill>
                <a:latin typeface="Arial" panose="020B0604020202020204" pitchFamily="34" charset="0"/>
                <a:cs typeface="Arial" panose="020B0604020202020204" pitchFamily="34" charset="0"/>
              </a:rPr>
              <a:t>Assistance with difficult situations:</a:t>
            </a:r>
          </a:p>
          <a:p>
            <a:pPr marL="461963">
              <a:spcAft>
                <a:spcPts val="1200"/>
              </a:spcAft>
            </a:pPr>
            <a:r>
              <a:rPr lang="en-US" sz="2000" dirty="0">
                <a:solidFill>
                  <a:schemeClr val="tx1">
                    <a:lumMod val="50000"/>
                    <a:lumOff val="50000"/>
                  </a:schemeClr>
                </a:solidFill>
                <a:latin typeface="Arial" panose="020B0604020202020204" pitchFamily="34" charset="0"/>
                <a:cs typeface="Arial" panose="020B0604020202020204" pitchFamily="34" charset="0"/>
              </a:rPr>
              <a:t>Contact our Employee Relations team to get support and guidance for challenging situations by calling </a:t>
            </a:r>
            <a:r>
              <a:rPr lang="en-US" sz="2000" b="1" dirty="0">
                <a:solidFill>
                  <a:schemeClr val="tx1">
                    <a:lumMod val="50000"/>
                    <a:lumOff val="50000"/>
                  </a:schemeClr>
                </a:solidFill>
                <a:latin typeface="Arial" panose="020B0604020202020204" pitchFamily="34" charset="0"/>
                <a:cs typeface="Arial" panose="020B0604020202020204" pitchFamily="34" charset="0"/>
              </a:rPr>
              <a:t>901.448.5600</a:t>
            </a:r>
            <a:r>
              <a:rPr lang="en-US" sz="2000" dirty="0">
                <a:solidFill>
                  <a:schemeClr val="tx1">
                    <a:lumMod val="50000"/>
                    <a:lumOff val="50000"/>
                  </a:schemeClr>
                </a:solidFill>
                <a:latin typeface="Arial" panose="020B0604020202020204" pitchFamily="34" charset="0"/>
                <a:cs typeface="Arial" panose="020B0604020202020204" pitchFamily="34" charset="0"/>
              </a:rPr>
              <a:t> or emailing </a:t>
            </a:r>
            <a:r>
              <a:rPr lang="en-US" sz="2000" b="1" dirty="0">
                <a:solidFill>
                  <a:schemeClr val="tx1">
                    <a:lumMod val="50000"/>
                    <a:lumOff val="50000"/>
                  </a:schemeClr>
                </a:solidFill>
                <a:latin typeface="Arial" panose="020B0604020202020204" pitchFamily="34" charset="0"/>
                <a:cs typeface="Arial" panose="020B0604020202020204" pitchFamily="34" charset="0"/>
              </a:rPr>
              <a:t>hr@uthsc.edu</a:t>
            </a:r>
            <a:r>
              <a:rPr lang="en-US" sz="2000" dirty="0">
                <a:solidFill>
                  <a:schemeClr val="tx1">
                    <a:lumMod val="50000"/>
                    <a:lumOff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52502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8760F1-7420-8D4B-9E1E-03990AD626DF}"/>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7DDBA08-01FC-3347-9708-93A840F684FD}"/>
              </a:ext>
            </a:extLst>
          </p:cNvPr>
          <p:cNvSpPr txBox="1"/>
          <p:nvPr/>
        </p:nvSpPr>
        <p:spPr>
          <a:xfrm>
            <a:off x="1493520" y="2392600"/>
            <a:ext cx="9204960"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Questions?</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338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descr="(zubada/iStock via Getty Images Plus)">
            <a:extLst>
              <a:ext uri="{FF2B5EF4-FFF2-40B4-BE49-F238E27FC236}">
                <a16:creationId xmlns:a16="http://schemas.microsoft.com/office/drawing/2014/main" id="{B8518F85-525A-4154-A47F-E0BA37B157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715" r="22105" b="1"/>
          <a:stretch/>
        </p:blipFill>
        <p:spPr bwMode="auto">
          <a:xfrm>
            <a:off x="5790369"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2D08F8A-4662-9B4C-BE51-0AF88738A71D}"/>
              </a:ext>
            </a:extLst>
          </p:cNvPr>
          <p:cNvPicPr>
            <a:picLocks noChangeAspect="1"/>
          </p:cNvPicPr>
          <p:nvPr/>
        </p:nvPicPr>
        <p:blipFill rotWithShape="1">
          <a:blip r:embed="rId4"/>
          <a:srcRect l="25018"/>
          <a:stretch/>
        </p:blipFill>
        <p:spPr>
          <a:xfrm>
            <a:off x="-16" y="10"/>
            <a:ext cx="9141744" cy="6857990"/>
          </a:xfrm>
          <a:custGeom>
            <a:avLst/>
            <a:gdLst/>
            <a:ahLst/>
            <a:cxnLst/>
            <a:rect l="l" t="t" r="r" b="b"/>
            <a:pathLst>
              <a:path w="9141744" h="6863485">
                <a:moveTo>
                  <a:pt x="0" y="0"/>
                </a:moveTo>
                <a:lnTo>
                  <a:pt x="5963051" y="0"/>
                </a:lnTo>
                <a:lnTo>
                  <a:pt x="9141744" y="6863485"/>
                </a:lnTo>
                <a:lnTo>
                  <a:pt x="0" y="6863485"/>
                </a:lnTo>
                <a:lnTo>
                  <a:pt x="0" y="0"/>
                </a:lnTo>
                <a:close/>
              </a:path>
            </a:pathLst>
          </a:custGeom>
        </p:spPr>
      </p:pic>
      <p:sp>
        <p:nvSpPr>
          <p:cNvPr id="6" name="TextBox 5">
            <a:extLst>
              <a:ext uri="{FF2B5EF4-FFF2-40B4-BE49-F238E27FC236}">
                <a16:creationId xmlns:a16="http://schemas.microsoft.com/office/drawing/2014/main" id="{057406BF-7DAC-4ACD-B34D-E8E807817DA2}"/>
              </a:ext>
            </a:extLst>
          </p:cNvPr>
          <p:cNvSpPr txBox="1"/>
          <p:nvPr/>
        </p:nvSpPr>
        <p:spPr>
          <a:xfrm>
            <a:off x="270918" y="1668737"/>
            <a:ext cx="11038901" cy="3877985"/>
          </a:xfrm>
          <a:prstGeom prst="rect">
            <a:avLst/>
          </a:prstGeom>
          <a:noFill/>
        </p:spPr>
        <p:txBody>
          <a:bodyPr wrap="square" rtlCol="0">
            <a:spAutoFit/>
          </a:bodyPr>
          <a:lstStyle/>
          <a:p>
            <a:pPr>
              <a:spcAft>
                <a:spcPts val="1200"/>
              </a:spcAft>
            </a:pPr>
            <a:r>
              <a:rPr lang="en-US" sz="3200" b="1" dirty="0">
                <a:solidFill>
                  <a:srgbClr val="F59331"/>
                </a:solidFill>
                <a:latin typeface="Arial Black" panose="020B0604020202020204" pitchFamily="34" charset="0"/>
                <a:cs typeface="Arial Black" panose="020B0604020202020204" pitchFamily="34" charset="0"/>
              </a:rPr>
              <a:t>2020 was a Tough Year!</a:t>
            </a:r>
          </a:p>
          <a:p>
            <a:pPr>
              <a:lnSpc>
                <a:spcPct val="150000"/>
              </a:lnSpc>
            </a:pPr>
            <a:r>
              <a:rPr lang="en-US" sz="2400" dirty="0">
                <a:solidFill>
                  <a:srgbClr val="0A614E"/>
                </a:solidFill>
                <a:latin typeface="Arial" panose="020B0604020202020204" pitchFamily="34" charset="0"/>
                <a:cs typeface="Arial" panose="020B0604020202020204" pitchFamily="34" charset="0"/>
              </a:rPr>
              <a:t>•  Abrupt, Unscheduled Closures</a:t>
            </a:r>
          </a:p>
          <a:p>
            <a:pPr>
              <a:lnSpc>
                <a:spcPct val="150000"/>
              </a:lnSpc>
            </a:pPr>
            <a:r>
              <a:rPr lang="en-US" sz="2400" dirty="0">
                <a:solidFill>
                  <a:srgbClr val="0A614E"/>
                </a:solidFill>
                <a:latin typeface="Arial" panose="020B0604020202020204" pitchFamily="34" charset="0"/>
                <a:cs typeface="Arial" panose="020B0604020202020204" pitchFamily="34" charset="0"/>
              </a:rPr>
              <a:t>•  Forced Telecommuting</a:t>
            </a:r>
          </a:p>
          <a:p>
            <a:pPr>
              <a:lnSpc>
                <a:spcPct val="150000"/>
              </a:lnSpc>
            </a:pPr>
            <a:r>
              <a:rPr lang="en-US" sz="2400" dirty="0">
                <a:solidFill>
                  <a:srgbClr val="0A614E"/>
                </a:solidFill>
                <a:latin typeface="Arial" panose="020B0604020202020204" pitchFamily="34" charset="0"/>
                <a:cs typeface="Arial" panose="020B0604020202020204" pitchFamily="34" charset="0"/>
              </a:rPr>
              <a:t>•  Death, Sickness, and Fear</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a:p>
            <a:pPr>
              <a:lnSpc>
                <a:spcPct val="150000"/>
              </a:lnSpc>
            </a:pPr>
            <a:r>
              <a:rPr lang="en-US" sz="2400" dirty="0">
                <a:solidFill>
                  <a:srgbClr val="0A614E"/>
                </a:solidFill>
                <a:latin typeface="Arial" panose="020B0604020202020204" pitchFamily="34" charset="0"/>
                <a:cs typeface="Arial" panose="020B0604020202020204" pitchFamily="34" charset="0"/>
              </a:rPr>
              <a:t>•  Dynamic Situations and Rapid Reponses</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a:p>
            <a:pPr>
              <a:lnSpc>
                <a:spcPct val="150000"/>
              </a:lnSpc>
            </a:pPr>
            <a:r>
              <a:rPr lang="en-US" sz="2400" dirty="0">
                <a:solidFill>
                  <a:srgbClr val="0A614E"/>
                </a:solidFill>
                <a:latin typeface="Arial" panose="020B0604020202020204" pitchFamily="34" charset="0"/>
                <a:cs typeface="Arial" panose="020B0604020202020204" pitchFamily="34" charset="0"/>
              </a:rPr>
              <a:t>•  Isolation, Depression, and Mental Health Challenges</a:t>
            </a:r>
          </a:p>
          <a:p>
            <a:pPr>
              <a:spcAft>
                <a:spcPts val="600"/>
              </a:spcAft>
            </a:pPr>
            <a:endParaRPr lang="en-US" sz="2400" b="1" dirty="0">
              <a:solidFill>
                <a:srgbClr val="0A61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554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8760F1-7420-8D4B-9E1E-03990AD626DF}"/>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74139C7-D572-F940-8C50-B8354702C026}"/>
              </a:ext>
            </a:extLst>
          </p:cNvPr>
          <p:cNvSpPr txBox="1"/>
          <p:nvPr/>
        </p:nvSpPr>
        <p:spPr>
          <a:xfrm>
            <a:off x="710530" y="978730"/>
            <a:ext cx="7561112" cy="2554545"/>
          </a:xfrm>
          <a:prstGeom prst="rect">
            <a:avLst/>
          </a:prstGeom>
          <a:noFill/>
        </p:spPr>
        <p:txBody>
          <a:bodyPr wrap="square" rtlCol="0">
            <a:spAutoFit/>
          </a:bodyPr>
          <a:lstStyle/>
          <a:p>
            <a:pPr marL="0" marR="0"/>
            <a:r>
              <a:rPr lang="en-US" sz="3200" i="1" dirty="0">
                <a:solidFill>
                  <a:schemeClr val="bg1"/>
                </a:solidFill>
                <a:effectLst/>
                <a:latin typeface="Times New Roman" panose="02020603050405020304" pitchFamily="18" charset="0"/>
                <a:ea typeface="Times New Roman" panose="02020603050405020304" pitchFamily="18" charset="0"/>
              </a:rPr>
              <a:t>Make sure you seize this performance evaluation opportunity to recognize </a:t>
            </a:r>
            <a:r>
              <a:rPr lang="en-US" sz="3200" i="1" dirty="0">
                <a:solidFill>
                  <a:schemeClr val="bg1"/>
                </a:solidFill>
                <a:latin typeface="Times New Roman" panose="02020603050405020304" pitchFamily="18" charset="0"/>
              </a:rPr>
              <a:t>and show appreciation for employees </a:t>
            </a:r>
            <a:r>
              <a:rPr lang="en-US" sz="3200" i="1" dirty="0">
                <a:solidFill>
                  <a:schemeClr val="bg1"/>
                </a:solidFill>
                <a:effectLst/>
                <a:latin typeface="Times New Roman" panose="02020603050405020304" pitchFamily="18" charset="0"/>
                <a:ea typeface="Times New Roman" panose="02020603050405020304" pitchFamily="18" charset="0"/>
              </a:rPr>
              <a:t>who </a:t>
            </a:r>
            <a:br>
              <a:rPr lang="en-US" sz="3200" i="1" dirty="0">
                <a:solidFill>
                  <a:schemeClr val="bg1"/>
                </a:solidFill>
                <a:effectLst/>
                <a:latin typeface="Times New Roman" panose="02020603050405020304" pitchFamily="18" charset="0"/>
                <a:ea typeface="Times New Roman" panose="02020603050405020304" pitchFamily="18" charset="0"/>
              </a:rPr>
            </a:br>
            <a:r>
              <a:rPr lang="en-US" sz="3200" i="1" dirty="0">
                <a:solidFill>
                  <a:schemeClr val="bg1"/>
                </a:solidFill>
                <a:effectLst/>
                <a:latin typeface="Times New Roman" panose="02020603050405020304" pitchFamily="18" charset="0"/>
                <a:ea typeface="Times New Roman" panose="02020603050405020304" pitchFamily="18" charset="0"/>
              </a:rPr>
              <a:t>are working hard, engaged, committed, </a:t>
            </a:r>
            <a:br>
              <a:rPr lang="en-US" sz="3200" i="1" dirty="0">
                <a:solidFill>
                  <a:schemeClr val="bg1"/>
                </a:solidFill>
                <a:effectLst/>
                <a:latin typeface="Times New Roman" panose="02020603050405020304" pitchFamily="18" charset="0"/>
                <a:ea typeface="Times New Roman" panose="02020603050405020304" pitchFamily="18" charset="0"/>
              </a:rPr>
            </a:br>
            <a:r>
              <a:rPr lang="en-US" sz="3200" i="1" dirty="0">
                <a:solidFill>
                  <a:schemeClr val="bg1"/>
                </a:solidFill>
                <a:effectLst/>
                <a:latin typeface="Times New Roman" panose="02020603050405020304" pitchFamily="18" charset="0"/>
                <a:ea typeface="Times New Roman" panose="02020603050405020304" pitchFamily="18" charset="0"/>
              </a:rPr>
              <a:t>and offering their support to others.</a:t>
            </a:r>
          </a:p>
        </p:txBody>
      </p:sp>
    </p:spTree>
    <p:extLst>
      <p:ext uri="{BB962C8B-B14F-4D97-AF65-F5344CB8AC3E}">
        <p14:creationId xmlns:p14="http://schemas.microsoft.com/office/powerpoint/2010/main" val="52189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08F8A-4662-9B4C-BE51-0AF88738A71D}"/>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AAFBCD3-4E73-FB4F-9983-432B38BDDD55}"/>
              </a:ext>
            </a:extLst>
          </p:cNvPr>
          <p:cNvSpPr txBox="1"/>
          <p:nvPr/>
        </p:nvSpPr>
        <p:spPr>
          <a:xfrm>
            <a:off x="576549" y="1452427"/>
            <a:ext cx="11038901" cy="3932615"/>
          </a:xfrm>
          <a:prstGeom prst="rect">
            <a:avLst/>
          </a:prstGeom>
          <a:noFill/>
        </p:spPr>
        <p:txBody>
          <a:bodyPr wrap="square" rtlCol="0">
            <a:spAutoFit/>
          </a:bodyPr>
          <a:lstStyle/>
          <a:p>
            <a:pPr>
              <a:spcAft>
                <a:spcPts val="1200"/>
              </a:spcAft>
            </a:pPr>
            <a:r>
              <a:rPr lang="en-US" sz="3200" b="1" dirty="0">
                <a:solidFill>
                  <a:srgbClr val="F59331"/>
                </a:solidFill>
                <a:latin typeface="Arial Black" panose="020B0604020202020204" pitchFamily="34" charset="0"/>
                <a:cs typeface="Arial Black" panose="020B0604020202020204" pitchFamily="34" charset="0"/>
              </a:rPr>
              <a:t>5 Ideas for Evaluating Performance </a:t>
            </a:r>
            <a:br>
              <a:rPr lang="en-US" sz="3200" b="1" dirty="0">
                <a:solidFill>
                  <a:srgbClr val="F59331"/>
                </a:solidFill>
                <a:latin typeface="Arial Black" panose="020B0604020202020204" pitchFamily="34" charset="0"/>
                <a:cs typeface="Arial Black" panose="020B0604020202020204" pitchFamily="34" charset="0"/>
              </a:rPr>
            </a:br>
            <a:r>
              <a:rPr lang="en-US" sz="3200" b="1" dirty="0">
                <a:solidFill>
                  <a:srgbClr val="F59331"/>
                </a:solidFill>
                <a:latin typeface="Arial Black" panose="020B0604020202020204" pitchFamily="34" charset="0"/>
                <a:cs typeface="Arial Black" panose="020B0604020202020204" pitchFamily="34" charset="0"/>
              </a:rPr>
              <a:t>During Difficult Times</a:t>
            </a:r>
          </a:p>
          <a:p>
            <a:pPr marL="457200" indent="-457200">
              <a:lnSpc>
                <a:spcPct val="150000"/>
              </a:lnSpc>
              <a:buFont typeface="+mj-lt"/>
              <a:buAutoNum type="arabicPeriod"/>
            </a:pPr>
            <a:r>
              <a:rPr lang="en-US" sz="2400" dirty="0">
                <a:solidFill>
                  <a:srgbClr val="0A614E"/>
                </a:solidFill>
                <a:latin typeface="Arial" panose="020B0604020202020204" pitchFamily="34" charset="0"/>
                <a:cs typeface="Arial" panose="020B0604020202020204" pitchFamily="34" charset="0"/>
              </a:rPr>
              <a:t>Reflect on Your Purpose</a:t>
            </a:r>
          </a:p>
          <a:p>
            <a:pPr marL="457200" indent="-457200">
              <a:lnSpc>
                <a:spcPct val="150000"/>
              </a:lnSpc>
              <a:buFont typeface="+mj-lt"/>
              <a:buAutoNum type="arabicPeriod"/>
            </a:pPr>
            <a:r>
              <a:rPr lang="en-US" sz="2400" dirty="0">
                <a:solidFill>
                  <a:srgbClr val="0A614E"/>
                </a:solidFill>
                <a:latin typeface="Arial" panose="020B0604020202020204" pitchFamily="34" charset="0"/>
                <a:cs typeface="Arial" panose="020B0604020202020204" pitchFamily="34" charset="0"/>
              </a:rPr>
              <a:t>Be Compassionate: Ease Off the Productivity Guilt</a:t>
            </a:r>
          </a:p>
          <a:p>
            <a:pPr marL="457200" indent="-457200">
              <a:lnSpc>
                <a:spcPct val="150000"/>
              </a:lnSpc>
              <a:buFont typeface="+mj-lt"/>
              <a:buAutoNum type="arabicPeriod"/>
            </a:pPr>
            <a:r>
              <a:rPr lang="en-US" sz="2400" dirty="0">
                <a:solidFill>
                  <a:srgbClr val="0A614E"/>
                </a:solidFill>
                <a:latin typeface="Arial" panose="020B0604020202020204" pitchFamily="34" charset="0"/>
                <a:cs typeface="Arial" panose="020B0604020202020204" pitchFamily="34" charset="0"/>
              </a:rPr>
              <a:t>Gather Different Kinds of Data</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en-US" sz="2400" dirty="0">
                <a:solidFill>
                  <a:srgbClr val="0A614E"/>
                </a:solidFill>
                <a:latin typeface="Arial" panose="020B0604020202020204" pitchFamily="34" charset="0"/>
                <a:cs typeface="Arial" panose="020B0604020202020204" pitchFamily="34" charset="0"/>
              </a:rPr>
              <a:t>Make Feedback the Focus</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en-US" sz="2400" dirty="0">
                <a:solidFill>
                  <a:srgbClr val="0A614E"/>
                </a:solidFill>
                <a:latin typeface="Arial" panose="020B0604020202020204" pitchFamily="34" charset="0"/>
                <a:cs typeface="Arial" panose="020B0604020202020204" pitchFamily="34" charset="0"/>
              </a:rPr>
              <a:t>Set the Right Tone</a:t>
            </a:r>
          </a:p>
        </p:txBody>
      </p:sp>
    </p:spTree>
    <p:extLst>
      <p:ext uri="{BB962C8B-B14F-4D97-AF65-F5344CB8AC3E}">
        <p14:creationId xmlns:p14="http://schemas.microsoft.com/office/powerpoint/2010/main" val="589266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08F8A-4662-9B4C-BE51-0AF88738A71D}"/>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AAFBCD3-4E73-FB4F-9983-432B38BDDD55}"/>
              </a:ext>
            </a:extLst>
          </p:cNvPr>
          <p:cNvSpPr txBox="1"/>
          <p:nvPr/>
        </p:nvSpPr>
        <p:spPr>
          <a:xfrm>
            <a:off x="572877" y="1226285"/>
            <a:ext cx="11265162" cy="4724370"/>
          </a:xfrm>
          <a:prstGeom prst="rect">
            <a:avLst/>
          </a:prstGeom>
          <a:noFill/>
        </p:spPr>
        <p:txBody>
          <a:bodyPr wrap="square" rtlCol="0">
            <a:spAutoFit/>
          </a:bodyPr>
          <a:lstStyle/>
          <a:p>
            <a:pPr>
              <a:spcAft>
                <a:spcPts val="1200"/>
              </a:spcAft>
            </a:pPr>
            <a:r>
              <a:rPr lang="en-US" sz="3200" b="1" dirty="0">
                <a:solidFill>
                  <a:srgbClr val="F59331"/>
                </a:solidFill>
                <a:latin typeface="Arial Black" panose="020B0604020202020204" pitchFamily="34" charset="0"/>
                <a:cs typeface="Arial Black" panose="020B0604020202020204" pitchFamily="34" charset="0"/>
              </a:rPr>
              <a:t>Idea #1 - Reflect on Your Purpose</a:t>
            </a:r>
          </a:p>
          <a:p>
            <a:r>
              <a:rPr lang="en-US" sz="2400" b="1" dirty="0">
                <a:solidFill>
                  <a:srgbClr val="0A614E"/>
                </a:solidFill>
                <a:latin typeface="Arial" panose="020B0604020202020204" pitchFamily="34" charset="0"/>
                <a:cs typeface="Arial" panose="020B0604020202020204" pitchFamily="34" charset="0"/>
              </a:rPr>
              <a:t>•  Why are you conducting this review?</a:t>
            </a:r>
          </a:p>
          <a:p>
            <a:pPr>
              <a:spcAft>
                <a:spcPts val="1200"/>
              </a:spcAft>
            </a:pPr>
            <a:r>
              <a:rPr lang="en-US" sz="2400" b="1" dirty="0">
                <a:solidFill>
                  <a:schemeClr val="tx1">
                    <a:lumMod val="50000"/>
                    <a:lumOff val="50000"/>
                  </a:schemeClr>
                </a:solidFill>
                <a:latin typeface="Arial" panose="020B0604020202020204" pitchFamily="34" charset="0"/>
                <a:cs typeface="Arial" panose="020B0604020202020204" pitchFamily="34" charset="0"/>
              </a:rPr>
              <a:t>	</a:t>
            </a:r>
            <a:r>
              <a:rPr lang="en-US" sz="2000" dirty="0">
                <a:solidFill>
                  <a:schemeClr val="tx1">
                    <a:lumMod val="50000"/>
                    <a:lumOff val="50000"/>
                  </a:schemeClr>
                </a:solidFill>
                <a:latin typeface="Arial" panose="020B0604020202020204" pitchFamily="34" charset="0"/>
                <a:cs typeface="Arial" panose="020B0604020202020204" pitchFamily="34" charset="0"/>
              </a:rPr>
              <a:t>Strengthen our culture and reinforce our values.</a:t>
            </a:r>
          </a:p>
          <a:p>
            <a:r>
              <a:rPr lang="en-US" sz="2400" b="1" dirty="0">
                <a:solidFill>
                  <a:srgbClr val="0A614E"/>
                </a:solidFill>
                <a:latin typeface="Arial" panose="020B0604020202020204" pitchFamily="34" charset="0"/>
                <a:cs typeface="Arial" panose="020B0604020202020204" pitchFamily="34" charset="0"/>
              </a:rPr>
              <a:t>•  Think about what you are evaluating.</a:t>
            </a:r>
          </a:p>
          <a:p>
            <a:pPr>
              <a:spcAft>
                <a:spcPts val="600"/>
              </a:spcAft>
            </a:pPr>
            <a:r>
              <a:rPr lang="en-US" sz="2400" b="1" dirty="0">
                <a:solidFill>
                  <a:schemeClr val="tx1">
                    <a:lumMod val="50000"/>
                    <a:lumOff val="50000"/>
                  </a:schemeClr>
                </a:solidFill>
                <a:latin typeface="Arial" panose="020B0604020202020204" pitchFamily="34" charset="0"/>
                <a:cs typeface="Arial" panose="020B0604020202020204" pitchFamily="34" charset="0"/>
              </a:rPr>
              <a:t>	</a:t>
            </a:r>
            <a:r>
              <a:rPr lang="en-US" sz="2000" dirty="0">
                <a:solidFill>
                  <a:schemeClr val="tx1">
                    <a:lumMod val="50000"/>
                    <a:lumOff val="50000"/>
                  </a:schemeClr>
                </a:solidFill>
                <a:latin typeface="Arial" panose="020B0604020202020204" pitchFamily="34" charset="0"/>
                <a:cs typeface="Arial" panose="020B0604020202020204" pitchFamily="34" charset="0"/>
              </a:rPr>
              <a:t>-	Output or productivity prior to the pandemic or how well are they doing now?</a:t>
            </a:r>
          </a:p>
          <a:p>
            <a:pPr>
              <a:spcAft>
                <a:spcPts val="600"/>
              </a:spcAft>
            </a:pPr>
            <a:r>
              <a:rPr lang="en-US" sz="2000" dirty="0">
                <a:solidFill>
                  <a:schemeClr val="tx1">
                    <a:lumMod val="50000"/>
                    <a:lumOff val="50000"/>
                  </a:schemeClr>
                </a:solidFill>
                <a:latin typeface="Arial" panose="020B0604020202020204" pitchFamily="34" charset="0"/>
                <a:cs typeface="Arial" panose="020B0604020202020204" pitchFamily="34" charset="0"/>
              </a:rPr>
              <a:t>	-	Goals set pre-pandemic may no longer be applicable; concentrate on growth and learning.</a:t>
            </a:r>
          </a:p>
          <a:p>
            <a:pPr>
              <a:spcAft>
                <a:spcPts val="600"/>
              </a:spcAft>
            </a:pPr>
            <a:r>
              <a:rPr lang="en-US" sz="2000" dirty="0">
                <a:solidFill>
                  <a:schemeClr val="tx1">
                    <a:lumMod val="50000"/>
                    <a:lumOff val="50000"/>
                  </a:schemeClr>
                </a:solidFill>
                <a:latin typeface="Arial" panose="020B0604020202020204" pitchFamily="34" charset="0"/>
                <a:cs typeface="Arial" panose="020B0604020202020204" pitchFamily="34" charset="0"/>
              </a:rPr>
              <a:t>	-	Acknowledge teamwork and collaboration. They are essential in a crisis.</a:t>
            </a:r>
          </a:p>
          <a:p>
            <a:pPr>
              <a:spcAft>
                <a:spcPts val="1200"/>
              </a:spcAft>
            </a:pPr>
            <a:r>
              <a:rPr lang="en-US" sz="2000" dirty="0">
                <a:solidFill>
                  <a:schemeClr val="tx1">
                    <a:lumMod val="50000"/>
                    <a:lumOff val="50000"/>
                  </a:schemeClr>
                </a:solidFill>
                <a:latin typeface="Arial" panose="020B0604020202020204" pitchFamily="34" charset="0"/>
                <a:cs typeface="Arial" panose="020B0604020202020204" pitchFamily="34" charset="0"/>
              </a:rPr>
              <a:t>	-	Integrate short-term and long-term departmental goals into your employee’s evaluation.</a:t>
            </a:r>
          </a:p>
          <a:p>
            <a:r>
              <a:rPr lang="en-US" sz="2400" b="1" dirty="0">
                <a:solidFill>
                  <a:srgbClr val="0A614E"/>
                </a:solidFill>
                <a:latin typeface="Arial" panose="020B0604020202020204" pitchFamily="34" charset="0"/>
                <a:cs typeface="Arial" panose="020B0604020202020204" pitchFamily="34" charset="0"/>
              </a:rPr>
              <a:t>•  Tend to your flock!</a:t>
            </a:r>
          </a:p>
          <a:p>
            <a:pPr marL="461963" indent="-461963"/>
            <a:r>
              <a:rPr lang="en-US" sz="2400" b="1" dirty="0">
                <a:solidFill>
                  <a:schemeClr val="tx1">
                    <a:lumMod val="50000"/>
                    <a:lumOff val="50000"/>
                  </a:schemeClr>
                </a:solidFill>
                <a:latin typeface="Arial" panose="020B0604020202020204" pitchFamily="34" charset="0"/>
                <a:cs typeface="Arial" panose="020B0604020202020204" pitchFamily="34" charset="0"/>
              </a:rPr>
              <a:t>	</a:t>
            </a:r>
            <a:r>
              <a:rPr lang="en-US" sz="2000" dirty="0">
                <a:solidFill>
                  <a:schemeClr val="tx1">
                    <a:lumMod val="50000"/>
                    <a:lumOff val="50000"/>
                  </a:schemeClr>
                </a:solidFill>
                <a:latin typeface="Arial" panose="020B0604020202020204" pitchFamily="34" charset="0"/>
                <a:cs typeface="Arial" panose="020B0604020202020204" pitchFamily="34" charset="0"/>
              </a:rPr>
              <a:t>What you do and say now will be remembered!!! You are still trying to help your employees become as strong as possible!</a:t>
            </a:r>
          </a:p>
        </p:txBody>
      </p:sp>
      <p:sp>
        <p:nvSpPr>
          <p:cNvPr id="6" name="TextBox 5">
            <a:extLst>
              <a:ext uri="{FF2B5EF4-FFF2-40B4-BE49-F238E27FC236}">
                <a16:creationId xmlns:a16="http://schemas.microsoft.com/office/drawing/2014/main" id="{81F0833D-AF54-494E-B003-65CAE2D4DEBC}"/>
              </a:ext>
            </a:extLst>
          </p:cNvPr>
          <p:cNvSpPr txBox="1"/>
          <p:nvPr/>
        </p:nvSpPr>
        <p:spPr>
          <a:xfrm>
            <a:off x="572876" y="247079"/>
            <a:ext cx="11038901" cy="430887"/>
          </a:xfrm>
          <a:prstGeom prst="rect">
            <a:avLst/>
          </a:prstGeom>
          <a:noFill/>
        </p:spPr>
        <p:txBody>
          <a:bodyPr wrap="square" rtlCol="0">
            <a:spAutoFit/>
          </a:bodyPr>
          <a:lstStyle/>
          <a:p>
            <a:pPr>
              <a:spcAft>
                <a:spcPts val="1200"/>
              </a:spcAft>
            </a:pPr>
            <a:r>
              <a:rPr lang="en-US" sz="2200" dirty="0">
                <a:solidFill>
                  <a:schemeClr val="bg1"/>
                </a:solidFill>
                <a:latin typeface="Arial" panose="020B0604020202020204" pitchFamily="34" charset="0"/>
                <a:cs typeface="Arial" panose="020B0604020202020204" pitchFamily="34" charset="0"/>
              </a:rPr>
              <a:t>Evaluating Performance During Difficult Times</a:t>
            </a:r>
          </a:p>
        </p:txBody>
      </p:sp>
    </p:spTree>
    <p:extLst>
      <p:ext uri="{BB962C8B-B14F-4D97-AF65-F5344CB8AC3E}">
        <p14:creationId xmlns:p14="http://schemas.microsoft.com/office/powerpoint/2010/main" val="589810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08F8A-4662-9B4C-BE51-0AF88738A71D}"/>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AAFBCD3-4E73-FB4F-9983-432B38BDDD55}"/>
              </a:ext>
            </a:extLst>
          </p:cNvPr>
          <p:cNvSpPr txBox="1"/>
          <p:nvPr/>
        </p:nvSpPr>
        <p:spPr>
          <a:xfrm>
            <a:off x="572877" y="1226285"/>
            <a:ext cx="11265162" cy="4724370"/>
          </a:xfrm>
          <a:prstGeom prst="rect">
            <a:avLst/>
          </a:prstGeom>
          <a:noFill/>
        </p:spPr>
        <p:txBody>
          <a:bodyPr wrap="square" rtlCol="0">
            <a:spAutoFit/>
          </a:bodyPr>
          <a:lstStyle/>
          <a:p>
            <a:pPr>
              <a:spcAft>
                <a:spcPts val="1200"/>
              </a:spcAft>
            </a:pPr>
            <a:r>
              <a:rPr lang="en-US" sz="3200" b="1" dirty="0">
                <a:solidFill>
                  <a:srgbClr val="F59331"/>
                </a:solidFill>
                <a:latin typeface="Arial Black" panose="020B0604020202020204" pitchFamily="34" charset="0"/>
                <a:cs typeface="Arial Black" panose="020B0604020202020204" pitchFamily="34" charset="0"/>
              </a:rPr>
              <a:t>Idea #2 – Be Compassionate</a:t>
            </a:r>
          </a:p>
          <a:p>
            <a:r>
              <a:rPr lang="en-US" sz="2400" b="1" dirty="0">
                <a:solidFill>
                  <a:srgbClr val="0A614E"/>
                </a:solidFill>
                <a:latin typeface="Arial" panose="020B0604020202020204" pitchFamily="34" charset="0"/>
                <a:cs typeface="Arial" panose="020B0604020202020204" pitchFamily="34" charset="0"/>
              </a:rPr>
              <a:t>•  Fully acknowledge the vastly different circumstances of team members.</a:t>
            </a:r>
          </a:p>
          <a:p>
            <a:pPr>
              <a:spcAft>
                <a:spcPts val="1200"/>
              </a:spcAft>
            </a:pPr>
            <a:r>
              <a:rPr lang="en-US" sz="2400" b="1" dirty="0">
                <a:solidFill>
                  <a:schemeClr val="tx1">
                    <a:lumMod val="50000"/>
                    <a:lumOff val="50000"/>
                  </a:schemeClr>
                </a:solidFill>
                <a:latin typeface="Arial" panose="020B0604020202020204" pitchFamily="34" charset="0"/>
                <a:cs typeface="Arial" panose="020B0604020202020204" pitchFamily="34" charset="0"/>
              </a:rPr>
              <a:t>	</a:t>
            </a:r>
            <a:r>
              <a:rPr lang="en-US" sz="2000" dirty="0">
                <a:solidFill>
                  <a:schemeClr val="tx1">
                    <a:lumMod val="50000"/>
                    <a:lumOff val="50000"/>
                  </a:schemeClr>
                </a:solidFill>
                <a:latin typeface="Arial" panose="020B0604020202020204" pitchFamily="34" charset="0"/>
                <a:cs typeface="Arial" panose="020B0604020202020204" pitchFamily="34" charset="0"/>
              </a:rPr>
              <a:t>Be a little more flexible, have a little more heart, and be a little more lenient.</a:t>
            </a:r>
          </a:p>
          <a:p>
            <a:r>
              <a:rPr lang="en-US" sz="2400" b="1" dirty="0">
                <a:solidFill>
                  <a:srgbClr val="0A614E"/>
                </a:solidFill>
                <a:latin typeface="Arial" panose="020B0604020202020204" pitchFamily="34" charset="0"/>
                <a:cs typeface="Arial" panose="020B0604020202020204" pitchFamily="34" charset="0"/>
              </a:rPr>
              <a:t>•  Think about what they are dealing with.</a:t>
            </a:r>
          </a:p>
          <a:p>
            <a:pPr>
              <a:spcAft>
                <a:spcPts val="600"/>
              </a:spcAft>
            </a:pPr>
            <a:r>
              <a:rPr lang="en-US" sz="2400" b="1" dirty="0">
                <a:solidFill>
                  <a:schemeClr val="tx1">
                    <a:lumMod val="50000"/>
                    <a:lumOff val="50000"/>
                  </a:schemeClr>
                </a:solidFill>
                <a:latin typeface="Arial" panose="020B0604020202020204" pitchFamily="34" charset="0"/>
                <a:cs typeface="Arial" panose="020B0604020202020204" pitchFamily="34" charset="0"/>
              </a:rPr>
              <a:t>	</a:t>
            </a:r>
            <a:r>
              <a:rPr lang="en-US" sz="2000" dirty="0">
                <a:solidFill>
                  <a:schemeClr val="tx1">
                    <a:lumMod val="50000"/>
                    <a:lumOff val="50000"/>
                  </a:schemeClr>
                </a:solidFill>
                <a:latin typeface="Arial" panose="020B0604020202020204" pitchFamily="34" charset="0"/>
                <a:cs typeface="Arial" panose="020B0604020202020204" pitchFamily="34" charset="0"/>
              </a:rPr>
              <a:t>-	Juggling calls/emails while entertaining their toddler.</a:t>
            </a:r>
          </a:p>
          <a:p>
            <a:pPr>
              <a:spcAft>
                <a:spcPts val="600"/>
              </a:spcAft>
            </a:pPr>
            <a:r>
              <a:rPr lang="en-US" sz="2000" dirty="0">
                <a:solidFill>
                  <a:schemeClr val="tx1">
                    <a:lumMod val="50000"/>
                    <a:lumOff val="50000"/>
                  </a:schemeClr>
                </a:solidFill>
                <a:latin typeface="Arial" panose="020B0604020202020204" pitchFamily="34" charset="0"/>
                <a:cs typeface="Arial" panose="020B0604020202020204" pitchFamily="34" charset="0"/>
              </a:rPr>
              <a:t>	-	Helping their tweens with algebra.</a:t>
            </a:r>
          </a:p>
          <a:p>
            <a:pPr>
              <a:spcAft>
                <a:spcPts val="600"/>
              </a:spcAft>
            </a:pPr>
            <a:r>
              <a:rPr lang="en-US" sz="2000" dirty="0">
                <a:solidFill>
                  <a:schemeClr val="tx1">
                    <a:lumMod val="50000"/>
                    <a:lumOff val="50000"/>
                  </a:schemeClr>
                </a:solidFill>
                <a:latin typeface="Arial" panose="020B0604020202020204" pitchFamily="34" charset="0"/>
                <a:cs typeface="Arial" panose="020B0604020202020204" pitchFamily="34" charset="0"/>
              </a:rPr>
              <a:t>	-	Overseeing projects while caring for elderly family members.</a:t>
            </a:r>
          </a:p>
          <a:p>
            <a:pPr>
              <a:spcAft>
                <a:spcPts val="1200"/>
              </a:spcAft>
            </a:pPr>
            <a:r>
              <a:rPr lang="en-US" sz="2000" dirty="0">
                <a:solidFill>
                  <a:schemeClr val="tx1">
                    <a:lumMod val="50000"/>
                    <a:lumOff val="50000"/>
                  </a:schemeClr>
                </a:solidFill>
                <a:latin typeface="Arial" panose="020B0604020202020204" pitchFamily="34" charset="0"/>
                <a:cs typeface="Arial" panose="020B0604020202020204" pitchFamily="34" charset="0"/>
              </a:rPr>
              <a:t>	-	Trying to work while struggling with feelings of isolation.</a:t>
            </a:r>
          </a:p>
          <a:p>
            <a:r>
              <a:rPr lang="en-US" sz="2400" b="1" dirty="0">
                <a:solidFill>
                  <a:srgbClr val="0A614E"/>
                </a:solidFill>
                <a:latin typeface="Arial" panose="020B0604020202020204" pitchFamily="34" charset="0"/>
                <a:cs typeface="Arial" panose="020B0604020202020204" pitchFamily="34" charset="0"/>
              </a:rPr>
              <a:t>•  Give people a little more latitude!</a:t>
            </a:r>
          </a:p>
          <a:p>
            <a:pPr marL="461963" indent="-461963"/>
            <a:r>
              <a:rPr lang="en-US" sz="2400" b="1" dirty="0">
                <a:solidFill>
                  <a:schemeClr val="tx1">
                    <a:lumMod val="50000"/>
                    <a:lumOff val="50000"/>
                  </a:schemeClr>
                </a:solidFill>
                <a:latin typeface="Arial" panose="020B0604020202020204" pitchFamily="34" charset="0"/>
                <a:cs typeface="Arial" panose="020B0604020202020204" pitchFamily="34" charset="0"/>
              </a:rPr>
              <a:t>	</a:t>
            </a:r>
            <a:r>
              <a:rPr lang="en-US" sz="2000" dirty="0">
                <a:solidFill>
                  <a:schemeClr val="tx1">
                    <a:lumMod val="50000"/>
                    <a:lumOff val="50000"/>
                  </a:schemeClr>
                </a:solidFill>
                <a:latin typeface="Arial" panose="020B0604020202020204" pitchFamily="34" charset="0"/>
                <a:cs typeface="Arial" panose="020B0604020202020204" pitchFamily="34" charset="0"/>
              </a:rPr>
              <a:t>We don’t know exactly how rough it is for employees, so we can NOT only look at productivity while ignoring their home situations.</a:t>
            </a:r>
          </a:p>
        </p:txBody>
      </p:sp>
      <p:sp>
        <p:nvSpPr>
          <p:cNvPr id="6" name="TextBox 5">
            <a:extLst>
              <a:ext uri="{FF2B5EF4-FFF2-40B4-BE49-F238E27FC236}">
                <a16:creationId xmlns:a16="http://schemas.microsoft.com/office/drawing/2014/main" id="{81F0833D-AF54-494E-B003-65CAE2D4DEBC}"/>
              </a:ext>
            </a:extLst>
          </p:cNvPr>
          <p:cNvSpPr txBox="1"/>
          <p:nvPr/>
        </p:nvSpPr>
        <p:spPr>
          <a:xfrm>
            <a:off x="572876" y="247079"/>
            <a:ext cx="11038901" cy="430887"/>
          </a:xfrm>
          <a:prstGeom prst="rect">
            <a:avLst/>
          </a:prstGeom>
          <a:noFill/>
        </p:spPr>
        <p:txBody>
          <a:bodyPr wrap="square" rtlCol="0">
            <a:spAutoFit/>
          </a:bodyPr>
          <a:lstStyle/>
          <a:p>
            <a:pPr>
              <a:spcAft>
                <a:spcPts val="1200"/>
              </a:spcAft>
            </a:pPr>
            <a:r>
              <a:rPr lang="en-US" sz="2200" dirty="0">
                <a:solidFill>
                  <a:schemeClr val="bg1"/>
                </a:solidFill>
                <a:latin typeface="Arial" panose="020B0604020202020204" pitchFamily="34" charset="0"/>
                <a:cs typeface="Arial" panose="020B0604020202020204" pitchFamily="34" charset="0"/>
              </a:rPr>
              <a:t>Evaluating Performance During Difficult Times</a:t>
            </a:r>
          </a:p>
        </p:txBody>
      </p:sp>
    </p:spTree>
    <p:extLst>
      <p:ext uri="{BB962C8B-B14F-4D97-AF65-F5344CB8AC3E}">
        <p14:creationId xmlns:p14="http://schemas.microsoft.com/office/powerpoint/2010/main" val="2468134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08F8A-4662-9B4C-BE51-0AF88738A71D}"/>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AAFBCD3-4E73-FB4F-9983-432B38BDDD55}"/>
              </a:ext>
            </a:extLst>
          </p:cNvPr>
          <p:cNvSpPr txBox="1"/>
          <p:nvPr/>
        </p:nvSpPr>
        <p:spPr>
          <a:xfrm>
            <a:off x="572877" y="1226285"/>
            <a:ext cx="11265162" cy="4955203"/>
          </a:xfrm>
          <a:prstGeom prst="rect">
            <a:avLst/>
          </a:prstGeom>
          <a:noFill/>
        </p:spPr>
        <p:txBody>
          <a:bodyPr wrap="square" rtlCol="0">
            <a:spAutoFit/>
          </a:bodyPr>
          <a:lstStyle/>
          <a:p>
            <a:pPr>
              <a:spcAft>
                <a:spcPts val="1200"/>
              </a:spcAft>
            </a:pPr>
            <a:r>
              <a:rPr lang="en-US" sz="3200" b="1" dirty="0">
                <a:solidFill>
                  <a:srgbClr val="F59331"/>
                </a:solidFill>
                <a:latin typeface="Arial Black" panose="020B0604020202020204" pitchFamily="34" charset="0"/>
                <a:cs typeface="Arial Black" panose="020B0604020202020204" pitchFamily="34" charset="0"/>
              </a:rPr>
              <a:t>Idea #3 – Gather Different Kinds of Data</a:t>
            </a:r>
          </a:p>
          <a:p>
            <a:r>
              <a:rPr lang="en-US" sz="2400" b="1" dirty="0">
                <a:solidFill>
                  <a:srgbClr val="0A614E"/>
                </a:solidFill>
                <a:latin typeface="Arial" panose="020B0604020202020204" pitchFamily="34" charset="0"/>
                <a:cs typeface="Arial" panose="020B0604020202020204" pitchFamily="34" charset="0"/>
              </a:rPr>
              <a:t>•  You don’t have as much data as you used to.</a:t>
            </a:r>
          </a:p>
          <a:p>
            <a:pPr>
              <a:spcAft>
                <a:spcPts val="1200"/>
              </a:spcAft>
            </a:pPr>
            <a:r>
              <a:rPr lang="en-US" sz="2400" b="1" dirty="0">
                <a:solidFill>
                  <a:schemeClr val="tx1">
                    <a:lumMod val="50000"/>
                    <a:lumOff val="50000"/>
                  </a:schemeClr>
                </a:solidFill>
                <a:latin typeface="Arial" panose="020B0604020202020204" pitchFamily="34" charset="0"/>
                <a:cs typeface="Arial" panose="020B0604020202020204" pitchFamily="34" charset="0"/>
              </a:rPr>
              <a:t>	</a:t>
            </a:r>
            <a:r>
              <a:rPr lang="en-US" sz="2000" dirty="0">
                <a:solidFill>
                  <a:schemeClr val="tx1">
                    <a:lumMod val="50000"/>
                    <a:lumOff val="50000"/>
                  </a:schemeClr>
                </a:solidFill>
                <a:latin typeface="Arial" panose="020B0604020202020204" pitchFamily="34" charset="0"/>
                <a:cs typeface="Arial" panose="020B0604020202020204" pitchFamily="34" charset="0"/>
              </a:rPr>
              <a:t>Because you have gone remote, you don’t have as much information as you used to. </a:t>
            </a:r>
          </a:p>
          <a:p>
            <a:r>
              <a:rPr lang="en-US" sz="2800" b="1" dirty="0">
                <a:solidFill>
                  <a:srgbClr val="0A614E"/>
                </a:solidFill>
                <a:latin typeface="Arial" panose="020B0604020202020204" pitchFamily="34" charset="0"/>
                <a:cs typeface="Arial" panose="020B0604020202020204" pitchFamily="34" charset="0"/>
              </a:rPr>
              <a:t>•  </a:t>
            </a:r>
            <a:r>
              <a:rPr lang="en-US" sz="2400" b="1" dirty="0">
                <a:solidFill>
                  <a:srgbClr val="0A614E"/>
                </a:solidFill>
                <a:latin typeface="Arial" panose="020B0604020202020204" pitchFamily="34" charset="0"/>
                <a:cs typeface="Arial" panose="020B0604020202020204" pitchFamily="34" charset="0"/>
              </a:rPr>
              <a:t>Be conscious of your biases.</a:t>
            </a:r>
          </a:p>
          <a:p>
            <a:pPr marL="461963" marR="0">
              <a:spcAft>
                <a:spcPts val="1200"/>
              </a:spcAft>
            </a:pPr>
            <a:r>
              <a:rPr lang="en-US" sz="2000" dirty="0">
                <a:solidFill>
                  <a:schemeClr val="tx1">
                    <a:lumMod val="50000"/>
                    <a:lumOff val="50000"/>
                  </a:schemeClr>
                </a:solidFill>
                <a:latin typeface="Arial" panose="020B0604020202020204" pitchFamily="34" charset="0"/>
                <a:cs typeface="Arial" panose="020B0604020202020204" pitchFamily="34" charset="0"/>
              </a:rPr>
              <a:t>The risk is that your old biases, positive or negative, are going to be amplified. Your star performers are sure to be doing great while your stragglers are dropping the ball. To combat the issue, you need to be conscious of those biases and look for other sources of data. </a:t>
            </a:r>
          </a:p>
          <a:p>
            <a:r>
              <a:rPr lang="en-US" sz="2400" b="1" dirty="0">
                <a:solidFill>
                  <a:srgbClr val="0A614E"/>
                </a:solidFill>
                <a:latin typeface="Arial" panose="020B0604020202020204" pitchFamily="34" charset="0"/>
                <a:cs typeface="Arial" panose="020B0604020202020204" pitchFamily="34" charset="0"/>
              </a:rPr>
              <a:t>•   Find ways to get data useful for the evaluation process.</a:t>
            </a:r>
          </a:p>
          <a:p>
            <a:pPr>
              <a:spcAft>
                <a:spcPts val="600"/>
              </a:spcAft>
            </a:pPr>
            <a:r>
              <a:rPr lang="en-US" sz="2400" b="1" dirty="0">
                <a:solidFill>
                  <a:schemeClr val="tx1">
                    <a:lumMod val="50000"/>
                    <a:lumOff val="50000"/>
                  </a:schemeClr>
                </a:solidFill>
                <a:latin typeface="Arial" panose="020B0604020202020204" pitchFamily="34" charset="0"/>
                <a:cs typeface="Arial" panose="020B0604020202020204" pitchFamily="34" charset="0"/>
              </a:rPr>
              <a:t>	</a:t>
            </a:r>
            <a:r>
              <a:rPr lang="en-US" sz="2000" dirty="0">
                <a:solidFill>
                  <a:schemeClr val="tx1">
                    <a:lumMod val="50000"/>
                    <a:lumOff val="50000"/>
                  </a:schemeClr>
                </a:solidFill>
                <a:latin typeface="Arial" panose="020B0604020202020204" pitchFamily="34" charset="0"/>
                <a:cs typeface="Arial" panose="020B0604020202020204" pitchFamily="34" charset="0"/>
              </a:rPr>
              <a:t>-	Allow employees to self evaluate or use the self assessment provided by HR.</a:t>
            </a:r>
          </a:p>
          <a:p>
            <a:pPr>
              <a:spcAft>
                <a:spcPts val="600"/>
              </a:spcAft>
            </a:pPr>
            <a:r>
              <a:rPr lang="en-US" sz="2000" dirty="0">
                <a:solidFill>
                  <a:schemeClr val="tx1">
                    <a:lumMod val="50000"/>
                    <a:lumOff val="50000"/>
                  </a:schemeClr>
                </a:solidFill>
                <a:latin typeface="Arial" panose="020B0604020202020204" pitchFamily="34" charset="0"/>
                <a:cs typeface="Arial" panose="020B0604020202020204" pitchFamily="34" charset="0"/>
              </a:rPr>
              <a:t>	-	Canvass peers and customers for their thoughts.</a:t>
            </a:r>
          </a:p>
          <a:p>
            <a:pPr marL="914400" indent="-452438">
              <a:spcAft>
                <a:spcPts val="600"/>
              </a:spcAft>
            </a:pPr>
            <a:r>
              <a:rPr lang="en-US" sz="2000" dirty="0">
                <a:solidFill>
                  <a:schemeClr val="tx1">
                    <a:lumMod val="50000"/>
                    <a:lumOff val="50000"/>
                  </a:schemeClr>
                </a:solidFill>
                <a:latin typeface="Arial" panose="020B0604020202020204" pitchFamily="34" charset="0"/>
                <a:cs typeface="Arial" panose="020B0604020202020204" pitchFamily="34" charset="0"/>
              </a:rPr>
              <a:t>-	Ask others: How is this employee proactively contributing? How are they connecting with clients and colleagues? Who are they helping?</a:t>
            </a:r>
          </a:p>
        </p:txBody>
      </p:sp>
      <p:sp>
        <p:nvSpPr>
          <p:cNvPr id="6" name="TextBox 5">
            <a:extLst>
              <a:ext uri="{FF2B5EF4-FFF2-40B4-BE49-F238E27FC236}">
                <a16:creationId xmlns:a16="http://schemas.microsoft.com/office/drawing/2014/main" id="{81F0833D-AF54-494E-B003-65CAE2D4DEBC}"/>
              </a:ext>
            </a:extLst>
          </p:cNvPr>
          <p:cNvSpPr txBox="1"/>
          <p:nvPr/>
        </p:nvSpPr>
        <p:spPr>
          <a:xfrm>
            <a:off x="572876" y="247079"/>
            <a:ext cx="11038901" cy="430887"/>
          </a:xfrm>
          <a:prstGeom prst="rect">
            <a:avLst/>
          </a:prstGeom>
          <a:noFill/>
        </p:spPr>
        <p:txBody>
          <a:bodyPr wrap="square" rtlCol="0">
            <a:spAutoFit/>
          </a:bodyPr>
          <a:lstStyle/>
          <a:p>
            <a:pPr>
              <a:spcAft>
                <a:spcPts val="1200"/>
              </a:spcAft>
            </a:pPr>
            <a:r>
              <a:rPr lang="en-US" sz="2200" dirty="0">
                <a:solidFill>
                  <a:schemeClr val="bg1"/>
                </a:solidFill>
                <a:latin typeface="Arial" panose="020B0604020202020204" pitchFamily="34" charset="0"/>
                <a:cs typeface="Arial" panose="020B0604020202020204" pitchFamily="34" charset="0"/>
              </a:rPr>
              <a:t>Evaluating Performance During Difficult Times</a:t>
            </a:r>
          </a:p>
        </p:txBody>
      </p:sp>
    </p:spTree>
    <p:extLst>
      <p:ext uri="{BB962C8B-B14F-4D97-AF65-F5344CB8AC3E}">
        <p14:creationId xmlns:p14="http://schemas.microsoft.com/office/powerpoint/2010/main" val="344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08F8A-4662-9B4C-BE51-0AF88738A71D}"/>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AAFBCD3-4E73-FB4F-9983-432B38BDDD55}"/>
              </a:ext>
            </a:extLst>
          </p:cNvPr>
          <p:cNvSpPr txBox="1"/>
          <p:nvPr/>
        </p:nvSpPr>
        <p:spPr>
          <a:xfrm>
            <a:off x="572877" y="1226285"/>
            <a:ext cx="11265162" cy="4893647"/>
          </a:xfrm>
          <a:prstGeom prst="rect">
            <a:avLst/>
          </a:prstGeom>
          <a:noFill/>
        </p:spPr>
        <p:txBody>
          <a:bodyPr wrap="square" rtlCol="0">
            <a:spAutoFit/>
          </a:bodyPr>
          <a:lstStyle/>
          <a:p>
            <a:pPr>
              <a:spcAft>
                <a:spcPts val="1200"/>
              </a:spcAft>
            </a:pPr>
            <a:r>
              <a:rPr lang="en-US" sz="3200" b="1" dirty="0">
                <a:solidFill>
                  <a:srgbClr val="F59331"/>
                </a:solidFill>
                <a:latin typeface="Arial Black" panose="020B0604020202020204" pitchFamily="34" charset="0"/>
                <a:cs typeface="Arial Black" panose="020B0604020202020204" pitchFamily="34" charset="0"/>
              </a:rPr>
              <a:t>Idea #4 – Make Feedback the Focus</a:t>
            </a:r>
          </a:p>
          <a:p>
            <a:r>
              <a:rPr lang="en-US" sz="2400" b="1" dirty="0">
                <a:solidFill>
                  <a:srgbClr val="0A614E"/>
                </a:solidFill>
                <a:latin typeface="Arial" panose="020B0604020202020204" pitchFamily="34" charset="0"/>
                <a:cs typeface="Arial" panose="020B0604020202020204" pitchFamily="34" charset="0"/>
              </a:rPr>
              <a:t>•  Performance reviews should be a two-way conversation.</a:t>
            </a:r>
          </a:p>
          <a:p>
            <a:pPr marL="461963">
              <a:spcAft>
                <a:spcPts val="1200"/>
              </a:spcAft>
            </a:pPr>
            <a:r>
              <a:rPr lang="en-US" sz="2000" dirty="0">
                <a:solidFill>
                  <a:schemeClr val="tx1">
                    <a:lumMod val="50000"/>
                    <a:lumOff val="50000"/>
                  </a:schemeClr>
                </a:solidFill>
                <a:latin typeface="Arial" panose="020B0604020202020204" pitchFamily="34" charset="0"/>
                <a:cs typeface="Arial" panose="020B0604020202020204" pitchFamily="34" charset="0"/>
              </a:rPr>
              <a:t>Listen for the issues employees are facing regarding how successfully they can do their work. Focus on developing and rewarding employees, but also making a case if an employee needs to be dismissed.</a:t>
            </a:r>
          </a:p>
          <a:p>
            <a:r>
              <a:rPr lang="en-US" sz="2800" b="1" dirty="0">
                <a:solidFill>
                  <a:srgbClr val="0A614E"/>
                </a:solidFill>
                <a:latin typeface="Arial" panose="020B0604020202020204" pitchFamily="34" charset="0"/>
                <a:cs typeface="Arial" panose="020B0604020202020204" pitchFamily="34" charset="0"/>
              </a:rPr>
              <a:t>•  </a:t>
            </a:r>
            <a:r>
              <a:rPr lang="en-US" sz="2400" b="1" dirty="0">
                <a:solidFill>
                  <a:srgbClr val="0A614E"/>
                </a:solidFill>
                <a:latin typeface="Arial" panose="020B0604020202020204" pitchFamily="34" charset="0"/>
                <a:cs typeface="Arial" panose="020B0604020202020204" pitchFamily="34" charset="0"/>
              </a:rPr>
              <a:t>Don’t duplicate pre-pandemic evaluations.</a:t>
            </a:r>
          </a:p>
          <a:p>
            <a:pPr marL="461963" marR="0">
              <a:spcAft>
                <a:spcPts val="1200"/>
              </a:spcAft>
            </a:pPr>
            <a:r>
              <a:rPr lang="en-US" sz="2000" dirty="0">
                <a:solidFill>
                  <a:schemeClr val="tx1">
                    <a:lumMod val="50000"/>
                    <a:lumOff val="50000"/>
                  </a:schemeClr>
                </a:solidFill>
                <a:latin typeface="Arial" panose="020B0604020202020204" pitchFamily="34" charset="0"/>
                <a:cs typeface="Arial" panose="020B0604020202020204" pitchFamily="34" charset="0"/>
              </a:rPr>
              <a:t>The issue with giving everyone the same rating is that it may demotivate high performers and set the tone with underperforming that their performance is satisfactory. </a:t>
            </a:r>
          </a:p>
          <a:p>
            <a:r>
              <a:rPr lang="en-US" sz="2400" b="1" dirty="0">
                <a:solidFill>
                  <a:srgbClr val="0A614E"/>
                </a:solidFill>
                <a:latin typeface="Arial" panose="020B0604020202020204" pitchFamily="34" charset="0"/>
                <a:cs typeface="Arial" panose="020B0604020202020204" pitchFamily="34" charset="0"/>
              </a:rPr>
              <a:t>•   Adjust goals and objectives.</a:t>
            </a:r>
          </a:p>
          <a:p>
            <a:pPr>
              <a:spcAft>
                <a:spcPts val="600"/>
              </a:spcAft>
            </a:pPr>
            <a:r>
              <a:rPr lang="en-US" sz="2400" b="1" dirty="0">
                <a:solidFill>
                  <a:schemeClr val="tx1">
                    <a:lumMod val="50000"/>
                    <a:lumOff val="50000"/>
                  </a:schemeClr>
                </a:solidFill>
                <a:latin typeface="Arial" panose="020B0604020202020204" pitchFamily="34" charset="0"/>
                <a:cs typeface="Arial" panose="020B0604020202020204" pitchFamily="34" charset="0"/>
              </a:rPr>
              <a:t>	</a:t>
            </a:r>
            <a:r>
              <a:rPr lang="en-US" sz="2000" dirty="0">
                <a:solidFill>
                  <a:schemeClr val="tx1">
                    <a:lumMod val="50000"/>
                    <a:lumOff val="50000"/>
                  </a:schemeClr>
                </a:solidFill>
                <a:latin typeface="Arial" panose="020B0604020202020204" pitchFamily="34" charset="0"/>
                <a:cs typeface="Arial" panose="020B0604020202020204" pitchFamily="34" charset="0"/>
              </a:rPr>
              <a:t>-	Agree on which things need to be accomplished.</a:t>
            </a:r>
          </a:p>
          <a:p>
            <a:pPr>
              <a:spcAft>
                <a:spcPts val="600"/>
              </a:spcAft>
            </a:pPr>
            <a:r>
              <a:rPr lang="en-US" sz="2000" dirty="0">
                <a:solidFill>
                  <a:schemeClr val="tx1">
                    <a:lumMod val="50000"/>
                    <a:lumOff val="50000"/>
                  </a:schemeClr>
                </a:solidFill>
                <a:latin typeface="Arial" panose="020B0604020202020204" pitchFamily="34" charset="0"/>
                <a:cs typeface="Arial" panose="020B0604020202020204" pitchFamily="34" charset="0"/>
              </a:rPr>
              <a:t>	-	What is feasible given the circumstances?</a:t>
            </a:r>
          </a:p>
          <a:p>
            <a:pPr marL="914400" indent="-452438">
              <a:spcAft>
                <a:spcPts val="600"/>
              </a:spcAft>
            </a:pPr>
            <a:r>
              <a:rPr lang="en-US" sz="2000" dirty="0">
                <a:solidFill>
                  <a:schemeClr val="tx1">
                    <a:lumMod val="50000"/>
                    <a:lumOff val="50000"/>
                  </a:schemeClr>
                </a:solidFill>
                <a:latin typeface="Arial" panose="020B0604020202020204" pitchFamily="34" charset="0"/>
                <a:cs typeface="Arial" panose="020B0604020202020204" pitchFamily="34" charset="0"/>
              </a:rPr>
              <a:t>-	Which areas show success is possible?</a:t>
            </a:r>
          </a:p>
        </p:txBody>
      </p:sp>
      <p:sp>
        <p:nvSpPr>
          <p:cNvPr id="6" name="TextBox 5">
            <a:extLst>
              <a:ext uri="{FF2B5EF4-FFF2-40B4-BE49-F238E27FC236}">
                <a16:creationId xmlns:a16="http://schemas.microsoft.com/office/drawing/2014/main" id="{81F0833D-AF54-494E-B003-65CAE2D4DEBC}"/>
              </a:ext>
            </a:extLst>
          </p:cNvPr>
          <p:cNvSpPr txBox="1"/>
          <p:nvPr/>
        </p:nvSpPr>
        <p:spPr>
          <a:xfrm>
            <a:off x="572876" y="247079"/>
            <a:ext cx="11038901" cy="430887"/>
          </a:xfrm>
          <a:prstGeom prst="rect">
            <a:avLst/>
          </a:prstGeom>
          <a:noFill/>
        </p:spPr>
        <p:txBody>
          <a:bodyPr wrap="square" rtlCol="0">
            <a:spAutoFit/>
          </a:bodyPr>
          <a:lstStyle/>
          <a:p>
            <a:pPr>
              <a:spcAft>
                <a:spcPts val="1200"/>
              </a:spcAft>
            </a:pPr>
            <a:r>
              <a:rPr lang="en-US" sz="2200" dirty="0">
                <a:solidFill>
                  <a:schemeClr val="bg1"/>
                </a:solidFill>
                <a:latin typeface="Arial" panose="020B0604020202020204" pitchFamily="34" charset="0"/>
                <a:cs typeface="Arial" panose="020B0604020202020204" pitchFamily="34" charset="0"/>
              </a:rPr>
              <a:t>Evaluating Performance During Difficult Times</a:t>
            </a:r>
          </a:p>
        </p:txBody>
      </p:sp>
    </p:spTree>
    <p:extLst>
      <p:ext uri="{BB962C8B-B14F-4D97-AF65-F5344CB8AC3E}">
        <p14:creationId xmlns:p14="http://schemas.microsoft.com/office/powerpoint/2010/main" val="3832363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08F8A-4662-9B4C-BE51-0AF88738A71D}"/>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AAFBCD3-4E73-FB4F-9983-432B38BDDD55}"/>
              </a:ext>
            </a:extLst>
          </p:cNvPr>
          <p:cNvSpPr txBox="1"/>
          <p:nvPr/>
        </p:nvSpPr>
        <p:spPr>
          <a:xfrm>
            <a:off x="572877" y="1226285"/>
            <a:ext cx="11265162" cy="5201424"/>
          </a:xfrm>
          <a:prstGeom prst="rect">
            <a:avLst/>
          </a:prstGeom>
          <a:noFill/>
        </p:spPr>
        <p:txBody>
          <a:bodyPr wrap="square" rtlCol="0">
            <a:spAutoFit/>
          </a:bodyPr>
          <a:lstStyle/>
          <a:p>
            <a:pPr>
              <a:spcAft>
                <a:spcPts val="1200"/>
              </a:spcAft>
            </a:pPr>
            <a:r>
              <a:rPr lang="en-US" sz="3200" b="1" dirty="0">
                <a:solidFill>
                  <a:srgbClr val="F59331"/>
                </a:solidFill>
                <a:latin typeface="Arial Black" panose="020B0604020202020204" pitchFamily="34" charset="0"/>
                <a:cs typeface="Arial Black" panose="020B0604020202020204" pitchFamily="34" charset="0"/>
              </a:rPr>
              <a:t>Idea #4 – Make Feedback the Focus </a:t>
            </a:r>
            <a:r>
              <a:rPr lang="en-US" sz="2400" i="1" dirty="0">
                <a:solidFill>
                  <a:srgbClr val="F59331"/>
                </a:solidFill>
                <a:latin typeface="Arial" panose="020B0604020202020204" pitchFamily="34" charset="0"/>
                <a:cs typeface="Arial" panose="020B0604020202020204" pitchFamily="34" charset="0"/>
              </a:rPr>
              <a:t>(continued)</a:t>
            </a:r>
          </a:p>
          <a:p>
            <a:r>
              <a:rPr lang="en-US" sz="2400" b="1" dirty="0">
                <a:solidFill>
                  <a:srgbClr val="0A614E"/>
                </a:solidFill>
                <a:latin typeface="Arial" panose="020B0604020202020204" pitchFamily="34" charset="0"/>
                <a:cs typeface="Arial" panose="020B0604020202020204" pitchFamily="34" charset="0"/>
              </a:rPr>
              <a:t>•  Tread lightly with poor performers.</a:t>
            </a:r>
          </a:p>
          <a:p>
            <a:pPr marL="914400" indent="-452438">
              <a:spcAft>
                <a:spcPts val="600"/>
              </a:spcAft>
            </a:pPr>
            <a:r>
              <a:rPr lang="en-US" sz="2000" dirty="0">
                <a:solidFill>
                  <a:schemeClr val="tx1">
                    <a:lumMod val="50000"/>
                    <a:lumOff val="50000"/>
                  </a:schemeClr>
                </a:solidFill>
                <a:latin typeface="Arial" panose="020B0604020202020204" pitchFamily="34" charset="0"/>
                <a:cs typeface="Arial" panose="020B0604020202020204" pitchFamily="34" charset="0"/>
              </a:rPr>
              <a:t>-	Now is not the time to beat them up. </a:t>
            </a:r>
          </a:p>
          <a:p>
            <a:pPr>
              <a:spcAft>
                <a:spcPts val="600"/>
              </a:spcAft>
            </a:pPr>
            <a:r>
              <a:rPr lang="en-US" sz="2000" dirty="0">
                <a:solidFill>
                  <a:schemeClr val="tx1">
                    <a:lumMod val="50000"/>
                    <a:lumOff val="50000"/>
                  </a:schemeClr>
                </a:solidFill>
                <a:latin typeface="Arial" panose="020B0604020202020204" pitchFamily="34" charset="0"/>
                <a:cs typeface="Arial" panose="020B0604020202020204" pitchFamily="34" charset="0"/>
              </a:rPr>
              <a:t>	-	Make a conscious decision which battles to fight now.</a:t>
            </a:r>
          </a:p>
          <a:p>
            <a:pPr marL="914400" indent="-452438">
              <a:spcAft>
                <a:spcPts val="1200"/>
              </a:spcAft>
            </a:pPr>
            <a:r>
              <a:rPr lang="en-US" sz="2000" dirty="0">
                <a:solidFill>
                  <a:schemeClr val="tx1">
                    <a:lumMod val="50000"/>
                    <a:lumOff val="50000"/>
                  </a:schemeClr>
                </a:solidFill>
                <a:latin typeface="Arial" panose="020B0604020202020204" pitchFamily="34" charset="0"/>
                <a:cs typeface="Arial" panose="020B0604020202020204" pitchFamily="34" charset="0"/>
              </a:rPr>
              <a:t>-	If someone on the team is not delivering, find out why by asking what is going on in their lives. For employees dealing with extremely challenging situations, suggest support through our Employee Assistance Program (EAP) 24/7/365 at 855.437.3486.</a:t>
            </a:r>
          </a:p>
          <a:p>
            <a:r>
              <a:rPr lang="en-US" sz="2400" b="1" dirty="0">
                <a:solidFill>
                  <a:srgbClr val="0A614E"/>
                </a:solidFill>
                <a:latin typeface="Arial" panose="020B0604020202020204" pitchFamily="34" charset="0"/>
                <a:cs typeface="Arial" panose="020B0604020202020204" pitchFamily="34" charset="0"/>
              </a:rPr>
              <a:t>•</a:t>
            </a:r>
            <a:r>
              <a:rPr lang="en-US" sz="2800" b="1" dirty="0">
                <a:solidFill>
                  <a:srgbClr val="0A614E"/>
                </a:solidFill>
                <a:latin typeface="Arial" panose="020B0604020202020204" pitchFamily="34" charset="0"/>
                <a:cs typeface="Arial" panose="020B0604020202020204" pitchFamily="34" charset="0"/>
              </a:rPr>
              <a:t>  </a:t>
            </a:r>
            <a:r>
              <a:rPr lang="en-US" sz="2400" b="1" dirty="0">
                <a:solidFill>
                  <a:srgbClr val="0A614E"/>
                </a:solidFill>
                <a:latin typeface="Arial" panose="020B0604020202020204" pitchFamily="34" charset="0"/>
                <a:cs typeface="Arial" panose="020B0604020202020204" pitchFamily="34" charset="0"/>
              </a:rPr>
              <a:t>Lavish praise on those deserving employees.</a:t>
            </a:r>
          </a:p>
          <a:p>
            <a:pPr marL="461963">
              <a:spcAft>
                <a:spcPts val="1200"/>
              </a:spcAft>
            </a:pPr>
            <a:r>
              <a:rPr lang="en-US" sz="2000" dirty="0">
                <a:solidFill>
                  <a:schemeClr val="tx1">
                    <a:lumMod val="50000"/>
                    <a:lumOff val="50000"/>
                  </a:schemeClr>
                </a:solidFill>
                <a:latin typeface="Arial" panose="020B0604020202020204" pitchFamily="34" charset="0"/>
                <a:cs typeface="Arial" panose="020B0604020202020204" pitchFamily="34" charset="0"/>
              </a:rPr>
              <a:t>Make sure you seize this opportunity to recognize and show appreciation for employee who are working hard, engaged, committed and offering their support to others. </a:t>
            </a:r>
          </a:p>
          <a:p>
            <a:r>
              <a:rPr lang="en-US" sz="2400" b="1" dirty="0">
                <a:solidFill>
                  <a:srgbClr val="0A614E"/>
                </a:solidFill>
                <a:latin typeface="Arial" panose="020B0604020202020204" pitchFamily="34" charset="0"/>
                <a:cs typeface="Arial" panose="020B0604020202020204" pitchFamily="34" charset="0"/>
              </a:rPr>
              <a:t>•</a:t>
            </a:r>
            <a:r>
              <a:rPr lang="en-US" sz="2800" b="1" dirty="0">
                <a:solidFill>
                  <a:srgbClr val="0A614E"/>
                </a:solidFill>
                <a:latin typeface="Arial" panose="020B0604020202020204" pitchFamily="34" charset="0"/>
                <a:cs typeface="Arial" panose="020B0604020202020204" pitchFamily="34" charset="0"/>
              </a:rPr>
              <a:t>  </a:t>
            </a:r>
            <a:r>
              <a:rPr lang="en-US" sz="2400" b="1" dirty="0">
                <a:solidFill>
                  <a:srgbClr val="0A614E"/>
                </a:solidFill>
                <a:latin typeface="Arial" panose="020B0604020202020204" pitchFamily="34" charset="0"/>
                <a:cs typeface="Arial" panose="020B0604020202020204" pitchFamily="34" charset="0"/>
              </a:rPr>
              <a:t>Reach out for support</a:t>
            </a:r>
          </a:p>
          <a:p>
            <a:pPr marL="461963">
              <a:spcAft>
                <a:spcPts val="600"/>
              </a:spcAft>
            </a:pPr>
            <a:r>
              <a:rPr lang="en-US" sz="2000" dirty="0">
                <a:solidFill>
                  <a:schemeClr val="tx1">
                    <a:lumMod val="50000"/>
                    <a:lumOff val="50000"/>
                  </a:schemeClr>
                </a:solidFill>
                <a:latin typeface="Arial" panose="020B0604020202020204" pitchFamily="34" charset="0"/>
                <a:cs typeface="Arial" panose="020B0604020202020204" pitchFamily="34" charset="0"/>
              </a:rPr>
              <a:t>Our UTHSC Employee Relations team is here to help you navigate performance issues. Please contact our team at 901.448.5600 or email </a:t>
            </a:r>
            <a:r>
              <a:rPr lang="en-US" sz="2000" dirty="0">
                <a:solidFill>
                  <a:schemeClr val="tx1">
                    <a:lumMod val="50000"/>
                    <a:lumOff val="50000"/>
                  </a:schemeClr>
                </a:solidFill>
                <a:latin typeface="Arial" panose="020B0604020202020204" pitchFamily="34" charset="0"/>
                <a:cs typeface="Arial" panose="020B0604020202020204" pitchFamily="34" charset="0"/>
                <a:hlinkClick r:id="rId4"/>
              </a:rPr>
              <a:t>hr@uthsc.edu</a:t>
            </a:r>
            <a:r>
              <a:rPr lang="en-US" sz="2000" dirty="0">
                <a:solidFill>
                  <a:schemeClr val="tx1">
                    <a:lumMod val="50000"/>
                    <a:lumOff val="50000"/>
                  </a:schemeClr>
                </a:solidFill>
                <a:latin typeface="Arial" panose="020B0604020202020204" pitchFamily="34" charset="0"/>
                <a:cs typeface="Arial" panose="020B0604020202020204" pitchFamily="34" charset="0"/>
              </a:rPr>
              <a:t> for assistance. </a:t>
            </a:r>
          </a:p>
        </p:txBody>
      </p:sp>
      <p:sp>
        <p:nvSpPr>
          <p:cNvPr id="6" name="TextBox 5">
            <a:extLst>
              <a:ext uri="{FF2B5EF4-FFF2-40B4-BE49-F238E27FC236}">
                <a16:creationId xmlns:a16="http://schemas.microsoft.com/office/drawing/2014/main" id="{81F0833D-AF54-494E-B003-65CAE2D4DEBC}"/>
              </a:ext>
            </a:extLst>
          </p:cNvPr>
          <p:cNvSpPr txBox="1"/>
          <p:nvPr/>
        </p:nvSpPr>
        <p:spPr>
          <a:xfrm>
            <a:off x="572876" y="247079"/>
            <a:ext cx="11038901" cy="430887"/>
          </a:xfrm>
          <a:prstGeom prst="rect">
            <a:avLst/>
          </a:prstGeom>
          <a:noFill/>
        </p:spPr>
        <p:txBody>
          <a:bodyPr wrap="square" rtlCol="0">
            <a:spAutoFit/>
          </a:bodyPr>
          <a:lstStyle/>
          <a:p>
            <a:pPr>
              <a:spcAft>
                <a:spcPts val="1200"/>
              </a:spcAft>
            </a:pPr>
            <a:r>
              <a:rPr lang="en-US" sz="2200" dirty="0">
                <a:solidFill>
                  <a:schemeClr val="bg1"/>
                </a:solidFill>
                <a:latin typeface="Arial" panose="020B0604020202020204" pitchFamily="34" charset="0"/>
                <a:cs typeface="Arial" panose="020B0604020202020204" pitchFamily="34" charset="0"/>
              </a:rPr>
              <a:t>Evaluating Performance During Difficult Times</a:t>
            </a:r>
          </a:p>
        </p:txBody>
      </p:sp>
    </p:spTree>
    <p:extLst>
      <p:ext uri="{BB962C8B-B14F-4D97-AF65-F5344CB8AC3E}">
        <p14:creationId xmlns:p14="http://schemas.microsoft.com/office/powerpoint/2010/main" val="3203744099"/>
      </p:ext>
    </p:extLst>
  </p:cSld>
  <p:clrMapOvr>
    <a:masterClrMapping/>
  </p:clrMapOvr>
</p:sld>
</file>

<file path=ppt/theme/theme1.xml><?xml version="1.0" encoding="utf-8"?>
<a:theme xmlns:a="http://schemas.openxmlformats.org/drawingml/2006/main" name="Firs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1318</TotalTime>
  <Words>1294</Words>
  <Application>Microsoft Office PowerPoint</Application>
  <PresentationFormat>Widescreen</PresentationFormat>
  <Paragraphs>130</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Arial Black</vt:lpstr>
      <vt:lpstr>Calibri</vt:lpstr>
      <vt:lpstr>Gill Sans MT</vt:lpstr>
      <vt:lpstr>Times New Roman</vt:lpstr>
      <vt:lpstr>First Slide</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Alston, Chandra D</dc:creator>
  <cp:lastModifiedBy>Alston, Chandra D</cp:lastModifiedBy>
  <cp:revision>24</cp:revision>
  <dcterms:created xsi:type="dcterms:W3CDTF">2021-01-25T20:33:52Z</dcterms:created>
  <dcterms:modified xsi:type="dcterms:W3CDTF">2021-01-26T22:21:13Z</dcterms:modified>
</cp:coreProperties>
</file>