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95" r:id="rId6"/>
    <p:sldId id="262" r:id="rId7"/>
    <p:sldId id="265" r:id="rId8"/>
    <p:sldId id="264" r:id="rId9"/>
    <p:sldId id="266" r:id="rId10"/>
    <p:sldId id="270" r:id="rId11"/>
    <p:sldId id="272" r:id="rId12"/>
    <p:sldId id="268" r:id="rId13"/>
    <p:sldId id="267" r:id="rId14"/>
    <p:sldId id="273" r:id="rId15"/>
    <p:sldId id="274" r:id="rId16"/>
    <p:sldId id="275" r:id="rId17"/>
    <p:sldId id="277" r:id="rId18"/>
    <p:sldId id="276" r:id="rId19"/>
    <p:sldId id="291" r:id="rId20"/>
    <p:sldId id="278" r:id="rId21"/>
    <p:sldId id="286" r:id="rId22"/>
    <p:sldId id="279" r:id="rId23"/>
    <p:sldId id="281" r:id="rId24"/>
    <p:sldId id="283" r:id="rId25"/>
    <p:sldId id="293" r:id="rId26"/>
    <p:sldId id="284" r:id="rId27"/>
    <p:sldId id="299" r:id="rId28"/>
    <p:sldId id="300" r:id="rId29"/>
    <p:sldId id="288" r:id="rId30"/>
    <p:sldId id="296" r:id="rId31"/>
    <p:sldId id="297" r:id="rId32"/>
    <p:sldId id="298" r:id="rId3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2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6E50-E7B5-46C0-A666-F3A50F96AEC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F910-0F7F-425A-8202-5CD9F6EDBEF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761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6E50-E7B5-46C0-A666-F3A50F96AEC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F910-0F7F-425A-8202-5CD9F6EDBE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987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6E50-E7B5-46C0-A666-F3A50F96AEC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F910-0F7F-425A-8202-5CD9F6EDBE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812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6E50-E7B5-46C0-A666-F3A50F96AEC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F910-0F7F-425A-8202-5CD9F6EDBE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207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6E50-E7B5-46C0-A666-F3A50F96AEC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F910-0F7F-425A-8202-5CD9F6EDBEF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932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6E50-E7B5-46C0-A666-F3A50F96AEC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F910-0F7F-425A-8202-5CD9F6EDBE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855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6E50-E7B5-46C0-A666-F3A50F96AEC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F910-0F7F-425A-8202-5CD9F6EDBE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28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6E50-E7B5-46C0-A666-F3A50F96AEC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F910-0F7F-425A-8202-5CD9F6EDBE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125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6E50-E7B5-46C0-A666-F3A50F96AEC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F910-0F7F-425A-8202-5CD9F6EDBE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909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97A6E50-E7B5-46C0-A666-F3A50F96AEC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03F910-0F7F-425A-8202-5CD9F6EDBE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863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6E50-E7B5-46C0-A666-F3A50F96AEC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F910-0F7F-425A-8202-5CD9F6EDBE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50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97A6E50-E7B5-46C0-A666-F3A50F96AEC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903F910-0F7F-425A-8202-5CD9F6EDBEF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50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thsc.edu/medicine/facultyaffairs/index.php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Promotion &amp; Tenure</a:t>
            </a:r>
            <a:br>
              <a:rPr lang="en-US" dirty="0"/>
            </a:br>
            <a:r>
              <a:rPr lang="en-US" dirty="0"/>
              <a:t>2025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1112731" y="5598619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605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639" y="1562469"/>
            <a:ext cx="6006721" cy="37330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23744" y="603504"/>
            <a:ext cx="1780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Tenure Status???</a:t>
            </a:r>
          </a:p>
        </p:txBody>
      </p:sp>
    </p:spTree>
    <p:extLst>
      <p:ext uri="{BB962C8B-B14F-4D97-AF65-F5344CB8AC3E}">
        <p14:creationId xmlns:p14="http://schemas.microsoft.com/office/powerpoint/2010/main" val="4218904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7168" y="777240"/>
            <a:ext cx="7700313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Follow up email</a:t>
            </a:r>
          </a:p>
          <a:p>
            <a:endParaRPr lang="en-US" dirty="0"/>
          </a:p>
          <a:p>
            <a:r>
              <a:rPr lang="en-US" dirty="0"/>
              <a:t>Dear Dr. Smith,</a:t>
            </a:r>
          </a:p>
          <a:p>
            <a:endParaRPr lang="en-US" dirty="0"/>
          </a:p>
          <a:p>
            <a:r>
              <a:rPr lang="en-US" dirty="0"/>
              <a:t>Thank you for providing a letter of evaluation for Dr. Bob Smith.</a:t>
            </a:r>
          </a:p>
          <a:p>
            <a:r>
              <a:rPr lang="en-US" dirty="0"/>
              <a:t>To finalize this letter for use in the dossier for Dr. Smith’s promotion and tenure, </a:t>
            </a:r>
          </a:p>
          <a:p>
            <a:r>
              <a:rPr lang="en-US" dirty="0"/>
              <a:t>can you please share with me your own tenure status.  Our Board of Trustees</a:t>
            </a:r>
          </a:p>
          <a:p>
            <a:r>
              <a:rPr lang="en-US" dirty="0"/>
              <a:t>requires that we obtain such information related to our evaluators.</a:t>
            </a:r>
          </a:p>
          <a:p>
            <a:endParaRPr lang="en-US" dirty="0"/>
          </a:p>
          <a:p>
            <a:r>
              <a:rPr lang="en-US" dirty="0"/>
              <a:t>Again, thank you for your help</a:t>
            </a:r>
          </a:p>
          <a:p>
            <a:endParaRPr lang="en-US" dirty="0"/>
          </a:p>
          <a:p>
            <a:r>
              <a:rPr lang="en-US" dirty="0"/>
              <a:t>Judy Farmer</a:t>
            </a:r>
          </a:p>
          <a:p>
            <a:r>
              <a:rPr lang="en-US" dirty="0"/>
              <a:t>P&amp;T Coordinator Department of Pediatrics</a:t>
            </a:r>
          </a:p>
          <a:p>
            <a:endParaRPr lang="en-US" dirty="0"/>
          </a:p>
          <a:p>
            <a:endParaRPr lang="en-US" i="1" dirty="0"/>
          </a:p>
          <a:p>
            <a:r>
              <a:rPr lang="en-US" i="1" dirty="0"/>
              <a:t>Response</a:t>
            </a:r>
          </a:p>
          <a:p>
            <a:endParaRPr lang="en-US" dirty="0"/>
          </a:p>
          <a:p>
            <a:r>
              <a:rPr lang="en-US" dirty="0"/>
              <a:t>Judy, I am tenured.  Pat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87368" y="155448"/>
            <a:ext cx="7543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What to do if you need tenure status of evaluator?</a:t>
            </a:r>
          </a:p>
        </p:txBody>
      </p:sp>
    </p:spTree>
    <p:extLst>
      <p:ext uri="{BB962C8B-B14F-4D97-AF65-F5344CB8AC3E}">
        <p14:creationId xmlns:p14="http://schemas.microsoft.com/office/powerpoint/2010/main" val="318465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22464" y="1737360"/>
            <a:ext cx="10133215" cy="4488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br>
              <a:rPr lang="en-US" dirty="0"/>
            </a:br>
            <a:r>
              <a:rPr lang="en-US" dirty="0"/>
              <a:t>Letter Database for Dr Bob Smith</a:t>
            </a:r>
          </a:p>
        </p:txBody>
      </p:sp>
      <p:sp>
        <p:nvSpPr>
          <p:cNvPr id="3" name="Rectangle 2"/>
          <p:cNvSpPr/>
          <p:nvPr/>
        </p:nvSpPr>
        <p:spPr>
          <a:xfrm>
            <a:off x="1022465" y="5376812"/>
            <a:ext cx="105737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aseline="30000" dirty="0"/>
              <a:t>1</a:t>
            </a:r>
            <a:r>
              <a:rPr lang="en-US" sz="1400" dirty="0"/>
              <a:t>Put “NA”, for Not Applicable, if UT faculty is not going up for award of tenure</a:t>
            </a:r>
          </a:p>
          <a:p>
            <a:r>
              <a:rPr lang="en-US" sz="1400" baseline="30000" dirty="0"/>
              <a:t>2</a:t>
            </a:r>
            <a:r>
              <a:rPr lang="en-US" sz="1400" dirty="0"/>
              <a:t>Internal: UTHSC or UTHSC affiliates like St Jude or VA </a:t>
            </a:r>
            <a:r>
              <a:rPr lang="en-US" sz="1400" b="1" dirty="0"/>
              <a:t>VERSUS</a:t>
            </a:r>
            <a:r>
              <a:rPr lang="en-US" sz="1400" dirty="0"/>
              <a:t> External: not employed or affiliated with UTHSC</a:t>
            </a:r>
          </a:p>
          <a:p>
            <a:r>
              <a:rPr lang="en-US" sz="1400" baseline="30000" dirty="0"/>
              <a:t>3</a:t>
            </a:r>
            <a:r>
              <a:rPr lang="en-US" sz="1400" dirty="0"/>
              <a:t>Put not listed if rank not listed in letter; Put NA, for not applicable, if UT faculty is only going up for tenure without promotion.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97280" y="1737360"/>
            <a:ext cx="865632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 Faculty: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Bob Smith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Consideration of Promotion to what rank: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Associate Professor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Consideration of the Award of Tenure (yes or no):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Correct number of acceptable internal plus external letters (yes or no):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764" y="2741546"/>
            <a:ext cx="9146078" cy="27682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87606" y="4401786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79976" y="4428399"/>
            <a:ext cx="572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77479" y="4408566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80063" y="439238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82647" y="4388294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80967" y="439795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785586" y="4388294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65396" y="4319415"/>
            <a:ext cx="601246" cy="523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yes in attached email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9344" y="4186343"/>
            <a:ext cx="1367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Patricia Smith, PhD</a:t>
            </a:r>
          </a:p>
          <a:p>
            <a:r>
              <a:rPr lang="en-US" sz="800" dirty="0"/>
              <a:t>Professor, Dept Physiology</a:t>
            </a:r>
          </a:p>
          <a:p>
            <a:r>
              <a:rPr lang="en-US" sz="800" dirty="0"/>
              <a:t>University of Texas at Austin</a:t>
            </a:r>
          </a:p>
          <a:p>
            <a:r>
              <a:rPr lang="en-US" sz="800" dirty="0"/>
              <a:t>Psmith@texas.edu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21967" y="4427573"/>
            <a:ext cx="6957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external</a:t>
            </a:r>
          </a:p>
        </p:txBody>
      </p:sp>
    </p:spTree>
    <p:extLst>
      <p:ext uri="{BB962C8B-B14F-4D97-AF65-F5344CB8AC3E}">
        <p14:creationId xmlns:p14="http://schemas.microsoft.com/office/powerpoint/2010/main" val="895667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639" y="1562469"/>
            <a:ext cx="6006721" cy="37330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88336" y="667512"/>
            <a:ext cx="3480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Lists correct Rank for Bob Smith???</a:t>
            </a:r>
          </a:p>
        </p:txBody>
      </p:sp>
    </p:spTree>
    <p:extLst>
      <p:ext uri="{BB962C8B-B14F-4D97-AF65-F5344CB8AC3E}">
        <p14:creationId xmlns:p14="http://schemas.microsoft.com/office/powerpoint/2010/main" val="477596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22464" y="1737360"/>
            <a:ext cx="10133215" cy="4488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br>
              <a:rPr lang="en-US" dirty="0"/>
            </a:br>
            <a:r>
              <a:rPr lang="en-US" dirty="0"/>
              <a:t>Letter Database for Dr Bob Smith</a:t>
            </a:r>
          </a:p>
        </p:txBody>
      </p:sp>
      <p:sp>
        <p:nvSpPr>
          <p:cNvPr id="3" name="Rectangle 2"/>
          <p:cNvSpPr/>
          <p:nvPr/>
        </p:nvSpPr>
        <p:spPr>
          <a:xfrm>
            <a:off x="1022465" y="5376812"/>
            <a:ext cx="105737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aseline="30000" dirty="0"/>
              <a:t>1</a:t>
            </a:r>
            <a:r>
              <a:rPr lang="en-US" sz="1400" dirty="0"/>
              <a:t>Put “NA”, for Not Applicable, if UT faculty is not going up for award of tenure</a:t>
            </a:r>
          </a:p>
          <a:p>
            <a:r>
              <a:rPr lang="en-US" sz="1400" baseline="30000" dirty="0"/>
              <a:t>2</a:t>
            </a:r>
            <a:r>
              <a:rPr lang="en-US" sz="1400" dirty="0"/>
              <a:t>Internal: UTHSC or UTHSC affiliates like St Jude or VA </a:t>
            </a:r>
            <a:r>
              <a:rPr lang="en-US" sz="1400" b="1" dirty="0"/>
              <a:t>VERSUS</a:t>
            </a:r>
            <a:r>
              <a:rPr lang="en-US" sz="1400" dirty="0"/>
              <a:t> External: not employed or affiliated with UTHSC</a:t>
            </a:r>
          </a:p>
          <a:p>
            <a:r>
              <a:rPr lang="en-US" sz="1400" baseline="30000" dirty="0"/>
              <a:t>3</a:t>
            </a:r>
            <a:r>
              <a:rPr lang="en-US" sz="1400" dirty="0"/>
              <a:t>Put not listed if rank not listed in letter; Put NA, for not applicable, if UT faculty is only going up for tenure without promotion.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97280" y="1737360"/>
            <a:ext cx="865632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 Faculty: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Bob Smith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Consideration of Promotion to what rank: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Associate Professor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Consideration of the Award of Tenure (yes or no):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Correct number of acceptable internal plus external letters (yes or no):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764" y="2741546"/>
            <a:ext cx="9146078" cy="27682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87606" y="4401786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79976" y="4428399"/>
            <a:ext cx="572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77479" y="4408566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05271" y="4427573"/>
            <a:ext cx="7377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Not listed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82647" y="4388294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80967" y="439795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785586" y="4388294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65396" y="4319415"/>
            <a:ext cx="601246" cy="523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yes in attached email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9344" y="4186343"/>
            <a:ext cx="1367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Patricia Smith, PhD</a:t>
            </a:r>
          </a:p>
          <a:p>
            <a:r>
              <a:rPr lang="en-US" sz="800" dirty="0"/>
              <a:t>Professor, Dept Physiology</a:t>
            </a:r>
          </a:p>
          <a:p>
            <a:r>
              <a:rPr lang="en-US" sz="800" dirty="0"/>
              <a:t>University of Texas at Austin</a:t>
            </a:r>
          </a:p>
          <a:p>
            <a:r>
              <a:rPr lang="en-US" sz="800" dirty="0"/>
              <a:t>Psmith@texas.edu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21967" y="4427573"/>
            <a:ext cx="6957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external</a:t>
            </a:r>
          </a:p>
        </p:txBody>
      </p:sp>
    </p:spTree>
    <p:extLst>
      <p:ext uri="{BB962C8B-B14F-4D97-AF65-F5344CB8AC3E}">
        <p14:creationId xmlns:p14="http://schemas.microsoft.com/office/powerpoint/2010/main" val="2823437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639" y="1562469"/>
            <a:ext cx="6006721" cy="37330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2639" y="768096"/>
            <a:ext cx="2975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Support of tenure statement?</a:t>
            </a:r>
          </a:p>
        </p:txBody>
      </p:sp>
    </p:spTree>
    <p:extLst>
      <p:ext uri="{BB962C8B-B14F-4D97-AF65-F5344CB8AC3E}">
        <p14:creationId xmlns:p14="http://schemas.microsoft.com/office/powerpoint/2010/main" val="225121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22464" y="1737360"/>
            <a:ext cx="10133215" cy="4488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br>
              <a:rPr lang="en-US" dirty="0"/>
            </a:br>
            <a:r>
              <a:rPr lang="en-US" dirty="0"/>
              <a:t>Letter Database for Dr Bob Smith</a:t>
            </a:r>
          </a:p>
        </p:txBody>
      </p:sp>
      <p:sp>
        <p:nvSpPr>
          <p:cNvPr id="3" name="Rectangle 2"/>
          <p:cNvSpPr/>
          <p:nvPr/>
        </p:nvSpPr>
        <p:spPr>
          <a:xfrm>
            <a:off x="1022465" y="5376812"/>
            <a:ext cx="105737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aseline="30000" dirty="0"/>
              <a:t>1</a:t>
            </a:r>
            <a:r>
              <a:rPr lang="en-US" sz="1400" dirty="0"/>
              <a:t>Put “NA”, for Not Applicable, if UT faculty is not going up for award of tenure</a:t>
            </a:r>
          </a:p>
          <a:p>
            <a:r>
              <a:rPr lang="en-US" sz="1400" baseline="30000" dirty="0"/>
              <a:t>2</a:t>
            </a:r>
            <a:r>
              <a:rPr lang="en-US" sz="1400" dirty="0"/>
              <a:t>Internal: UTHSC or UTHSC affiliates like St Jude or VA </a:t>
            </a:r>
            <a:r>
              <a:rPr lang="en-US" sz="1400" b="1" dirty="0"/>
              <a:t>VERSUS</a:t>
            </a:r>
            <a:r>
              <a:rPr lang="en-US" sz="1400" dirty="0"/>
              <a:t> External: not employed or affiliated with UTHSC</a:t>
            </a:r>
          </a:p>
          <a:p>
            <a:r>
              <a:rPr lang="en-US" sz="1400" baseline="30000" dirty="0"/>
              <a:t>3</a:t>
            </a:r>
            <a:r>
              <a:rPr lang="en-US" sz="1400" dirty="0"/>
              <a:t>Put not listed if rank not listed in letter; Put NA, for not applicable, if UT faculty is only going up for tenure without promotion.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97280" y="1737360"/>
            <a:ext cx="865632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 Faculty: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Bob Smith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Consideration of Promotion to what rank: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Associate Professor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Consideration of the Award of Tenure (yes or no):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Correct number of acceptable internal plus external letters (yes or no):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764" y="2741546"/>
            <a:ext cx="9146078" cy="27682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87606" y="4401786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79976" y="4428399"/>
            <a:ext cx="572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77479" y="4408566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05271" y="4427573"/>
            <a:ext cx="7377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Not listed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82647" y="4388294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80967" y="4397950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785586" y="4388294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65396" y="4319415"/>
            <a:ext cx="601246" cy="523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yes in attached email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9344" y="4186343"/>
            <a:ext cx="1367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Patricia Smith, PhD</a:t>
            </a:r>
          </a:p>
          <a:p>
            <a:r>
              <a:rPr lang="en-US" sz="800" dirty="0"/>
              <a:t>Professor, Dept Physiology</a:t>
            </a:r>
          </a:p>
          <a:p>
            <a:r>
              <a:rPr lang="en-US" sz="800" dirty="0"/>
              <a:t>University of Texas at Austin</a:t>
            </a:r>
          </a:p>
          <a:p>
            <a:r>
              <a:rPr lang="en-US" sz="800" dirty="0"/>
              <a:t>Psmith@texas.edu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21967" y="4427573"/>
            <a:ext cx="6957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external</a:t>
            </a:r>
          </a:p>
        </p:txBody>
      </p:sp>
    </p:spTree>
    <p:extLst>
      <p:ext uri="{BB962C8B-B14F-4D97-AF65-F5344CB8AC3E}">
        <p14:creationId xmlns:p14="http://schemas.microsoft.com/office/powerpoint/2010/main" val="631738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Letters Needed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388547"/>
              </p:ext>
            </p:extLst>
          </p:nvPr>
        </p:nvGraphicFramePr>
        <p:xfrm>
          <a:off x="1810513" y="1786189"/>
          <a:ext cx="6766559" cy="164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7507">
                  <a:extLst>
                    <a:ext uri="{9D8B030D-6E8A-4147-A177-3AD203B41FA5}">
                      <a16:colId xmlns:a16="http://schemas.microsoft.com/office/drawing/2014/main" val="31174329"/>
                    </a:ext>
                  </a:extLst>
                </a:gridCol>
                <a:gridCol w="1734564">
                  <a:extLst>
                    <a:ext uri="{9D8B030D-6E8A-4147-A177-3AD203B41FA5}">
                      <a16:colId xmlns:a16="http://schemas.microsoft.com/office/drawing/2014/main" val="725468294"/>
                    </a:ext>
                  </a:extLst>
                </a:gridCol>
                <a:gridCol w="2194488">
                  <a:extLst>
                    <a:ext uri="{9D8B030D-6E8A-4147-A177-3AD203B41FA5}">
                      <a16:colId xmlns:a16="http://schemas.microsoft.com/office/drawing/2014/main" val="2821966636"/>
                    </a:ext>
                  </a:extLst>
                </a:gridCol>
              </a:tblGrid>
              <a:tr h="3270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Type of Action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Min# of </a:t>
                      </a:r>
                      <a:r>
                        <a:rPr lang="en-US" sz="1100" baseline="30000" dirty="0">
                          <a:effectLst/>
                        </a:rPr>
                        <a:t>1</a:t>
                      </a:r>
                      <a:r>
                        <a:rPr lang="en-US" sz="1100" dirty="0">
                          <a:effectLst/>
                        </a:rPr>
                        <a:t>Internal Letters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Min # of </a:t>
                      </a:r>
                      <a:r>
                        <a:rPr lang="en-US" sz="1100" baseline="30000" dirty="0">
                          <a:effectLst/>
                        </a:rPr>
                        <a:t>2</a:t>
                      </a:r>
                      <a:r>
                        <a:rPr lang="en-US" sz="1100" dirty="0">
                          <a:effectLst/>
                        </a:rPr>
                        <a:t>External Letters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96375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A. Instructor to Assistant Professor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251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B. Assist to Assoc WITHOUT tenure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6689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C. Assist to Assoc WITH tenure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2868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D. Assoc to Professor any tenure status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44276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E. Tenure without Promotion (“a” below)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9531524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024129" y="3516246"/>
            <a:ext cx="10131551" cy="2759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Internal versus External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Internal: UTHSC or UTHSC affiliates like St Jude or VA	</a:t>
            </a: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External: not employed or affiliated with UTHSC. Former UT Faculty are external</a:t>
            </a:r>
          </a:p>
          <a:p>
            <a:pPr>
              <a:lnSpc>
                <a:spcPct val="107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case of tenure review only, letter writer must be (a) at or above the candidate’s current rank, or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(b) at or above the rank to which the candidate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aspires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be promoted to.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consideration for the award of tenure for a UTHSC faculty, the letter writer MUST be tenured and state as much in the letter of reference.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58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22464" y="1737360"/>
            <a:ext cx="10133215" cy="4488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br>
              <a:rPr lang="en-US" dirty="0"/>
            </a:br>
            <a:r>
              <a:rPr lang="en-US" dirty="0"/>
              <a:t>Letter Database for Dr Bob Smith</a:t>
            </a:r>
          </a:p>
        </p:txBody>
      </p:sp>
      <p:sp>
        <p:nvSpPr>
          <p:cNvPr id="3" name="Rectangle 2"/>
          <p:cNvSpPr/>
          <p:nvPr/>
        </p:nvSpPr>
        <p:spPr>
          <a:xfrm>
            <a:off x="1022465" y="5376812"/>
            <a:ext cx="105737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aseline="30000" dirty="0"/>
              <a:t>1</a:t>
            </a:r>
            <a:r>
              <a:rPr lang="en-US" sz="1400" dirty="0"/>
              <a:t>Put “NA”, for Not Applicable, if UT faculty is not going up for award of tenure</a:t>
            </a:r>
          </a:p>
          <a:p>
            <a:r>
              <a:rPr lang="en-US" sz="1400" baseline="30000" dirty="0"/>
              <a:t>2</a:t>
            </a:r>
            <a:r>
              <a:rPr lang="en-US" sz="1400" dirty="0"/>
              <a:t>Internal: UTHSC or UTHSC affiliates like St Jude or VA </a:t>
            </a:r>
            <a:r>
              <a:rPr lang="en-US" sz="1400" b="1" dirty="0"/>
              <a:t>VERSUS</a:t>
            </a:r>
            <a:r>
              <a:rPr lang="en-US" sz="1400" dirty="0"/>
              <a:t> External: not employed or affiliated with UTHSC</a:t>
            </a:r>
          </a:p>
          <a:p>
            <a:r>
              <a:rPr lang="en-US" sz="1400" baseline="30000" dirty="0"/>
              <a:t>3</a:t>
            </a:r>
            <a:r>
              <a:rPr lang="en-US" sz="1400" dirty="0"/>
              <a:t>Put not listed if rank not listed in letter; Put NA, for not applicable, if UT faculty is only going up for tenure without promotion.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97280" y="1737360"/>
            <a:ext cx="865632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 Faculty: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Bob Smith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Consideration of Promotion to what rank: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Associate Professor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Consideration of the Award of Tenure (yes or no):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Correct number of acceptable internal plus external letters (yes or no):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internal = yes; 3 external = yes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764" y="2741546"/>
            <a:ext cx="9146078" cy="27682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87606" y="4401786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79976" y="4428399"/>
            <a:ext cx="572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77479" y="4408566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05271" y="4427573"/>
            <a:ext cx="7377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Not listed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82647" y="4388294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80967" y="4397950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785586" y="4388294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65396" y="4319415"/>
            <a:ext cx="601246" cy="523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yes in attached email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9344" y="4186343"/>
            <a:ext cx="1367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Patricia Smith, PhD</a:t>
            </a:r>
          </a:p>
          <a:p>
            <a:r>
              <a:rPr lang="en-US" sz="800" dirty="0"/>
              <a:t>Professor, Dept Physiology</a:t>
            </a:r>
          </a:p>
          <a:p>
            <a:r>
              <a:rPr lang="en-US" sz="800" dirty="0"/>
              <a:t>University of Texas at Austin</a:t>
            </a:r>
          </a:p>
          <a:p>
            <a:r>
              <a:rPr lang="en-US" sz="800" dirty="0"/>
              <a:t>Psmith@texas.edu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21967" y="4427573"/>
            <a:ext cx="6957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external</a:t>
            </a:r>
          </a:p>
        </p:txBody>
      </p:sp>
    </p:spTree>
    <p:extLst>
      <p:ext uri="{BB962C8B-B14F-4D97-AF65-F5344CB8AC3E}">
        <p14:creationId xmlns:p14="http://schemas.microsoft.com/office/powerpoint/2010/main" val="1351477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350" y="0"/>
            <a:ext cx="8875059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77824" y="338328"/>
            <a:ext cx="1386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714770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287339"/>
            <a:ext cx="10058400" cy="87013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858" y="1937028"/>
            <a:ext cx="11321142" cy="4409343"/>
          </a:xfrm>
        </p:spPr>
        <p:txBody>
          <a:bodyPr numCol="2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800" b="1" dirty="0"/>
              <a:t>Letters of Reference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Minimum Number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Solicitation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Letter Database for Each Faculty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Judging Acceptability of Letters</a:t>
            </a:r>
          </a:p>
          <a:p>
            <a:pPr marL="182880" indent="-182880">
              <a:lnSpc>
                <a:spcPct val="100000"/>
              </a:lnSpc>
              <a:buFont typeface="+mj-lt"/>
              <a:buAutoNum type="arabicPeriod"/>
            </a:pPr>
            <a:r>
              <a:rPr lang="en-US" sz="1800" b="1" dirty="0"/>
              <a:t>Early Promotion and Tenure</a:t>
            </a:r>
          </a:p>
          <a:p>
            <a:pPr marL="182880" indent="-182880">
              <a:lnSpc>
                <a:spcPct val="100000"/>
              </a:lnSpc>
              <a:buFont typeface="+mj-lt"/>
              <a:buAutoNum type="arabicPeriod"/>
            </a:pPr>
            <a:r>
              <a:rPr lang="en-US" sz="1800" b="1" dirty="0"/>
              <a:t>Peer Review of Teaching</a:t>
            </a:r>
          </a:p>
          <a:p>
            <a:pPr marL="182880" indent="-182880">
              <a:lnSpc>
                <a:spcPct val="100000"/>
              </a:lnSpc>
              <a:buFont typeface="+mj-lt"/>
              <a:buAutoNum type="arabicPeriod"/>
            </a:pPr>
            <a:r>
              <a:rPr lang="en-US" sz="1800" b="1" dirty="0"/>
              <a:t>Required Forms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Form 5 – Promotion Checklist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Promotion Metric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Department Committee Report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b="1" dirty="0"/>
              <a:t>Joint Appointments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b="1" dirty="0"/>
              <a:t>Additional Reference Material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b="1" dirty="0"/>
              <a:t>Common Issues Noted by CAPT Committee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b="1" dirty="0"/>
              <a:t>Chair letter “If-</a:t>
            </a:r>
            <a:r>
              <a:rPr lang="en-US" sz="1800" b="1" dirty="0" err="1"/>
              <a:t>Thens</a:t>
            </a:r>
            <a:r>
              <a:rPr lang="en-US" sz="1800" b="1" dirty="0"/>
              <a:t>”</a:t>
            </a:r>
          </a:p>
          <a:p>
            <a:pPr marL="0" indent="0">
              <a:buNone/>
            </a:pPr>
            <a:r>
              <a:rPr lang="en-US" sz="1800" b="1" dirty="0"/>
              <a:t>ALL forms and instructions are on the College of Medicine Faculty Affairs Website</a:t>
            </a:r>
          </a:p>
          <a:p>
            <a:pPr marL="0" indent="0">
              <a:buNone/>
            </a:pPr>
            <a:r>
              <a:rPr lang="en-US" sz="1800" b="1" dirty="0">
                <a:hlinkClick r:id="rId2"/>
              </a:rPr>
              <a:t>https://www.uthsc.edu/medicine/facultyaffairs/index.php</a:t>
            </a: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3122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Early Promotion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sz="16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600" b="1" dirty="0"/>
              <a:t>When is a promotion considered “early” (for 2024 - 2025 P&amp;T cycle)?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b="1" dirty="0"/>
          </a:p>
          <a:p>
            <a:pPr marL="201168" lvl="1" indent="0">
              <a:lnSpc>
                <a:spcPct val="100000"/>
              </a:lnSpc>
              <a:buNone/>
            </a:pPr>
            <a:r>
              <a:rPr lang="en-US" sz="1400" dirty="0"/>
              <a:t>For faculty to be </a:t>
            </a:r>
            <a:r>
              <a:rPr lang="en-US" sz="1400" u="sng" dirty="0"/>
              <a:t>promoted to Associate Professor</a:t>
            </a:r>
            <a:r>
              <a:rPr lang="en-US" sz="1400" dirty="0"/>
              <a:t>, they must have been an Assistant Professor (at any reputable institution) for a total of 4 years (48 months).  Thus, if they were initially named an Assistant Professor August 1, 2021, then they are requesting an EARLY promotion (47 months). </a:t>
            </a:r>
          </a:p>
          <a:p>
            <a:pPr marL="201168" lvl="1" indent="0">
              <a:lnSpc>
                <a:spcPct val="100000"/>
              </a:lnSpc>
              <a:buNone/>
            </a:pPr>
            <a:endParaRPr lang="en-US" sz="1400" dirty="0"/>
          </a:p>
          <a:p>
            <a:pPr marL="201168" lvl="1" indent="0">
              <a:lnSpc>
                <a:spcPct val="100000"/>
              </a:lnSpc>
              <a:buNone/>
            </a:pPr>
            <a:r>
              <a:rPr lang="en-US" sz="1400" dirty="0"/>
              <a:t>For faulty to be </a:t>
            </a:r>
            <a:r>
              <a:rPr lang="en-US" sz="1400" u="sng" dirty="0"/>
              <a:t>promoted to Professor</a:t>
            </a:r>
            <a:r>
              <a:rPr lang="en-US" sz="1400" dirty="0"/>
              <a:t>, they must have been an Associate Professor (at any reputable institution) for a total of 5 years (60 months).  Thus, if they were initially named an Associate Professor August 1, 2020, then they are requesting an EARLY promotion (59 months). </a:t>
            </a:r>
          </a:p>
          <a:p>
            <a:pPr marL="201168" lvl="1" indent="0">
              <a:lnSpc>
                <a:spcPct val="100000"/>
              </a:lnSpc>
              <a:buNone/>
            </a:pPr>
            <a:endParaRPr lang="en-US" sz="1400" dirty="0"/>
          </a:p>
          <a:p>
            <a:pPr marL="201168" lvl="1" indent="0">
              <a:lnSpc>
                <a:spcPct val="100000"/>
              </a:lnSpc>
              <a:buNone/>
            </a:pPr>
            <a:r>
              <a:rPr lang="en-US" sz="1400" dirty="0"/>
              <a:t>There may be some exceptions to these rules if a faculty took time off from being on faculty, i.e. entered private practice.  Consult with this office if there is such a break in their academic record. Prior years at another Institution count toward meeting criteria in rank. This information must be included in the Chair letter and Department Report.</a:t>
            </a:r>
          </a:p>
        </p:txBody>
      </p:sp>
    </p:spTree>
    <p:extLst>
      <p:ext uri="{BB962C8B-B14F-4D97-AF65-F5344CB8AC3E}">
        <p14:creationId xmlns:p14="http://schemas.microsoft.com/office/powerpoint/2010/main" val="2353344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/>
            </a:br>
            <a:r>
              <a:rPr lang="en-US" dirty="0"/>
              <a:t>Early Tenure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sz="12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600" b="1" dirty="0"/>
              <a:t>When is the award of tenure considered “early” (for 2024 - 2025 P&amp;T cycle)?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  <a:p>
            <a:pPr marL="292608" lvl="1" indent="0">
              <a:lnSpc>
                <a:spcPct val="100000"/>
              </a:lnSpc>
              <a:buNone/>
            </a:pPr>
            <a:r>
              <a:rPr lang="en-US" sz="1600" dirty="0"/>
              <a:t>All tenure-track periods are now set at 6 years per our Board of Trustees.  The 6 years is only counted for time spent at UTHSC.</a:t>
            </a:r>
          </a:p>
          <a:p>
            <a:pPr marL="292608" lvl="1" indent="0">
              <a:lnSpc>
                <a:spcPct val="100000"/>
              </a:lnSpc>
              <a:buNone/>
            </a:pPr>
            <a:r>
              <a:rPr lang="en-US" sz="1600" dirty="0"/>
              <a:t>Thus, if a tenure-track faculty was initially name on to the tenure-track after July 1, 2019 at UTHSC, then they are requesting an EARLY tenure review.</a:t>
            </a:r>
          </a:p>
          <a:p>
            <a:pPr marL="292608" lvl="1" indent="0">
              <a:lnSpc>
                <a:spcPct val="100000"/>
              </a:lnSpc>
              <a:buNone/>
            </a:pPr>
            <a:endParaRPr lang="en-US" sz="1600" dirty="0"/>
          </a:p>
          <a:p>
            <a:pPr marL="292608" lvl="1" indent="0">
              <a:lnSpc>
                <a:spcPct val="100000"/>
              </a:lnSpc>
              <a:buNone/>
            </a:pPr>
            <a:r>
              <a:rPr lang="en-US" sz="1600" dirty="0"/>
              <a:t>There will be exceptions to this rule if the faculty received an extension or suspension of their tenure clock. Consult with our office in these cases.</a:t>
            </a:r>
          </a:p>
          <a:p>
            <a:pPr marL="292608" lvl="1" indent="0">
              <a:lnSpc>
                <a:spcPct val="100000"/>
              </a:lnSpc>
              <a:buNone/>
            </a:pPr>
            <a:r>
              <a:rPr lang="en-US" sz="1600" dirty="0"/>
              <a:t>If tenure probation extension is granted to 2026, but the faculty decides to come up in 2025, it is not considered early.</a:t>
            </a:r>
          </a:p>
        </p:txBody>
      </p:sp>
    </p:spTree>
    <p:extLst>
      <p:ext uri="{BB962C8B-B14F-4D97-AF65-F5344CB8AC3E}">
        <p14:creationId xmlns:p14="http://schemas.microsoft.com/office/powerpoint/2010/main" val="1322477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5212080" cy="1450757"/>
          </a:xfrm>
        </p:spPr>
        <p:txBody>
          <a:bodyPr>
            <a:noAutofit/>
          </a:bodyPr>
          <a:lstStyle/>
          <a:p>
            <a:r>
              <a:rPr lang="en-US" sz="3600" b="1" u="sng" dirty="0"/>
              <a:t>Extra</a:t>
            </a:r>
            <a:r>
              <a:rPr lang="en-US" sz="3600" dirty="0"/>
              <a:t> Documents Required</a:t>
            </a:r>
            <a:br>
              <a:rPr lang="en-US" sz="3600" dirty="0"/>
            </a:br>
            <a:r>
              <a:rPr lang="en-US" sz="3600" dirty="0"/>
              <a:t>For Early Promotion at Department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367" y="2465308"/>
            <a:ext cx="5285232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Annual Reviews since being hired or last promotion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Documentation on Student Evaluation of Teaching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Department P&amp;T Letter must have explanation/evidence for basis of decision for early promotion – “Why are they are rock star?”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Chair Letter must have explanation/evidence for basis of decision for early promotion – “Why are they a rock star?”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636" y="0"/>
            <a:ext cx="5299364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89976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5413248" cy="1450757"/>
          </a:xfrm>
        </p:spPr>
        <p:txBody>
          <a:bodyPr>
            <a:noAutofit/>
          </a:bodyPr>
          <a:lstStyle/>
          <a:p>
            <a:r>
              <a:rPr lang="en-US" sz="3600" b="1" u="sng" dirty="0"/>
              <a:t>Extra</a:t>
            </a:r>
            <a:r>
              <a:rPr lang="en-US" sz="3600" dirty="0"/>
              <a:t> Documents Required</a:t>
            </a:r>
            <a:br>
              <a:rPr lang="en-US" sz="3600" dirty="0"/>
            </a:br>
            <a:r>
              <a:rPr lang="en-US" sz="3600" dirty="0"/>
              <a:t>For Early Tenure at Department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285232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Interim (AKA MidTenure) Review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Annual Reviews for all years while on tenure track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Documentation on Student Evaluation of Teaching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Peer Evaluation of Teaching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Department P&amp;T Letter must have explanation/evidence for basis of decision for early tenure – “Why are they a rock star?”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Chair Letter must have explanation/evidence for basis of decision for early tenure – “Why are they are rock star?”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636" y="0"/>
            <a:ext cx="5299364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87383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PEER REVIEW OF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99805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2 completed forms </a:t>
            </a:r>
            <a:r>
              <a:rPr lang="en-US" dirty="0">
                <a:solidFill>
                  <a:srgbClr val="FF0000"/>
                </a:solidFill>
              </a:rPr>
              <a:t>required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 By-Laws Section 4: Peer Review of Teaching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47" y="2509955"/>
            <a:ext cx="3016612" cy="39038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310" y="2509955"/>
            <a:ext cx="3024309" cy="39138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744" y="2509955"/>
            <a:ext cx="3024309" cy="39138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810960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2371" y="2653800"/>
            <a:ext cx="3084844" cy="333551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1500">
                <a:solidFill>
                  <a:srgbClr val="FFFFFF"/>
                </a:solidFill>
              </a:rPr>
              <a:t>Form 5 – P&amp;T Checklist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4C524918-B9C6-1D33-3CFF-26C632E4B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663" y="103313"/>
            <a:ext cx="76086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096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Promotion Metric </a:t>
            </a:r>
            <a:br>
              <a:rPr lang="en-US" dirty="0"/>
            </a:br>
            <a:r>
              <a:rPr lang="en-US" dirty="0"/>
              <a:t>For Paid Faculty with % Efforts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086" y="1845734"/>
            <a:ext cx="10560594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One score is required from Department; completed by Department P&amp;T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If there is no department committee, metric must be submitted by department chair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If % effort has changed over the years in rank, provide documentation of revised effort. But be sure Department P&amp;T committee recognizes ALL the faculty has done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Effort must be included in Chair’s letter and match the metric submitted by the Department Committee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Effort totals equal 100%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59168" y="6211669"/>
            <a:ext cx="4542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FORMs: Promotion Metric Instructions</a:t>
            </a:r>
          </a:p>
          <a:p>
            <a:r>
              <a:rPr lang="en-US" dirty="0"/>
              <a:t>Promotion Metric Matrix (Interactive Form 10)</a:t>
            </a:r>
          </a:p>
        </p:txBody>
      </p:sp>
    </p:spTree>
    <p:extLst>
      <p:ext uri="{BB962C8B-B14F-4D97-AF65-F5344CB8AC3E}">
        <p14:creationId xmlns:p14="http://schemas.microsoft.com/office/powerpoint/2010/main" val="3832100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Department </a:t>
            </a:r>
            <a:br>
              <a:rPr lang="en-US" sz="4400">
                <a:solidFill>
                  <a:srgbClr val="FFFFFF"/>
                </a:solidFill>
              </a:rPr>
            </a:br>
            <a:r>
              <a:rPr lang="en-US" sz="4400">
                <a:solidFill>
                  <a:srgbClr val="FFFFFF"/>
                </a:solidFill>
              </a:rPr>
              <a:t>Committee Report (pg 1)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8" name="Picture 7" descr="A screenshot of a phone">
            <a:extLst>
              <a:ext uri="{FF2B5EF4-FFF2-40B4-BE49-F238E27FC236}">
                <a16:creationId xmlns:a16="http://schemas.microsoft.com/office/drawing/2014/main" id="{48306BA0-4EAF-EEE7-5C02-DF651D0D7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416" y="-39232"/>
            <a:ext cx="7334766" cy="637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1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Department 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Committee Report (</a:t>
            </a:r>
            <a:r>
              <a:rPr lang="en-US" sz="4400" dirty="0" err="1">
                <a:solidFill>
                  <a:srgbClr val="FFFFFF"/>
                </a:solidFill>
              </a:rPr>
              <a:t>pg</a:t>
            </a:r>
            <a:r>
              <a:rPr lang="en-US" sz="4400" dirty="0">
                <a:solidFill>
                  <a:srgbClr val="FFFFFF"/>
                </a:solidFill>
              </a:rPr>
              <a:t> 2)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37FFE32C-F24D-9358-0E3C-B2381B531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880" y="0"/>
            <a:ext cx="7415226" cy="653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1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Appointments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Promotion in joint departments are not automatic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Candidate should reach out to Chair in which they have joint appointment. Provide current CV and request letter of support – this letter is considered a Chair’s letter and does not count as an internal letter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Joint appointment in another College can use the dossier for the other college with letter from Chair in COM and Dept P and T vote as long as the elements contained in the dossier meet the COM requirements ( </a:t>
            </a:r>
            <a:r>
              <a:rPr lang="en-US" dirty="0" err="1"/>
              <a:t>ie</a:t>
            </a:r>
            <a:r>
              <a:rPr lang="en-US" dirty="0"/>
              <a:t> # LOR, Peer Review of Teaching) </a:t>
            </a:r>
          </a:p>
        </p:txBody>
      </p:sp>
    </p:spTree>
    <p:extLst>
      <p:ext uri="{BB962C8B-B14F-4D97-AF65-F5344CB8AC3E}">
        <p14:creationId xmlns:p14="http://schemas.microsoft.com/office/powerpoint/2010/main" val="2114610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Letters Needed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866846"/>
              </p:ext>
            </p:extLst>
          </p:nvPr>
        </p:nvGraphicFramePr>
        <p:xfrm>
          <a:off x="1810513" y="1786189"/>
          <a:ext cx="6766559" cy="164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7507">
                  <a:extLst>
                    <a:ext uri="{9D8B030D-6E8A-4147-A177-3AD203B41FA5}">
                      <a16:colId xmlns:a16="http://schemas.microsoft.com/office/drawing/2014/main" val="31174329"/>
                    </a:ext>
                  </a:extLst>
                </a:gridCol>
                <a:gridCol w="1734564">
                  <a:extLst>
                    <a:ext uri="{9D8B030D-6E8A-4147-A177-3AD203B41FA5}">
                      <a16:colId xmlns:a16="http://schemas.microsoft.com/office/drawing/2014/main" val="725468294"/>
                    </a:ext>
                  </a:extLst>
                </a:gridCol>
                <a:gridCol w="2194488">
                  <a:extLst>
                    <a:ext uri="{9D8B030D-6E8A-4147-A177-3AD203B41FA5}">
                      <a16:colId xmlns:a16="http://schemas.microsoft.com/office/drawing/2014/main" val="2821966636"/>
                    </a:ext>
                  </a:extLst>
                </a:gridCol>
              </a:tblGrid>
              <a:tr h="3270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Type of Action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Min# of </a:t>
                      </a:r>
                      <a:r>
                        <a:rPr lang="en-US" sz="1100" baseline="30000" dirty="0">
                          <a:effectLst/>
                        </a:rPr>
                        <a:t>1</a:t>
                      </a:r>
                      <a:r>
                        <a:rPr lang="en-US" sz="1100" dirty="0">
                          <a:effectLst/>
                        </a:rPr>
                        <a:t>Internal Letters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Min # of </a:t>
                      </a:r>
                      <a:r>
                        <a:rPr lang="en-US" sz="1100" baseline="30000" dirty="0">
                          <a:effectLst/>
                        </a:rPr>
                        <a:t>2</a:t>
                      </a:r>
                      <a:r>
                        <a:rPr lang="en-US" sz="1100" dirty="0">
                          <a:effectLst/>
                        </a:rPr>
                        <a:t>External Letters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96375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A. Instructor to Assistant Professor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251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B. Assist to Assoc WITHOUT tenure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6689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C. Assist to Assoc WITH tenure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2868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D. Assoc to Professor any tenure status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44276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E. Tenure without Promotion (“a” below)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9531524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024129" y="3516246"/>
            <a:ext cx="10131551" cy="2759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Internal versus External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Internal: UTHSC or UTHSC affiliates like St Jude or VA	</a:t>
            </a: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External: not employed or affiliated with UTHSC</a:t>
            </a:r>
          </a:p>
          <a:p>
            <a:pPr>
              <a:lnSpc>
                <a:spcPct val="107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case of tenure review only, letter writer must be (a) at or above the candidate’s current rank, or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(b) at or above the rank to which the candidate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aspires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be promoted to.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consideration for the award of tenure for a UTHSC faculty, the letter writer MUST be tenured and state as much in the letter of reference.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3558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Additional Reference Material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UTHSC Faculty Handbook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Appendix N for Promotion (UTHSC Faculty Handbook)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Appendix L for Tenure (UTHSC Faculty Handbook)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College of Medicine Bylaws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College of Medicine Guide for Promotion &amp; Tenure</a:t>
            </a:r>
          </a:p>
          <a:p>
            <a:pPr>
              <a:buFont typeface="Arial" panose="020B0604020202020204" pitchFamily="34" charset="0"/>
              <a:buChar char="•"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989405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Common Issues Noted by CAPT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sz="2600" dirty="0"/>
              <a:t>CV not in UTHSC format - Include effective date of faculty appointment</a:t>
            </a:r>
          </a:p>
          <a:p>
            <a:pPr marL="0" indent="0">
              <a:buNone/>
            </a:pPr>
            <a:r>
              <a:rPr lang="en-US" sz="2600" dirty="0"/>
              <a:t>  Personal Statement of candidate included (Not required, but helpful)</a:t>
            </a:r>
          </a:p>
          <a:p>
            <a:r>
              <a:rPr lang="en-US" sz="2600" dirty="0"/>
              <a:t>% effort not provided in Chair letter</a:t>
            </a:r>
          </a:p>
          <a:p>
            <a:r>
              <a:rPr lang="en-US" sz="2600" dirty="0"/>
              <a:t>Lack of clinical supporting information for those who are on the clinician educator track</a:t>
            </a:r>
          </a:p>
          <a:p>
            <a:pPr lvl="1"/>
            <a:r>
              <a:rPr lang="en-US" sz="2600" dirty="0"/>
              <a:t>Meet/exceed RVU goals stated explicitly</a:t>
            </a:r>
          </a:p>
          <a:p>
            <a:pPr lvl="1"/>
            <a:r>
              <a:rPr lang="en-US" sz="2600" dirty="0"/>
              <a:t>Develop clinical/quality/safety signature programs</a:t>
            </a:r>
          </a:p>
          <a:p>
            <a:pPr lvl="1"/>
            <a:r>
              <a:rPr lang="en-US" sz="2600" dirty="0"/>
              <a:t>Develop clinical guidelines for their hospitals</a:t>
            </a:r>
          </a:p>
          <a:p>
            <a:pPr lvl="1"/>
            <a:r>
              <a:rPr lang="en-US" sz="2600" dirty="0"/>
              <a:t>Consultation volume/scope/impact</a:t>
            </a:r>
          </a:p>
          <a:p>
            <a:r>
              <a:rPr lang="en-US" sz="2600" dirty="0"/>
              <a:t>For Research track, specifics include</a:t>
            </a:r>
          </a:p>
          <a:p>
            <a:pPr lvl="1"/>
            <a:r>
              <a:rPr lang="en-US" sz="2600" dirty="0"/>
              <a:t>Dates of grant activity</a:t>
            </a:r>
          </a:p>
          <a:p>
            <a:pPr lvl="1"/>
            <a:r>
              <a:rPr lang="en-US" sz="2600" dirty="0"/>
              <a:t>% salary carried on grants</a:t>
            </a:r>
          </a:p>
          <a:p>
            <a:pPr lvl="1"/>
            <a:r>
              <a:rPr lang="en-US" sz="2600" dirty="0"/>
              <a:t>Specific information concerning patents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206703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Chair Letter “If - Thens”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early promotion and/or early tenure, then must have detailed justification as to why.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department faculty vote was not unanimous, then must suggest possible explanation.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tenure-track went longer than 6 years, then must provide explanation.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some of the “time in rank” credit was at another institution, then must confirm faculty candidate did X years at X institution at the rank of X.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there is no department P&amp;T committee vote, then must provide justification as to why.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there has been a major change in the effort allocation of the faculty candidate over the years, then the letter should note as much to better explain productivity in the various missions.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REQUIRED cc’s to Chair letter: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Faculty Candidate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Chair of Department Promotions and Tenure Committee</a:t>
            </a:r>
          </a:p>
        </p:txBody>
      </p:sp>
    </p:spTree>
    <p:extLst>
      <p:ext uri="{BB962C8B-B14F-4D97-AF65-F5344CB8AC3E}">
        <p14:creationId xmlns:p14="http://schemas.microsoft.com/office/powerpoint/2010/main" val="1287738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4508086" cy="163363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Soliciting Letters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05839" y="2286000"/>
            <a:ext cx="856270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/>
              <a:t>Must use email template provided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/>
              <a:t>Send as text in body of email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/>
              <a:t>Fill out information in red font and change it to black font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/>
              <a:t>Add TWO attachments: CV and UTHSC Promotion and Tenure Criteria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/>
              <a:t>Date should be BEFORE meeting of department committee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etter should be sent as an attachment to the email you have received this communication from (we do not need an original copy of the letter)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/>
              <a:t>Note the requirements they must do – this will become important in a minute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/>
              <a:t>Note enclosures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/>
              <a:t>Note this email should be </a:t>
            </a:r>
            <a:r>
              <a:rPr lang="en-US" sz="2000" dirty="0" err="1"/>
              <a:t>cc’ed</a:t>
            </a:r>
            <a:r>
              <a:rPr lang="en-US" sz="2000" dirty="0"/>
              <a:t> to the chair of dept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249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21441" y="1380744"/>
            <a:ext cx="301751" cy="2898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QUESTIONS?</a:t>
            </a:r>
          </a:p>
        </p:txBody>
      </p:sp>
      <p:pic>
        <p:nvPicPr>
          <p:cNvPr id="3" name="Picture 2" descr="A close-up of a document">
            <a:extLst>
              <a:ext uri="{FF2B5EF4-FFF2-40B4-BE49-F238E27FC236}">
                <a16:creationId xmlns:a16="http://schemas.microsoft.com/office/drawing/2014/main" id="{2DC7287C-5A93-8391-A795-567A14EB3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5" y="238752"/>
            <a:ext cx="5570703" cy="5953704"/>
          </a:xfrm>
          <a:prstGeom prst="rect">
            <a:avLst/>
          </a:prstGeom>
        </p:spPr>
      </p:pic>
      <p:pic>
        <p:nvPicPr>
          <p:cNvPr id="7" name="Picture 6" descr="A screenshot of a computer">
            <a:extLst>
              <a:ext uri="{FF2B5EF4-FFF2-40B4-BE49-F238E27FC236}">
                <a16:creationId xmlns:a16="http://schemas.microsoft.com/office/drawing/2014/main" id="{30C6C5F2-5953-7DB2-9106-C2227722B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738" y="937548"/>
            <a:ext cx="5173578" cy="525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69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64" y="329185"/>
            <a:ext cx="3172968" cy="303580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/>
              <a:t>Required Letter-Database </a:t>
            </a:r>
            <a:br>
              <a:rPr lang="en-US" dirty="0"/>
            </a:br>
            <a:r>
              <a:rPr lang="en-US" dirty="0"/>
              <a:t>For Each Faculty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94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80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22464" y="1737360"/>
            <a:ext cx="10133215" cy="4488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br>
              <a:rPr lang="en-US" dirty="0"/>
            </a:br>
            <a:r>
              <a:rPr lang="en-US" dirty="0"/>
              <a:t>Letter Database for Dr Bob Smith</a:t>
            </a:r>
          </a:p>
        </p:txBody>
      </p:sp>
      <p:sp>
        <p:nvSpPr>
          <p:cNvPr id="3" name="Rectangle 2"/>
          <p:cNvSpPr/>
          <p:nvPr/>
        </p:nvSpPr>
        <p:spPr>
          <a:xfrm>
            <a:off x="1022465" y="5376812"/>
            <a:ext cx="105737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aseline="30000" dirty="0"/>
              <a:t>1</a:t>
            </a:r>
            <a:r>
              <a:rPr lang="en-US" sz="1400" dirty="0"/>
              <a:t>Put “NA”, for Not Applicable, if UT faculty is not going up for award of tenure</a:t>
            </a:r>
          </a:p>
          <a:p>
            <a:r>
              <a:rPr lang="en-US" sz="1400" baseline="30000" dirty="0"/>
              <a:t>2</a:t>
            </a:r>
            <a:r>
              <a:rPr lang="en-US" sz="1400" dirty="0"/>
              <a:t>Internal: UTHSC or UTHSC affiliates like St Jude or VA </a:t>
            </a:r>
            <a:r>
              <a:rPr lang="en-US" sz="1400" b="1" dirty="0"/>
              <a:t>VERSUS</a:t>
            </a:r>
            <a:r>
              <a:rPr lang="en-US" sz="1400" dirty="0"/>
              <a:t> External: not employed or affiliated with UTHSC</a:t>
            </a:r>
          </a:p>
          <a:p>
            <a:r>
              <a:rPr lang="en-US" sz="1400" baseline="30000" dirty="0"/>
              <a:t>3</a:t>
            </a:r>
            <a:r>
              <a:rPr lang="en-US" sz="1400" dirty="0"/>
              <a:t>Put not listed if rank not listed in letter; Put NA, for not applicable, if UT faculty is only going up for tenure without promotion.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97280" y="1737360"/>
            <a:ext cx="865632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 Faculty: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Bob Smith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Consideration of Promotion to what rank: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Associate Professor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Consideration of the Award of Tenure (yes or no):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Correct number of acceptable internal plus external letters (yes or no):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764" y="2741546"/>
            <a:ext cx="9146078" cy="27682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9344" y="4186343"/>
            <a:ext cx="1367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Patricia Smith, PhD</a:t>
            </a:r>
          </a:p>
          <a:p>
            <a:r>
              <a:rPr lang="en-US" sz="800" dirty="0"/>
              <a:t>Professor, Dept Physiology</a:t>
            </a:r>
          </a:p>
          <a:p>
            <a:r>
              <a:rPr lang="en-US" sz="800" dirty="0"/>
              <a:t>University of Texas at Austin</a:t>
            </a:r>
          </a:p>
          <a:p>
            <a:r>
              <a:rPr lang="en-US" sz="800" dirty="0"/>
              <a:t>Psmith@texas.edu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87606" y="4401786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79976" y="4428399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79735" y="439795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77479" y="440856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80063" y="439238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82647" y="4388294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80967" y="439795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785586" y="4388294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9760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639" y="1562469"/>
            <a:ext cx="6006721" cy="3733062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 rot="10800000">
            <a:off x="9281160" y="2542032"/>
            <a:ext cx="1380744" cy="393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1901952" y="5140083"/>
            <a:ext cx="1271016" cy="3108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8522208" y="3246120"/>
            <a:ext cx="18288" cy="365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715768" y="768096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Rank???</a:t>
            </a:r>
          </a:p>
        </p:txBody>
      </p:sp>
    </p:spTree>
    <p:extLst>
      <p:ext uri="{BB962C8B-B14F-4D97-AF65-F5344CB8AC3E}">
        <p14:creationId xmlns:p14="http://schemas.microsoft.com/office/powerpoint/2010/main" val="423226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22464" y="1737360"/>
            <a:ext cx="10133215" cy="4488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br>
              <a:rPr lang="en-US" dirty="0"/>
            </a:br>
            <a:r>
              <a:rPr lang="en-US" dirty="0"/>
              <a:t>Letter Database for Dr Bob Smith</a:t>
            </a:r>
          </a:p>
        </p:txBody>
      </p:sp>
      <p:sp>
        <p:nvSpPr>
          <p:cNvPr id="3" name="Rectangle 2"/>
          <p:cNvSpPr/>
          <p:nvPr/>
        </p:nvSpPr>
        <p:spPr>
          <a:xfrm>
            <a:off x="1022465" y="5376812"/>
            <a:ext cx="105737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aseline="30000" dirty="0"/>
              <a:t>1</a:t>
            </a:r>
            <a:r>
              <a:rPr lang="en-US" sz="1400" dirty="0"/>
              <a:t>Put “NA”, for Not Applicable, if UT faculty is not going up for award of tenure</a:t>
            </a:r>
          </a:p>
          <a:p>
            <a:r>
              <a:rPr lang="en-US" sz="1400" baseline="30000" dirty="0"/>
              <a:t>2</a:t>
            </a:r>
            <a:r>
              <a:rPr lang="en-US" sz="1400" dirty="0"/>
              <a:t>Internal: UTHSC or UTHSC affiliates like St Jude or VA </a:t>
            </a:r>
            <a:r>
              <a:rPr lang="en-US" sz="1400" b="1" dirty="0"/>
              <a:t>VERSUS</a:t>
            </a:r>
            <a:r>
              <a:rPr lang="en-US" sz="1400" dirty="0"/>
              <a:t> External: not employed or affiliated with UTHSC</a:t>
            </a:r>
          </a:p>
          <a:p>
            <a:r>
              <a:rPr lang="en-US" sz="1400" baseline="30000" dirty="0"/>
              <a:t>3</a:t>
            </a:r>
            <a:r>
              <a:rPr lang="en-US" sz="1400" dirty="0"/>
              <a:t>Put not listed if rank not listed in letter; Put NA, for not applicable, if UT faculty is only going up for tenure without promotion.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97280" y="1737360"/>
            <a:ext cx="865632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 Faculty: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Bob Smith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Consideration of Promotion to what rank: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Associate Professor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Consideration of the Award of Tenure (yes or no):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Correct number of acceptable internal plus external letters (yes or no):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764" y="2741546"/>
            <a:ext cx="9146078" cy="27682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9344" y="4186343"/>
            <a:ext cx="1367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Patricia Smith, PhD</a:t>
            </a:r>
          </a:p>
          <a:p>
            <a:r>
              <a:rPr lang="en-US" sz="800" dirty="0"/>
              <a:t>Professor, Dept Physiology</a:t>
            </a:r>
          </a:p>
          <a:p>
            <a:r>
              <a:rPr lang="en-US" sz="800" dirty="0"/>
              <a:t>University of Texas at Austin</a:t>
            </a:r>
          </a:p>
          <a:p>
            <a:r>
              <a:rPr lang="en-US" sz="800" dirty="0"/>
              <a:t>Psmith@texas.edu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87606" y="4401786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79976" y="4428399"/>
            <a:ext cx="572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79735" y="439795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77479" y="440856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80063" y="439238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82647" y="4388294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80967" y="439795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785586" y="4388294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1471803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951</TotalTime>
  <Words>2527</Words>
  <Application>Microsoft Office PowerPoint</Application>
  <PresentationFormat>Widescreen</PresentationFormat>
  <Paragraphs>316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Wingdings</vt:lpstr>
      <vt:lpstr>Retrospect</vt:lpstr>
      <vt:lpstr>Promotion &amp; Tenure 2025</vt:lpstr>
      <vt:lpstr>Agenda</vt:lpstr>
      <vt:lpstr>Minimum Letters Needed</vt:lpstr>
      <vt:lpstr>Soliciting Letters</vt:lpstr>
      <vt:lpstr>PowerPoint Presentation</vt:lpstr>
      <vt:lpstr>Required Letter-Database  For Each Faculty</vt:lpstr>
      <vt:lpstr>Example Letter Database for Dr Bob Smith</vt:lpstr>
      <vt:lpstr>PowerPoint Presentation</vt:lpstr>
      <vt:lpstr>Example Letter Database for Dr Bob Smith</vt:lpstr>
      <vt:lpstr>PowerPoint Presentation</vt:lpstr>
      <vt:lpstr>PowerPoint Presentation</vt:lpstr>
      <vt:lpstr>Example Letter Database for Dr Bob Smith</vt:lpstr>
      <vt:lpstr>PowerPoint Presentation</vt:lpstr>
      <vt:lpstr>Example Letter Database for Dr Bob Smith</vt:lpstr>
      <vt:lpstr>PowerPoint Presentation</vt:lpstr>
      <vt:lpstr>Example Letter Database for Dr Bob Smith</vt:lpstr>
      <vt:lpstr>Minimum Letters Needed</vt:lpstr>
      <vt:lpstr>Example Letter Database for Dr Bob Smith</vt:lpstr>
      <vt:lpstr>PowerPoint Presentation</vt:lpstr>
      <vt:lpstr>  Early Promotion </vt:lpstr>
      <vt:lpstr> Early Tenure</vt:lpstr>
      <vt:lpstr>Extra Documents Required For Early Promotion at Department Level</vt:lpstr>
      <vt:lpstr>Extra Documents Required For Early Tenure at Department Level</vt:lpstr>
      <vt:lpstr>PEER REVIEW OF TEACHING</vt:lpstr>
      <vt:lpstr>PowerPoint Presentation</vt:lpstr>
      <vt:lpstr>Promotion Metric  For Paid Faculty with % Efforts</vt:lpstr>
      <vt:lpstr>Department  Committee Report (pg 1)</vt:lpstr>
      <vt:lpstr>Department  Committee Report (pg 2)</vt:lpstr>
      <vt:lpstr>Joint Appointments</vt:lpstr>
      <vt:lpstr>Additional Reference Material</vt:lpstr>
      <vt:lpstr>Common Issues Noted by CAPT Committee</vt:lpstr>
      <vt:lpstr>Chair Letter “If - Thens”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Promotion &amp; Tenure 2019</dc:title>
  <dc:creator>Hofmann, Polly A</dc:creator>
  <cp:lastModifiedBy>Wilkinson, Donna</cp:lastModifiedBy>
  <cp:revision>55</cp:revision>
  <cp:lastPrinted>2024-06-24T13:25:20Z</cp:lastPrinted>
  <dcterms:created xsi:type="dcterms:W3CDTF">2019-09-30T22:43:13Z</dcterms:created>
  <dcterms:modified xsi:type="dcterms:W3CDTF">2024-06-24T15:03:06Z</dcterms:modified>
</cp:coreProperties>
</file>