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74" r:id="rId3"/>
    <p:sldId id="275" r:id="rId4"/>
    <p:sldId id="258" r:id="rId5"/>
    <p:sldId id="257" r:id="rId6"/>
    <p:sldId id="259" r:id="rId7"/>
    <p:sldId id="264" r:id="rId8"/>
    <p:sldId id="270" r:id="rId9"/>
    <p:sldId id="262" r:id="rId10"/>
    <p:sldId id="263" r:id="rId11"/>
    <p:sldId id="265" r:id="rId12"/>
    <p:sldId id="266" r:id="rId13"/>
    <p:sldId id="272" r:id="rId14"/>
    <p:sldId id="273" r:id="rId15"/>
    <p:sldId id="267" r:id="rId16"/>
    <p:sldId id="268"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4" autoAdjust="0"/>
    <p:restoredTop sz="94660"/>
  </p:normalViewPr>
  <p:slideViewPr>
    <p:cSldViewPr snapToGrid="0" snapToObjects="1">
      <p:cViewPr varScale="1">
        <p:scale>
          <a:sx n="109" d="100"/>
          <a:sy n="109" d="100"/>
        </p:scale>
        <p:origin x="6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E36636D-D922-432D-A958-524484B5923D}" type="datetimeFigureOut">
              <a:rPr lang="en-US" smtClean="0"/>
              <a:pPr/>
              <a:t>3/16/2015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3/16/2015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E36636D-D922-432D-A958-524484B5923D}" type="datetimeFigureOut">
              <a:rPr lang="en-US" smtClean="0"/>
              <a:pPr/>
              <a:t>3/16/2015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F28FB93-0A08-4E7D-8E63-9EFA29F1E09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3/16/2015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thsc.edu/research/research_compliance/IRB/"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thsc.edu/research/research_compliance/IRB/consent.php" TargetMode="External"/><Relationship Id="rId2" Type="http://schemas.openxmlformats.org/officeDocument/2006/relationships/hyperlink" Target="http://www.uthsc.edu/research/research_compliance/IRB/guides.php" TargetMode="External"/><Relationship Id="rId1" Type="http://schemas.openxmlformats.org/officeDocument/2006/relationships/slideLayout" Target="../slideLayouts/slideLayout2.xml"/><Relationship Id="rId4" Type="http://schemas.openxmlformats.org/officeDocument/2006/relationships/hyperlink" Target="http://www.uthsc.edu/research/research_compliance/IRB/schedule.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is01.ut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thsc.edu/research/research_compliance/IRB/started.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itiprogram.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vanwerkhooven@regionalonehealth.org" TargetMode="External"/><Relationship Id="rId2" Type="http://schemas.openxmlformats.org/officeDocument/2006/relationships/hyperlink" Target="mailto:rexann.pickering@mlh.org" TargetMode="External"/><Relationship Id="rId1" Type="http://schemas.openxmlformats.org/officeDocument/2006/relationships/slideLayout" Target="../slideLayouts/slideLayout2.xml"/><Relationship Id="rId4" Type="http://schemas.openxmlformats.org/officeDocument/2006/relationships/hyperlink" Target="mailto:sheonlynch@lebonheu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t>UTHSC IRB: </a:t>
            </a:r>
            <a:br>
              <a:rPr lang="en-US" b="1" dirty="0" smtClean="0"/>
            </a:br>
            <a:r>
              <a:rPr lang="en-US" b="1" dirty="0" smtClean="0"/>
              <a:t>A How-To Guide</a:t>
            </a:r>
            <a:endParaRPr lang="en-US" b="1" dirty="0"/>
          </a:p>
        </p:txBody>
      </p:sp>
      <p:sp>
        <p:nvSpPr>
          <p:cNvPr id="3" name="Subtitle 2"/>
          <p:cNvSpPr>
            <a:spLocks noGrp="1"/>
          </p:cNvSpPr>
          <p:nvPr>
            <p:ph type="subTitle" idx="1"/>
          </p:nvPr>
        </p:nvSpPr>
        <p:spPr>
          <a:xfrm>
            <a:off x="4640865" y="5562599"/>
            <a:ext cx="4360733" cy="748553"/>
          </a:xfrm>
        </p:spPr>
        <p:txBody>
          <a:bodyPr>
            <a:normAutofit fontScale="85000" lnSpcReduction="10000"/>
          </a:bodyPr>
          <a:lstStyle/>
          <a:p>
            <a:pPr algn="ctr"/>
            <a:r>
              <a:rPr lang="en-US" dirty="0">
                <a:hlinkClick r:id="rId2"/>
              </a:rPr>
              <a:t>http://www.uthsc.edu/research/research_compliance/IRB</a:t>
            </a:r>
            <a:r>
              <a:rPr lang="en-US" dirty="0" smtClean="0">
                <a:hlinkClick r:id="rId2"/>
              </a:rPr>
              <a:t>/</a:t>
            </a:r>
            <a:endParaRPr lang="en-US" dirty="0" smtClean="0"/>
          </a:p>
          <a:p>
            <a:pPr algn="ctr"/>
            <a:r>
              <a:rPr lang="en-US" dirty="0" smtClean="0"/>
              <a:t>(901) 448-4824</a:t>
            </a:r>
          </a:p>
          <a:p>
            <a:pPr algn="ctr"/>
            <a:r>
              <a:rPr lang="en-US" dirty="0" err="1" smtClean="0"/>
              <a:t>irb@uthsc.edu</a:t>
            </a:r>
            <a:endParaRPr lang="en-US" dirty="0"/>
          </a:p>
        </p:txBody>
      </p:sp>
    </p:spTree>
    <p:extLst>
      <p:ext uri="{BB962C8B-B14F-4D97-AF65-F5344CB8AC3E}">
        <p14:creationId xmlns:p14="http://schemas.microsoft.com/office/powerpoint/2010/main" val="12247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a:t>
            </a:r>
            <a:r>
              <a:rPr lang="en-US" b="1" dirty="0" smtClean="0"/>
              <a:t>6: </a:t>
            </a:r>
            <a:r>
              <a:rPr lang="en-US" b="1" dirty="0"/>
              <a:t>Complete an </a:t>
            </a:r>
            <a:r>
              <a:rPr lang="en-US" b="1" dirty="0" smtClean="0"/>
              <a:t>Electronic </a:t>
            </a:r>
            <a:r>
              <a:rPr lang="en-US" b="1" dirty="0" smtClean="0"/>
              <a:t>IRB Application</a:t>
            </a:r>
            <a:endParaRPr lang="en-US" b="1" dirty="0"/>
          </a:p>
        </p:txBody>
      </p:sp>
      <p:sp>
        <p:nvSpPr>
          <p:cNvPr id="3" name="Content Placeholder 2"/>
          <p:cNvSpPr>
            <a:spLocks noGrp="1"/>
          </p:cNvSpPr>
          <p:nvPr>
            <p:ph idx="1"/>
          </p:nvPr>
        </p:nvSpPr>
        <p:spPr>
          <a:xfrm>
            <a:off x="498474" y="1981200"/>
            <a:ext cx="7980703" cy="4144963"/>
          </a:xfrm>
        </p:spPr>
        <p:txBody>
          <a:bodyPr>
            <a:normAutofit fontScale="85000" lnSpcReduction="10000"/>
          </a:bodyPr>
          <a:lstStyle/>
          <a:p>
            <a:r>
              <a:rPr lang="en-US" b="1" dirty="0"/>
              <a:t>iMedRIS User </a:t>
            </a:r>
            <a:r>
              <a:rPr lang="en-US" b="1" dirty="0" smtClean="0"/>
              <a:t>Guides </a:t>
            </a:r>
            <a:r>
              <a:rPr lang="en-US" dirty="0" smtClean="0"/>
              <a:t>are </a:t>
            </a:r>
            <a:r>
              <a:rPr lang="en-US" dirty="0"/>
              <a:t>available on the IRB website at </a:t>
            </a:r>
            <a:r>
              <a:rPr lang="en-US" dirty="0">
                <a:hlinkClick r:id="rId2"/>
              </a:rPr>
              <a:t>http://</a:t>
            </a:r>
            <a:r>
              <a:rPr lang="en-US" dirty="0" smtClean="0">
                <a:hlinkClick r:id="rId2"/>
              </a:rPr>
              <a:t>www.uthsc.edu/research/research_compliance/IRB/guides.php</a:t>
            </a:r>
            <a:r>
              <a:rPr lang="en-US" dirty="0" smtClean="0"/>
              <a:t> .</a:t>
            </a:r>
            <a:endParaRPr lang="en-US" dirty="0" smtClean="0"/>
          </a:p>
          <a:p>
            <a:r>
              <a:rPr lang="en-US" b="1" dirty="0" smtClean="0"/>
              <a:t>Consent </a:t>
            </a:r>
            <a:r>
              <a:rPr lang="en-US" b="1" dirty="0"/>
              <a:t>form templates </a:t>
            </a:r>
            <a:r>
              <a:rPr lang="en-US" dirty="0"/>
              <a:t>are available on the IRB website at </a:t>
            </a:r>
            <a:r>
              <a:rPr lang="en-US" dirty="0">
                <a:hlinkClick r:id="rId3"/>
              </a:rPr>
              <a:t>http://</a:t>
            </a:r>
            <a:r>
              <a:rPr lang="en-US" dirty="0" smtClean="0">
                <a:hlinkClick r:id="rId3"/>
              </a:rPr>
              <a:t>www.uthsc.edu/research/research_compliance/IRB/consent.php</a:t>
            </a:r>
            <a:r>
              <a:rPr lang="en-US" dirty="0"/>
              <a:t> </a:t>
            </a:r>
            <a:r>
              <a:rPr lang="en-US" dirty="0" smtClean="0"/>
              <a:t>.</a:t>
            </a:r>
            <a:endParaRPr lang="en-US" dirty="0"/>
          </a:p>
          <a:p>
            <a:r>
              <a:rPr lang="en-US" b="1" dirty="0" smtClean="0"/>
              <a:t>Exempt</a:t>
            </a:r>
            <a:r>
              <a:rPr lang="en-US" dirty="0" smtClean="0"/>
              <a:t> and </a:t>
            </a:r>
            <a:r>
              <a:rPr lang="en-US" b="1" dirty="0" smtClean="0"/>
              <a:t>Expedited</a:t>
            </a:r>
            <a:r>
              <a:rPr lang="en-US" dirty="0" smtClean="0"/>
              <a:t> applications will be reviewed as they are received.</a:t>
            </a:r>
          </a:p>
          <a:p>
            <a:r>
              <a:rPr lang="en-US" dirty="0" smtClean="0"/>
              <a:t>Applications </a:t>
            </a:r>
            <a:r>
              <a:rPr lang="en-US" dirty="0"/>
              <a:t>requiring review by the </a:t>
            </a:r>
            <a:r>
              <a:rPr lang="en-US" b="1" dirty="0"/>
              <a:t>full </a:t>
            </a:r>
            <a:r>
              <a:rPr lang="en-US" b="1" dirty="0" smtClean="0"/>
              <a:t>Board </a:t>
            </a:r>
            <a:r>
              <a:rPr lang="en-US" dirty="0" smtClean="0"/>
              <a:t>(convened IRB) </a:t>
            </a:r>
            <a:r>
              <a:rPr lang="en-US" dirty="0"/>
              <a:t>follow the </a:t>
            </a:r>
            <a:r>
              <a:rPr lang="en-US" b="1" dirty="0"/>
              <a:t>Electronic Meeting, Submission and Review Schedule </a:t>
            </a:r>
            <a:r>
              <a:rPr lang="en-US" dirty="0"/>
              <a:t>at </a:t>
            </a:r>
            <a:r>
              <a:rPr lang="en-US" dirty="0">
                <a:hlinkClick r:id="rId4"/>
              </a:rPr>
              <a:t>http://www.uthsc.edu/research/research_compliance/IRB/schedule.php</a:t>
            </a:r>
            <a:r>
              <a:rPr lang="en-US" dirty="0"/>
              <a:t> </a:t>
            </a:r>
            <a:endParaRPr lang="en-US" dirty="0" smtClean="0"/>
          </a:p>
          <a:p>
            <a:r>
              <a:rPr lang="en-US" b="1" dirty="0" smtClean="0"/>
              <a:t>Call the IRB </a:t>
            </a:r>
            <a:r>
              <a:rPr lang="en-US" dirty="0" smtClean="0"/>
              <a:t>with any questions, before, during, or after the submission process!</a:t>
            </a:r>
            <a:endParaRPr lang="en-US" dirty="0" smtClean="0"/>
          </a:p>
          <a:p>
            <a:endParaRPr lang="en-US" dirty="0" smtClean="0"/>
          </a:p>
          <a:p>
            <a:endParaRPr lang="en-US" dirty="0"/>
          </a:p>
        </p:txBody>
      </p:sp>
    </p:spTree>
    <p:extLst>
      <p:ext uri="{BB962C8B-B14F-4D97-AF65-F5344CB8AC3E}">
        <p14:creationId xmlns:p14="http://schemas.microsoft.com/office/powerpoint/2010/main" val="40473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93130"/>
            <a:ext cx="7556313" cy="1116106"/>
          </a:xfrm>
        </p:spPr>
        <p:txBody>
          <a:bodyPr/>
          <a:lstStyle/>
          <a:p>
            <a:pPr algn="ctr"/>
            <a:r>
              <a:rPr lang="en-US" b="1" dirty="0"/>
              <a:t>Step 6: Complete an </a:t>
            </a:r>
            <a:r>
              <a:rPr lang="en-US" b="1" dirty="0" smtClean="0"/>
              <a:t>Electronic IRB Application, cont’d</a:t>
            </a:r>
            <a:endParaRPr lang="en-US" b="1" dirty="0"/>
          </a:p>
        </p:txBody>
      </p:sp>
      <p:sp>
        <p:nvSpPr>
          <p:cNvPr id="3" name="Content Placeholder 2"/>
          <p:cNvSpPr>
            <a:spLocks noGrp="1"/>
          </p:cNvSpPr>
          <p:nvPr>
            <p:ph idx="1"/>
          </p:nvPr>
        </p:nvSpPr>
        <p:spPr>
          <a:xfrm>
            <a:off x="498474" y="1699581"/>
            <a:ext cx="8362648" cy="4926875"/>
          </a:xfrm>
        </p:spPr>
        <p:txBody>
          <a:bodyPr>
            <a:normAutofit fontScale="85000" lnSpcReduction="20000"/>
          </a:bodyPr>
          <a:lstStyle/>
          <a:p>
            <a:r>
              <a:rPr lang="en-US" dirty="0" smtClean="0">
                <a:solidFill>
                  <a:schemeClr val="tx1"/>
                </a:solidFill>
              </a:rPr>
              <a:t>Log into </a:t>
            </a:r>
            <a:r>
              <a:rPr lang="en-US" dirty="0" smtClean="0">
                <a:solidFill>
                  <a:schemeClr val="tx1"/>
                </a:solidFill>
              </a:rPr>
              <a:t>iMedRIS [https://ris01.uthsc.edu</a:t>
            </a:r>
            <a:r>
              <a:rPr lang="en-US" dirty="0" smtClean="0">
                <a:solidFill>
                  <a:schemeClr val="tx1"/>
                </a:solidFill>
              </a:rPr>
              <a:t>].</a:t>
            </a:r>
            <a:endParaRPr lang="en-US" dirty="0" smtClean="0">
              <a:solidFill>
                <a:schemeClr val="tx1"/>
              </a:solidFill>
            </a:endParaRPr>
          </a:p>
          <a:p>
            <a:r>
              <a:rPr lang="en-US" dirty="0" smtClean="0">
                <a:solidFill>
                  <a:schemeClr val="tx1"/>
                </a:solidFill>
              </a:rPr>
              <a:t>To start an electronic application, just click</a:t>
            </a:r>
            <a:r>
              <a:rPr lang="en-US" dirty="0" smtClean="0"/>
              <a:t>:</a:t>
            </a:r>
          </a:p>
          <a:p>
            <a:r>
              <a:rPr lang="en-US" dirty="0" smtClean="0">
                <a:solidFill>
                  <a:schemeClr val="tx1"/>
                </a:solidFill>
              </a:rPr>
              <a:t>The application will guide you through the required sections depending on the type of study you are </a:t>
            </a:r>
            <a:r>
              <a:rPr lang="en-US" dirty="0" smtClean="0">
                <a:solidFill>
                  <a:schemeClr val="tx1"/>
                </a:solidFill>
              </a:rPr>
              <a:t>conducting.</a:t>
            </a:r>
            <a:endParaRPr lang="en-US" dirty="0" smtClean="0">
              <a:solidFill>
                <a:schemeClr val="tx1"/>
              </a:solidFill>
            </a:endParaRPr>
          </a:p>
          <a:p>
            <a:r>
              <a:rPr lang="en-US" dirty="0" smtClean="0">
                <a:solidFill>
                  <a:schemeClr val="tx1"/>
                </a:solidFill>
              </a:rPr>
              <a:t>Be sure to click                                                      to save your response and move to the next </a:t>
            </a:r>
            <a:r>
              <a:rPr lang="en-US" dirty="0" smtClean="0">
                <a:solidFill>
                  <a:schemeClr val="tx1"/>
                </a:solidFill>
              </a:rPr>
              <a:t>section.</a:t>
            </a:r>
            <a:endParaRPr lang="en-US" dirty="0" smtClean="0">
              <a:solidFill>
                <a:schemeClr val="tx1"/>
              </a:solidFill>
            </a:endParaRPr>
          </a:p>
          <a:p>
            <a:r>
              <a:rPr lang="en-US" dirty="0" smtClean="0">
                <a:solidFill>
                  <a:schemeClr val="tx1"/>
                </a:solidFill>
              </a:rPr>
              <a:t>Required sections are marked with </a:t>
            </a:r>
            <a:r>
              <a:rPr lang="en-US" dirty="0" smtClean="0">
                <a:solidFill>
                  <a:schemeClr val="tx1"/>
                </a:solidFill>
              </a:rPr>
              <a:t>a red asterisk </a:t>
            </a:r>
            <a:r>
              <a:rPr lang="en-US" b="1" dirty="0" smtClean="0">
                <a:solidFill>
                  <a:srgbClr val="FF0000"/>
                </a:solidFill>
              </a:rPr>
              <a:t>*</a:t>
            </a:r>
            <a:endParaRPr lang="en-US" b="1" dirty="0" smtClean="0">
              <a:solidFill>
                <a:srgbClr val="FF0000"/>
              </a:solidFill>
            </a:endParaRPr>
          </a:p>
          <a:p>
            <a:r>
              <a:rPr lang="en-US" dirty="0" smtClean="0">
                <a:solidFill>
                  <a:schemeClr val="tx1"/>
                </a:solidFill>
              </a:rPr>
              <a:t>If you forget to respond to a required field, you will receive a prompt:</a:t>
            </a:r>
          </a:p>
          <a:p>
            <a:pPr marL="0" indent="0">
              <a:buNone/>
            </a:pPr>
            <a:endParaRPr lang="en-US" dirty="0" smtClean="0">
              <a:solidFill>
                <a:schemeClr val="tx1"/>
              </a:solidFill>
            </a:endParaRPr>
          </a:p>
          <a:p>
            <a:pPr marL="0" indent="0">
              <a:buNone/>
            </a:pPr>
            <a:endParaRPr lang="en-US" sz="600" dirty="0" smtClean="0">
              <a:solidFill>
                <a:schemeClr val="tx1"/>
              </a:solidFill>
            </a:endParaRPr>
          </a:p>
          <a:p>
            <a:r>
              <a:rPr lang="en-US" dirty="0" smtClean="0">
                <a:solidFill>
                  <a:schemeClr val="tx1"/>
                </a:solidFill>
              </a:rPr>
              <a:t>If you are unsure about a question, please contact the IRB (901-448-4824</a:t>
            </a:r>
            <a:r>
              <a:rPr lang="en-US" dirty="0" smtClean="0">
                <a:solidFill>
                  <a:schemeClr val="tx1"/>
                </a:solidFill>
              </a:rPr>
              <a:t>)!</a:t>
            </a:r>
            <a:endParaRPr lang="en-US" dirty="0" smtClean="0">
              <a:solidFill>
                <a:schemeClr val="tx1"/>
              </a:solidFill>
            </a:endParaRPr>
          </a:p>
          <a:p>
            <a:r>
              <a:rPr lang="en-US" dirty="0" smtClean="0">
                <a:solidFill>
                  <a:schemeClr val="tx1"/>
                </a:solidFill>
              </a:rPr>
              <a:t>Once you have completed the electronic </a:t>
            </a:r>
            <a:r>
              <a:rPr lang="en-US" dirty="0" smtClean="0">
                <a:solidFill>
                  <a:schemeClr val="tx1"/>
                </a:solidFill>
              </a:rPr>
              <a:t>application, </a:t>
            </a:r>
            <a:r>
              <a:rPr lang="en-US" dirty="0" smtClean="0">
                <a:solidFill>
                  <a:schemeClr val="tx1"/>
                </a:solidFill>
              </a:rPr>
              <a:t>you will </a:t>
            </a:r>
            <a:r>
              <a:rPr lang="en-US" dirty="0" smtClean="0">
                <a:solidFill>
                  <a:schemeClr val="tx1"/>
                </a:solidFill>
              </a:rPr>
              <a:t>enter the </a:t>
            </a:r>
            <a:r>
              <a:rPr lang="en-US" dirty="0" smtClean="0">
                <a:solidFill>
                  <a:srgbClr val="0000FF"/>
                </a:solidFill>
              </a:rPr>
              <a:t>Routing </a:t>
            </a:r>
            <a:r>
              <a:rPr lang="en-US" dirty="0" smtClean="0">
                <a:solidFill>
                  <a:srgbClr val="0000FF"/>
                </a:solidFill>
              </a:rPr>
              <a:t>Form</a:t>
            </a:r>
            <a:r>
              <a:rPr lang="en-US" dirty="0" smtClean="0">
                <a:solidFill>
                  <a:schemeClr val="tx1"/>
                </a:solidFill>
              </a:rPr>
              <a:t>.</a:t>
            </a:r>
            <a:endParaRPr lang="en-US" dirty="0">
              <a:solidFill>
                <a:schemeClr val="tx1"/>
              </a:solidFill>
            </a:endParaRPr>
          </a:p>
        </p:txBody>
      </p:sp>
      <p:pic>
        <p:nvPicPr>
          <p:cNvPr id="4" name="Picture 3" descr="Screen Shot 2013-05-13 at 1.03.1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1865" y="2081509"/>
            <a:ext cx="1718751" cy="564237"/>
          </a:xfrm>
          <a:prstGeom prst="rect">
            <a:avLst/>
          </a:prstGeom>
        </p:spPr>
      </p:pic>
      <p:pic>
        <p:nvPicPr>
          <p:cNvPr id="5" name="Picture 4" descr="Screen Shot 2013-05-13 at 1.06.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065" y="3249627"/>
            <a:ext cx="2844800" cy="279400"/>
          </a:xfrm>
          <a:prstGeom prst="rect">
            <a:avLst/>
          </a:prstGeom>
        </p:spPr>
      </p:pic>
      <p:pic>
        <p:nvPicPr>
          <p:cNvPr id="6" name="Picture 5" descr="Screen Shot 2013-05-13 at 1.15.3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03975" y="4710633"/>
            <a:ext cx="1697890" cy="884615"/>
          </a:xfrm>
          <a:prstGeom prst="rect">
            <a:avLst/>
          </a:prstGeom>
        </p:spPr>
      </p:pic>
    </p:spTree>
    <p:extLst>
      <p:ext uri="{BB962C8B-B14F-4D97-AF65-F5344CB8AC3E}">
        <p14:creationId xmlns:p14="http://schemas.microsoft.com/office/powerpoint/2010/main" val="18698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Step </a:t>
            </a:r>
            <a:r>
              <a:rPr lang="en-US" b="1" dirty="0" smtClean="0"/>
              <a:t>7:  </a:t>
            </a:r>
            <a:r>
              <a:rPr lang="en-US" b="1" dirty="0" smtClean="0"/>
              <a:t>Uploading Study Documents</a:t>
            </a:r>
            <a:endParaRPr lang="en-US" b="1" dirty="0"/>
          </a:p>
        </p:txBody>
      </p:sp>
      <p:sp>
        <p:nvSpPr>
          <p:cNvPr id="3" name="Content Placeholder 2"/>
          <p:cNvSpPr>
            <a:spLocks noGrp="1"/>
          </p:cNvSpPr>
          <p:nvPr>
            <p:ph idx="1"/>
          </p:nvPr>
        </p:nvSpPr>
        <p:spPr>
          <a:xfrm>
            <a:off x="219619" y="1900094"/>
            <a:ext cx="8689246" cy="4783652"/>
          </a:xfrm>
        </p:spPr>
        <p:txBody>
          <a:bodyPr>
            <a:normAutofit/>
          </a:bodyPr>
          <a:lstStyle/>
          <a:p>
            <a:pPr marL="0" indent="0">
              <a:buNone/>
            </a:pPr>
            <a:r>
              <a:rPr lang="en-US" dirty="0" smtClean="0">
                <a:solidFill>
                  <a:schemeClr val="tx1"/>
                </a:solidFill>
              </a:rPr>
              <a:t>You will upload all of your study documents in the Routing Form. </a:t>
            </a:r>
            <a:r>
              <a:rPr lang="en-US" dirty="0">
                <a:solidFill>
                  <a:schemeClr val="tx1"/>
                </a:solidFill>
              </a:rPr>
              <a:t> </a:t>
            </a:r>
            <a:r>
              <a:rPr lang="en-US" dirty="0" smtClean="0">
                <a:solidFill>
                  <a:schemeClr val="tx1"/>
                </a:solidFill>
              </a:rPr>
              <a:t>You will be prompted to attach all of your study documents, such as:</a:t>
            </a:r>
          </a:p>
          <a:p>
            <a:pPr lvl="1"/>
            <a:r>
              <a:rPr lang="en-US" dirty="0" smtClean="0">
                <a:solidFill>
                  <a:schemeClr val="tx1"/>
                </a:solidFill>
              </a:rPr>
              <a:t>consent </a:t>
            </a:r>
            <a:r>
              <a:rPr lang="en-US" dirty="0" smtClean="0">
                <a:solidFill>
                  <a:schemeClr val="tx1"/>
                </a:solidFill>
              </a:rPr>
              <a:t>form(s), </a:t>
            </a:r>
          </a:p>
          <a:p>
            <a:pPr lvl="1"/>
            <a:r>
              <a:rPr lang="en-US" dirty="0">
                <a:solidFill>
                  <a:schemeClr val="tx1"/>
                </a:solidFill>
              </a:rPr>
              <a:t>protocol, </a:t>
            </a:r>
          </a:p>
          <a:p>
            <a:pPr lvl="1"/>
            <a:r>
              <a:rPr lang="en-US" dirty="0" smtClean="0">
                <a:solidFill>
                  <a:schemeClr val="tx1"/>
                </a:solidFill>
              </a:rPr>
              <a:t>investigator’s </a:t>
            </a:r>
            <a:r>
              <a:rPr lang="en-US" dirty="0" smtClean="0">
                <a:solidFill>
                  <a:schemeClr val="tx1"/>
                </a:solidFill>
              </a:rPr>
              <a:t>brochure, </a:t>
            </a:r>
          </a:p>
          <a:p>
            <a:pPr lvl="1"/>
            <a:r>
              <a:rPr lang="en-US" dirty="0" smtClean="0">
                <a:solidFill>
                  <a:schemeClr val="tx1"/>
                </a:solidFill>
              </a:rPr>
              <a:t>questionnaires, </a:t>
            </a:r>
          </a:p>
          <a:p>
            <a:pPr lvl="1"/>
            <a:r>
              <a:rPr lang="en-US" dirty="0" smtClean="0">
                <a:solidFill>
                  <a:schemeClr val="tx1"/>
                </a:solidFill>
              </a:rPr>
              <a:t>flyers, etc. </a:t>
            </a:r>
          </a:p>
        </p:txBody>
      </p:sp>
      <p:pic>
        <p:nvPicPr>
          <p:cNvPr id="4" name="Picture 3" descr="Screen Shot 2013-05-13 at 1.37.0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3646" y="4522110"/>
            <a:ext cx="6193475" cy="1765623"/>
          </a:xfrm>
          <a:prstGeom prst="rect">
            <a:avLst/>
          </a:prstGeom>
        </p:spPr>
      </p:pic>
    </p:spTree>
    <p:extLst>
      <p:ext uri="{BB962C8B-B14F-4D97-AF65-F5344CB8AC3E}">
        <p14:creationId xmlns:p14="http://schemas.microsoft.com/office/powerpoint/2010/main" val="133398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Step </a:t>
            </a:r>
            <a:r>
              <a:rPr lang="en-US" sz="3200" b="1" dirty="0" smtClean="0"/>
              <a:t>8: </a:t>
            </a:r>
            <a:r>
              <a:rPr lang="en-US" sz="3200" b="1" dirty="0" smtClean="0"/>
              <a:t>Obtaining Signatures &amp; Submitting Application for IRB Review</a:t>
            </a:r>
            <a:endParaRPr lang="en-US" sz="3200" b="1" dirty="0"/>
          </a:p>
        </p:txBody>
      </p:sp>
      <p:sp>
        <p:nvSpPr>
          <p:cNvPr id="3" name="Content Placeholder 2"/>
          <p:cNvSpPr>
            <a:spLocks noGrp="1"/>
          </p:cNvSpPr>
          <p:nvPr>
            <p:ph idx="1"/>
          </p:nvPr>
        </p:nvSpPr>
        <p:spPr>
          <a:xfrm>
            <a:off x="498474" y="2286000"/>
            <a:ext cx="7556313" cy="3840163"/>
          </a:xfrm>
        </p:spPr>
        <p:txBody>
          <a:bodyPr>
            <a:normAutofit fontScale="92500" lnSpcReduction="20000"/>
          </a:bodyPr>
          <a:lstStyle/>
          <a:p>
            <a:r>
              <a:rPr lang="en-US" dirty="0" smtClean="0"/>
              <a:t>After you save the last page of the Routing Form, w</a:t>
            </a:r>
            <a:r>
              <a:rPr lang="en-US" dirty="0" smtClean="0"/>
              <a:t>hen </a:t>
            </a:r>
            <a:r>
              <a:rPr lang="en-US" dirty="0"/>
              <a:t>asked whether </a:t>
            </a:r>
            <a:r>
              <a:rPr lang="en-US" dirty="0" smtClean="0"/>
              <a:t>you wish to route your submission to additional personnel, change the answer to </a:t>
            </a:r>
            <a:r>
              <a:rPr lang="en-US" dirty="0"/>
              <a:t>“Yes</a:t>
            </a:r>
            <a:r>
              <a:rPr lang="en-US" dirty="0" smtClean="0"/>
              <a:t>.”</a:t>
            </a:r>
            <a:endParaRPr lang="en-US" dirty="0"/>
          </a:p>
          <a:p>
            <a:r>
              <a:rPr lang="en-US" dirty="0" smtClean="0"/>
              <a:t>Your new application and attachments should be routed to </a:t>
            </a:r>
            <a:r>
              <a:rPr lang="en-US" dirty="0"/>
              <a:t>the appropriate personnel to apply their electronic signatures</a:t>
            </a:r>
            <a:r>
              <a:rPr lang="en-US" dirty="0" smtClean="0"/>
              <a:t>:</a:t>
            </a:r>
          </a:p>
          <a:p>
            <a:pPr lvl="1"/>
            <a:r>
              <a:rPr lang="en-US" dirty="0" smtClean="0"/>
              <a:t>Principal </a:t>
            </a:r>
            <a:r>
              <a:rPr lang="en-US" dirty="0"/>
              <a:t>Investigator (PI)</a:t>
            </a:r>
          </a:p>
          <a:p>
            <a:pPr lvl="1"/>
            <a:r>
              <a:rPr lang="en-US" dirty="0"/>
              <a:t>Co/Sub-Investigators</a:t>
            </a:r>
          </a:p>
          <a:p>
            <a:pPr lvl="1"/>
            <a:r>
              <a:rPr lang="en-US" dirty="0" smtClean="0"/>
              <a:t>Faculty </a:t>
            </a:r>
            <a:r>
              <a:rPr lang="en-US" dirty="0"/>
              <a:t>Advisor (if PI is student, </a:t>
            </a:r>
            <a:r>
              <a:rPr lang="en-US" dirty="0" smtClean="0"/>
              <a:t>resident, </a:t>
            </a:r>
            <a:r>
              <a:rPr lang="en-US" dirty="0"/>
              <a:t>or fellow)</a:t>
            </a:r>
          </a:p>
          <a:p>
            <a:pPr lvl="1"/>
            <a:r>
              <a:rPr lang="en-US" dirty="0"/>
              <a:t>Department Chair (if PI is a UT student, fellow, resident, staff, or faculty member)</a:t>
            </a:r>
          </a:p>
          <a:p>
            <a:pPr lvl="1"/>
            <a:r>
              <a:rPr lang="en-US" dirty="0" smtClean="0"/>
              <a:t>Service </a:t>
            </a:r>
            <a:r>
              <a:rPr lang="en-US" dirty="0"/>
              <a:t>Chief (for </a:t>
            </a:r>
            <a:r>
              <a:rPr lang="en-US" dirty="0" smtClean="0"/>
              <a:t>projects conducted </a:t>
            </a:r>
            <a:r>
              <a:rPr lang="en-US" dirty="0"/>
              <a:t>at Regional One Health)</a:t>
            </a:r>
          </a:p>
          <a:p>
            <a:pPr lvl="1"/>
            <a:r>
              <a:rPr lang="en-US" b="1" u="sng" dirty="0" smtClean="0">
                <a:solidFill>
                  <a:srgbClr val="FF0000"/>
                </a:solidFill>
              </a:rPr>
              <a:t>NOTE</a:t>
            </a:r>
            <a:r>
              <a:rPr lang="en-US" dirty="0">
                <a:solidFill>
                  <a:srgbClr val="FF0000"/>
                </a:solidFill>
              </a:rPr>
              <a:t>:  The IRB will not receive the application to review </a:t>
            </a:r>
            <a:r>
              <a:rPr lang="en-US" dirty="0" smtClean="0">
                <a:solidFill>
                  <a:srgbClr val="FF0000"/>
                </a:solidFill>
              </a:rPr>
              <a:t>until </a:t>
            </a:r>
            <a:r>
              <a:rPr lang="en-US" dirty="0">
                <a:solidFill>
                  <a:srgbClr val="FF0000"/>
                </a:solidFill>
              </a:rPr>
              <a:t>all electronic </a:t>
            </a:r>
            <a:r>
              <a:rPr lang="en-US" dirty="0" smtClean="0">
                <a:solidFill>
                  <a:srgbClr val="FF0000"/>
                </a:solidFill>
              </a:rPr>
              <a:t>signatures </a:t>
            </a:r>
            <a:r>
              <a:rPr lang="en-US" dirty="0">
                <a:solidFill>
                  <a:srgbClr val="FF0000"/>
                </a:solidFill>
              </a:rPr>
              <a:t>have been applied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063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9: </a:t>
            </a:r>
            <a:r>
              <a:rPr lang="en-US" b="1" dirty="0" smtClean="0"/>
              <a:t>Track Your Submission</a:t>
            </a:r>
            <a:endParaRPr lang="en-US" dirty="0"/>
          </a:p>
        </p:txBody>
      </p:sp>
      <p:sp>
        <p:nvSpPr>
          <p:cNvPr id="3" name="Content Placeholder 2"/>
          <p:cNvSpPr>
            <a:spLocks noGrp="1"/>
          </p:cNvSpPr>
          <p:nvPr>
            <p:ph idx="1"/>
          </p:nvPr>
        </p:nvSpPr>
        <p:spPr>
          <a:xfrm>
            <a:off x="498474" y="1327639"/>
            <a:ext cx="7556313" cy="2145324"/>
          </a:xfrm>
        </p:spPr>
        <p:txBody>
          <a:bodyPr>
            <a:normAutofit lnSpcReduction="10000"/>
          </a:bodyPr>
          <a:lstStyle/>
          <a:p>
            <a:r>
              <a:rPr lang="en-US" dirty="0" smtClean="0">
                <a:solidFill>
                  <a:schemeClr val="tx1"/>
                </a:solidFill>
              </a:rPr>
              <a:t>Track your submission to ensure everyone signs off and it reaches the IRB office!  You can also find out who to call about your submission in the IRB office (i.e., your analyst).</a:t>
            </a:r>
          </a:p>
          <a:p>
            <a:r>
              <a:rPr lang="en-US" dirty="0" smtClean="0">
                <a:solidFill>
                  <a:schemeClr val="tx1"/>
                </a:solidFill>
              </a:rPr>
              <a:t>Once you log into iMedRIS, under </a:t>
            </a:r>
            <a:r>
              <a:rPr lang="en-US" b="1" dirty="0" smtClean="0">
                <a:solidFill>
                  <a:schemeClr val="tx1"/>
                </a:solidFill>
              </a:rPr>
              <a:t>My Projects</a:t>
            </a:r>
            <a:r>
              <a:rPr lang="en-US" dirty="0" smtClean="0">
                <a:solidFill>
                  <a:schemeClr val="tx1"/>
                </a:solidFill>
              </a:rPr>
              <a:t>,</a:t>
            </a:r>
            <a:r>
              <a:rPr lang="en-US" dirty="0">
                <a:solidFill>
                  <a:schemeClr val="tx1"/>
                </a:solidFill>
              </a:rPr>
              <a:t> open your </a:t>
            </a:r>
            <a:r>
              <a:rPr lang="en-US" dirty="0" smtClean="0">
                <a:solidFill>
                  <a:schemeClr val="tx1"/>
                </a:solidFill>
              </a:rPr>
              <a:t>study, click the </a:t>
            </a:r>
            <a:r>
              <a:rPr lang="en-US" b="1" dirty="0" smtClean="0">
                <a:solidFill>
                  <a:schemeClr val="tx1"/>
                </a:solidFill>
              </a:rPr>
              <a:t>Submission History </a:t>
            </a:r>
            <a:r>
              <a:rPr lang="en-US" dirty="0" smtClean="0">
                <a:solidFill>
                  <a:schemeClr val="tx1"/>
                </a:solidFill>
              </a:rPr>
              <a:t>button, and then click </a:t>
            </a:r>
            <a:r>
              <a:rPr lang="en-US" b="1" dirty="0" smtClean="0">
                <a:solidFill>
                  <a:schemeClr val="tx1"/>
                </a:solidFill>
              </a:rPr>
              <a:t>Track Location </a:t>
            </a:r>
            <a:r>
              <a:rPr lang="en-US" dirty="0" smtClean="0">
                <a:solidFill>
                  <a:schemeClr val="tx1"/>
                </a:solidFill>
              </a:rPr>
              <a:t>to see where you submission is.</a:t>
            </a:r>
            <a:endParaRPr lang="en-US" dirty="0"/>
          </a:p>
          <a:p>
            <a:endParaRPr lang="en-US" dirty="0"/>
          </a:p>
        </p:txBody>
      </p:sp>
      <p:pic>
        <p:nvPicPr>
          <p:cNvPr id="7" name="Picture 6" descr="Screen Shot 2013-05-13 at 2.05.1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6996" y="3626086"/>
            <a:ext cx="7483823" cy="2703261"/>
          </a:xfrm>
          <a:prstGeom prst="rect">
            <a:avLst/>
          </a:prstGeom>
        </p:spPr>
      </p:pic>
    </p:spTree>
    <p:extLst>
      <p:ext uri="{BB962C8B-B14F-4D97-AF65-F5344CB8AC3E}">
        <p14:creationId xmlns:p14="http://schemas.microsoft.com/office/powerpoint/2010/main" val="378301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1482837"/>
          </a:xfrm>
        </p:spPr>
        <p:txBody>
          <a:bodyPr/>
          <a:lstStyle/>
          <a:p>
            <a:pPr algn="ctr"/>
            <a:r>
              <a:rPr lang="en-US" sz="3200" b="1" dirty="0" smtClean="0"/>
              <a:t>Step </a:t>
            </a:r>
            <a:r>
              <a:rPr lang="en-US" sz="3200" b="1" dirty="0" smtClean="0"/>
              <a:t>10: </a:t>
            </a:r>
            <a:r>
              <a:rPr lang="en-US" sz="3200" b="1" dirty="0" smtClean="0"/>
              <a:t>Respond to </a:t>
            </a:r>
            <a:r>
              <a:rPr lang="en-US" sz="3200" b="1" dirty="0" smtClean="0"/>
              <a:t>Any Changes </a:t>
            </a:r>
            <a:r>
              <a:rPr lang="en-US" sz="3200" b="1" dirty="0" smtClean="0"/>
              <a:t>(Provisos) Requested by the UTHSC IRB</a:t>
            </a:r>
            <a:endParaRPr lang="en-US" sz="3200" b="1" dirty="0"/>
          </a:p>
        </p:txBody>
      </p:sp>
      <p:sp>
        <p:nvSpPr>
          <p:cNvPr id="3" name="Content Placeholder 2"/>
          <p:cNvSpPr>
            <a:spLocks noGrp="1"/>
          </p:cNvSpPr>
          <p:nvPr>
            <p:ph idx="1"/>
          </p:nvPr>
        </p:nvSpPr>
        <p:spPr>
          <a:xfrm>
            <a:off x="105036" y="2043316"/>
            <a:ext cx="8759504" cy="4535399"/>
          </a:xfrm>
        </p:spPr>
        <p:txBody>
          <a:bodyPr>
            <a:normAutofit fontScale="85000" lnSpcReduction="20000"/>
          </a:bodyPr>
          <a:lstStyle/>
          <a:p>
            <a:r>
              <a:rPr lang="en-US" dirty="0" smtClean="0"/>
              <a:t>Many studies submitted for IRB review </a:t>
            </a:r>
            <a:r>
              <a:rPr lang="en-US" dirty="0" smtClean="0"/>
              <a:t>require </a:t>
            </a:r>
            <a:r>
              <a:rPr lang="en-US" dirty="0" smtClean="0"/>
              <a:t>some changes or clarifications.  Provisos will be sent </a:t>
            </a:r>
            <a:r>
              <a:rPr lang="en-US" dirty="0" smtClean="0"/>
              <a:t>(via an automatic notice to his/her UTHSC </a:t>
            </a:r>
            <a:r>
              <a:rPr lang="en-US" dirty="0" smtClean="0"/>
              <a:t>email) </a:t>
            </a:r>
            <a:r>
              <a:rPr lang="en-US" dirty="0" smtClean="0"/>
              <a:t>to </a:t>
            </a:r>
            <a:r>
              <a:rPr lang="en-US" dirty="0" smtClean="0"/>
              <a:t>the PI and anyone listed as a </a:t>
            </a:r>
            <a:r>
              <a:rPr lang="en-US" b="1" dirty="0" smtClean="0"/>
              <a:t>Study Contact </a:t>
            </a:r>
            <a:r>
              <a:rPr lang="en-US" dirty="0" smtClean="0"/>
              <a:t>in Section 3.0 of the electronic study application.</a:t>
            </a:r>
          </a:p>
          <a:p>
            <a:r>
              <a:rPr lang="en-US" dirty="0" smtClean="0"/>
              <a:t>To address provisos, complete the </a:t>
            </a:r>
            <a:r>
              <a:rPr lang="en-US" b="1" dirty="0" smtClean="0"/>
              <a:t>PI Response Form </a:t>
            </a:r>
            <a:r>
              <a:rPr lang="en-US" dirty="0" smtClean="0"/>
              <a:t>listed in your Incomplete Tasks </a:t>
            </a:r>
            <a:r>
              <a:rPr lang="en-US" dirty="0" smtClean="0"/>
              <a:t>in</a:t>
            </a:r>
            <a:r>
              <a:rPr lang="en-US" dirty="0" smtClean="0"/>
              <a:t> </a:t>
            </a:r>
            <a:r>
              <a:rPr lang="en-US" dirty="0" smtClean="0"/>
              <a:t>iMedRIS:</a:t>
            </a:r>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r>
              <a:rPr lang="en-US" dirty="0" smtClean="0"/>
              <a:t>Only the </a:t>
            </a:r>
            <a:r>
              <a:rPr lang="en-US" dirty="0" smtClean="0"/>
              <a:t>PI, Co-PI, </a:t>
            </a:r>
            <a:r>
              <a:rPr lang="en-US" dirty="0" smtClean="0"/>
              <a:t>or Co/Sub-Investigator needs to apply his/her electronic signature to the PI Response Form, unless otherwise instructed by the IRB.</a:t>
            </a:r>
          </a:p>
          <a:p>
            <a:endParaRPr lang="en-US" dirty="0" smtClean="0"/>
          </a:p>
          <a:p>
            <a:endParaRPr lang="en-US" dirty="0"/>
          </a:p>
        </p:txBody>
      </p:sp>
      <p:pic>
        <p:nvPicPr>
          <p:cNvPr id="4" name="Picture 3" descr="Screen Shot 2013-05-13 at 12.57.5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190" y="3584834"/>
            <a:ext cx="7871482" cy="2151538"/>
          </a:xfrm>
          <a:prstGeom prst="rect">
            <a:avLst/>
          </a:prstGeom>
        </p:spPr>
      </p:pic>
    </p:spTree>
    <p:extLst>
      <p:ext uri="{BB962C8B-B14F-4D97-AF65-F5344CB8AC3E}">
        <p14:creationId xmlns:p14="http://schemas.microsoft.com/office/powerpoint/2010/main" val="378755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Receive IRB Approval</a:t>
            </a:r>
            <a:endParaRPr lang="en-US" b="1" dirty="0"/>
          </a:p>
        </p:txBody>
      </p:sp>
      <p:sp>
        <p:nvSpPr>
          <p:cNvPr id="3" name="Content Placeholder 2"/>
          <p:cNvSpPr>
            <a:spLocks noGrp="1"/>
          </p:cNvSpPr>
          <p:nvPr>
            <p:ph idx="1"/>
          </p:nvPr>
        </p:nvSpPr>
        <p:spPr>
          <a:xfrm>
            <a:off x="186018" y="1831427"/>
            <a:ext cx="8181224" cy="4568870"/>
          </a:xfrm>
        </p:spPr>
        <p:txBody>
          <a:bodyPr/>
          <a:lstStyle/>
          <a:p>
            <a:r>
              <a:rPr lang="en-US" dirty="0" smtClean="0"/>
              <a:t>Once your study receives IRB approval, an approval letter will be issued </a:t>
            </a:r>
            <a:r>
              <a:rPr lang="en-US" dirty="0" smtClean="0"/>
              <a:t>to </a:t>
            </a:r>
            <a:r>
              <a:rPr lang="en-US" dirty="0" smtClean="0"/>
              <a:t>the PI and anyone else listed as a Study Contact in Section 3.0 of the electronic </a:t>
            </a:r>
            <a:r>
              <a:rPr lang="en-US" dirty="0" smtClean="0"/>
              <a:t>application (</a:t>
            </a:r>
            <a:r>
              <a:rPr lang="en-US" dirty="0"/>
              <a:t>via an automatic notice to his/her UTHSC email) </a:t>
            </a:r>
            <a:r>
              <a:rPr lang="en-US" dirty="0" smtClean="0"/>
              <a:t>.</a:t>
            </a:r>
            <a:endParaRPr lang="en-US" dirty="0"/>
          </a:p>
          <a:p>
            <a:r>
              <a:rPr lang="en-US" dirty="0" smtClean="0"/>
              <a:t>Approval </a:t>
            </a:r>
            <a:r>
              <a:rPr lang="en-US" dirty="0" smtClean="0"/>
              <a:t>letter(s) and </a:t>
            </a:r>
            <a:r>
              <a:rPr lang="en-US" dirty="0" smtClean="0"/>
              <a:t>IRB-stamped-approved </a:t>
            </a:r>
            <a:r>
              <a:rPr lang="en-US" dirty="0" smtClean="0"/>
              <a:t>study documents such as consent forms may be downloaded </a:t>
            </a:r>
            <a:r>
              <a:rPr lang="en-US" dirty="0" smtClean="0"/>
              <a:t>from </a:t>
            </a:r>
            <a:r>
              <a:rPr lang="en-US" dirty="0" smtClean="0"/>
              <a:t>iMedRIS using the </a:t>
            </a:r>
            <a:r>
              <a:rPr lang="en-US" b="1" dirty="0" smtClean="0"/>
              <a:t>Submission History </a:t>
            </a:r>
            <a:r>
              <a:rPr lang="en-US" dirty="0" smtClean="0"/>
              <a:t>button and the </a:t>
            </a:r>
            <a:r>
              <a:rPr lang="en-US" b="1" dirty="0" smtClean="0"/>
              <a:t>Informed Consent </a:t>
            </a:r>
            <a:r>
              <a:rPr lang="en-US" dirty="0" smtClean="0"/>
              <a:t>&amp; </a:t>
            </a:r>
            <a:r>
              <a:rPr lang="en-US" b="1" dirty="0" smtClean="0"/>
              <a:t>Other Project Documents</a:t>
            </a:r>
            <a:r>
              <a:rPr lang="en-US" dirty="0" smtClean="0"/>
              <a:t> folders once you open your study in iMedRIS.</a:t>
            </a:r>
            <a:endParaRPr lang="en-US" dirty="0" smtClean="0"/>
          </a:p>
          <a:p>
            <a:r>
              <a:rPr lang="en-US" dirty="0" smtClean="0"/>
              <a:t>If you are conducting a study that is sponsored by a pharmaceutical firm or other for-profit-entity and your study is approved prior to payment of the IRB fee, your study will be listed in iMedRIS as </a:t>
            </a:r>
            <a:r>
              <a:rPr lang="en-US" b="1" dirty="0" smtClean="0"/>
              <a:t>Approved- Awaiting Payment</a:t>
            </a:r>
            <a:r>
              <a:rPr lang="en-US" dirty="0" smtClean="0"/>
              <a:t>.</a:t>
            </a:r>
            <a:endParaRPr lang="en-US" dirty="0" smtClean="0"/>
          </a:p>
          <a:p>
            <a:endParaRPr lang="en-US" dirty="0" smtClean="0"/>
          </a:p>
          <a:p>
            <a:endParaRPr lang="en-US" dirty="0"/>
          </a:p>
        </p:txBody>
      </p:sp>
    </p:spTree>
    <p:extLst>
      <p:ext uri="{BB962C8B-B14F-4D97-AF65-F5344CB8AC3E}">
        <p14:creationId xmlns:p14="http://schemas.microsoft.com/office/powerpoint/2010/main" val="401018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Remember!</a:t>
            </a:r>
            <a:endParaRPr lang="en-US" b="1" dirty="0"/>
          </a:p>
        </p:txBody>
      </p:sp>
      <p:sp>
        <p:nvSpPr>
          <p:cNvPr id="3" name="Content Placeholder 2"/>
          <p:cNvSpPr>
            <a:spLocks noGrp="1"/>
          </p:cNvSpPr>
          <p:nvPr>
            <p:ph idx="1"/>
          </p:nvPr>
        </p:nvSpPr>
        <p:spPr>
          <a:xfrm>
            <a:off x="498474" y="1981200"/>
            <a:ext cx="8334002" cy="4521129"/>
          </a:xfrm>
        </p:spPr>
        <p:txBody>
          <a:bodyPr>
            <a:normAutofit/>
          </a:bodyPr>
          <a:lstStyle/>
          <a:p>
            <a:r>
              <a:rPr lang="en-US" dirty="0" smtClean="0"/>
              <a:t>If you are a student and wish to conduct research at any institution, even on summer break, contact the UTHSC IRB to find out whether you must receive our approval to do so.</a:t>
            </a:r>
          </a:p>
          <a:p>
            <a:r>
              <a:rPr lang="en-US" dirty="0" smtClean="0"/>
              <a:t>If you wish to conduct your study at another institution, call the UTHSC IRB and ask what you need to do/consider </a:t>
            </a:r>
            <a:r>
              <a:rPr lang="en-US" b="1" dirty="0" smtClean="0"/>
              <a:t>before</a:t>
            </a:r>
            <a:r>
              <a:rPr lang="en-US" dirty="0" smtClean="0"/>
              <a:t> drafting any </a:t>
            </a:r>
            <a:r>
              <a:rPr lang="en-US" dirty="0"/>
              <a:t>IRB applications</a:t>
            </a:r>
            <a:r>
              <a:rPr lang="en-US" dirty="0" smtClean="0"/>
              <a:t>.  If there is an IRB affiliated with the other institution, there may need to be an </a:t>
            </a:r>
            <a:r>
              <a:rPr lang="en-US" dirty="0"/>
              <a:t>Institutional Authorization </a:t>
            </a:r>
            <a:r>
              <a:rPr lang="en-US" dirty="0" smtClean="0"/>
              <a:t>Agreement between the 2 institutions.</a:t>
            </a:r>
          </a:p>
          <a:p>
            <a:r>
              <a:rPr lang="en-US" dirty="0" smtClean="0"/>
              <a:t>If you wish to conduct your study at an institution (e.g., YMCA, Walgreens, etc.) that does not have an IRB, you will also need a letter from them stating you have permission to conduct research in their institution.</a:t>
            </a:r>
          </a:p>
          <a:p>
            <a:endParaRPr lang="en-US" dirty="0"/>
          </a:p>
        </p:txBody>
      </p:sp>
    </p:spTree>
    <p:extLst>
      <p:ext uri="{BB962C8B-B14F-4D97-AF65-F5344CB8AC3E}">
        <p14:creationId xmlns:p14="http://schemas.microsoft.com/office/powerpoint/2010/main" val="108723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UTHSC Institutional Review </a:t>
            </a:r>
            <a:br>
              <a:rPr lang="en-US" dirty="0" smtClean="0"/>
            </a:br>
            <a:r>
              <a:rPr lang="en-US" dirty="0" smtClean="0"/>
              <a:t>Board (IRB)</a:t>
            </a:r>
            <a:endParaRPr lang="en-US" dirty="0"/>
          </a:p>
        </p:txBody>
      </p:sp>
      <p:sp>
        <p:nvSpPr>
          <p:cNvPr id="3" name="Content Placeholder 2"/>
          <p:cNvSpPr>
            <a:spLocks noGrp="1"/>
          </p:cNvSpPr>
          <p:nvPr>
            <p:ph idx="1"/>
          </p:nvPr>
        </p:nvSpPr>
        <p:spPr/>
        <p:txBody>
          <a:bodyPr/>
          <a:lstStyle/>
          <a:p>
            <a:r>
              <a:rPr lang="en-US" dirty="0" smtClean="0"/>
              <a:t>Charged with protecting human research subjects</a:t>
            </a:r>
          </a:p>
          <a:p>
            <a:r>
              <a:rPr lang="en-US" dirty="0" smtClean="0"/>
              <a:t>Ensures compliance with the federal regulations (DHHS, FDA, &amp; HIPAA) with regards to research applications, consent forms and other research materials to be used; and with regards to the conduct of the research itself</a:t>
            </a:r>
          </a:p>
          <a:p>
            <a:r>
              <a:rPr lang="en-US" dirty="0" smtClean="0"/>
              <a:t>Operates under a </a:t>
            </a:r>
            <a:r>
              <a:rPr lang="en-US" dirty="0" err="1" smtClean="0"/>
              <a:t>Federalwide</a:t>
            </a:r>
            <a:r>
              <a:rPr lang="en-US" dirty="0" smtClean="0"/>
              <a:t> Assurance (FWA) with OHRP as a condition of receiving federal research dollars</a:t>
            </a:r>
          </a:p>
          <a:p>
            <a:r>
              <a:rPr lang="en-US" dirty="0" smtClean="0"/>
              <a:t>Also protects the University and the researchers from liability</a:t>
            </a:r>
          </a:p>
          <a:p>
            <a:endParaRPr lang="en-US" dirty="0" smtClean="0"/>
          </a:p>
          <a:p>
            <a:endParaRPr lang="en-US" dirty="0"/>
          </a:p>
        </p:txBody>
      </p:sp>
    </p:spTree>
    <p:extLst>
      <p:ext uri="{BB962C8B-B14F-4D97-AF65-F5344CB8AC3E}">
        <p14:creationId xmlns:p14="http://schemas.microsoft.com/office/powerpoint/2010/main" val="178378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Added Protections</a:t>
            </a:r>
            <a:endParaRPr lang="en-US" dirty="0"/>
          </a:p>
        </p:txBody>
      </p:sp>
      <p:pic>
        <p:nvPicPr>
          <p:cNvPr id="4" name="Content Placeholder 3"/>
          <p:cNvPicPr>
            <a:picLocks noGrp="1"/>
          </p:cNvPicPr>
          <p:nvPr>
            <p:ph idx="1"/>
          </p:nvPr>
        </p:nvPicPr>
        <p:blipFill>
          <a:blip r:embed="rId2"/>
          <a:stretch>
            <a:fillRect/>
          </a:stretch>
        </p:blipFill>
        <p:spPr>
          <a:xfrm>
            <a:off x="606706" y="1981200"/>
            <a:ext cx="7340038" cy="4144963"/>
          </a:xfrm>
          <a:prstGeom prst="rect">
            <a:avLst/>
          </a:prstGeom>
        </p:spPr>
      </p:pic>
    </p:spTree>
    <p:extLst>
      <p:ext uri="{BB962C8B-B14F-4D97-AF65-F5344CB8AC3E}">
        <p14:creationId xmlns:p14="http://schemas.microsoft.com/office/powerpoint/2010/main" val="4000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01902"/>
          </a:xfrm>
        </p:spPr>
        <p:txBody>
          <a:bodyPr>
            <a:normAutofit/>
          </a:bodyPr>
          <a:lstStyle/>
          <a:p>
            <a:pPr algn="ctr"/>
            <a:r>
              <a:rPr lang="en-US" b="1" dirty="0" smtClean="0"/>
              <a:t>iMedRIS</a:t>
            </a:r>
            <a:endParaRPr lang="en-US" b="1" dirty="0"/>
          </a:p>
        </p:txBody>
      </p:sp>
      <p:sp>
        <p:nvSpPr>
          <p:cNvPr id="3" name="Content Placeholder 2"/>
          <p:cNvSpPr>
            <a:spLocks noGrp="1"/>
          </p:cNvSpPr>
          <p:nvPr>
            <p:ph idx="1"/>
          </p:nvPr>
        </p:nvSpPr>
        <p:spPr>
          <a:xfrm>
            <a:off x="498474" y="1344752"/>
            <a:ext cx="7556313" cy="4781411"/>
          </a:xfrm>
        </p:spPr>
        <p:txBody>
          <a:bodyPr/>
          <a:lstStyle/>
          <a:p>
            <a:pPr marL="0" indent="0">
              <a:buNone/>
            </a:pPr>
            <a:r>
              <a:rPr lang="en-US" dirty="0" smtClean="0"/>
              <a:t>All applications for </a:t>
            </a:r>
            <a:r>
              <a:rPr lang="en-US" dirty="0" smtClean="0"/>
              <a:t>IRB review must be submitted via </a:t>
            </a:r>
            <a:r>
              <a:rPr lang="en-US" dirty="0" smtClean="0"/>
              <a:t>iMedRIS, UTHSC’s electronic research application system, at </a:t>
            </a:r>
            <a:r>
              <a:rPr lang="en-US" dirty="0" smtClean="0">
                <a:hlinkClick r:id="rId2"/>
              </a:rPr>
              <a:t>https</a:t>
            </a:r>
            <a:r>
              <a:rPr lang="en-US" dirty="0" smtClean="0">
                <a:hlinkClick r:id="rId2"/>
              </a:rPr>
              <a:t>://</a:t>
            </a:r>
            <a:r>
              <a:rPr lang="en-US" dirty="0" smtClean="0">
                <a:hlinkClick r:id="rId2"/>
              </a:rPr>
              <a:t>ris01.uthsc.edu</a:t>
            </a:r>
            <a:r>
              <a:rPr lang="en-US" dirty="0" smtClean="0"/>
              <a:t> .</a:t>
            </a:r>
            <a:endParaRPr lang="en-US" dirty="0"/>
          </a:p>
        </p:txBody>
      </p:sp>
      <p:pic>
        <p:nvPicPr>
          <p:cNvPr id="4" name="Picture 3" descr="Screen Shot 2013-05-08 at 3.03.1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062" y="2491748"/>
            <a:ext cx="4427237" cy="3467856"/>
          </a:xfrm>
          <a:prstGeom prst="rect">
            <a:avLst/>
          </a:prstGeom>
        </p:spPr>
      </p:pic>
    </p:spTree>
    <p:extLst>
      <p:ext uri="{BB962C8B-B14F-4D97-AF65-F5344CB8AC3E}">
        <p14:creationId xmlns:p14="http://schemas.microsoft.com/office/powerpoint/2010/main" val="21799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Step 1: Obtain a UT Net ID</a:t>
            </a:r>
            <a:endParaRPr lang="en-US" b="1" dirty="0"/>
          </a:p>
        </p:txBody>
      </p:sp>
      <p:sp>
        <p:nvSpPr>
          <p:cNvPr id="3" name="Content Placeholder 2"/>
          <p:cNvSpPr>
            <a:spLocks noGrp="1"/>
          </p:cNvSpPr>
          <p:nvPr>
            <p:ph idx="1"/>
          </p:nvPr>
        </p:nvSpPr>
        <p:spPr>
          <a:xfrm>
            <a:off x="498474" y="1600200"/>
            <a:ext cx="7556313" cy="4525963"/>
          </a:xfrm>
        </p:spPr>
        <p:txBody>
          <a:bodyPr>
            <a:normAutofit fontScale="92500"/>
          </a:bodyPr>
          <a:lstStyle/>
          <a:p>
            <a:pPr marL="0" indent="0">
              <a:spcBef>
                <a:spcPts val="1400"/>
              </a:spcBef>
              <a:buNone/>
            </a:pPr>
            <a:r>
              <a:rPr lang="en-US" dirty="0" smtClean="0"/>
              <a:t>iMedRIS </a:t>
            </a:r>
            <a:r>
              <a:rPr lang="en-US" dirty="0" smtClean="0"/>
              <a:t>requires the use of a UT Net ID and password for access.</a:t>
            </a:r>
          </a:p>
          <a:p>
            <a:pPr marL="0" indent="0">
              <a:spcBef>
                <a:spcPts val="1400"/>
              </a:spcBef>
              <a:buNone/>
            </a:pPr>
            <a:endParaRPr lang="en-US" sz="1000" dirty="0" smtClean="0"/>
          </a:p>
          <a:p>
            <a:pPr lvl="1">
              <a:spcBef>
                <a:spcPts val="0"/>
              </a:spcBef>
            </a:pPr>
            <a:r>
              <a:rPr lang="en-US" dirty="0" smtClean="0"/>
              <a:t>All UTHSC faculty, staff, and students </a:t>
            </a:r>
            <a:r>
              <a:rPr lang="en-US" dirty="0" smtClean="0"/>
              <a:t>should have </a:t>
            </a:r>
            <a:r>
              <a:rPr lang="en-US" dirty="0" smtClean="0"/>
              <a:t>a UT Net </a:t>
            </a:r>
            <a:r>
              <a:rPr lang="en-US" dirty="0" smtClean="0"/>
              <a:t>ID.</a:t>
            </a:r>
            <a:endParaRPr lang="en-US" dirty="0" smtClean="0"/>
          </a:p>
          <a:p>
            <a:pPr lvl="1"/>
            <a:r>
              <a:rPr lang="en-US" dirty="0" smtClean="0"/>
              <a:t>Investigators and/or research staff who do not have a UT Net ID will have to be sponsored </a:t>
            </a:r>
            <a:r>
              <a:rPr lang="en-US" dirty="0" smtClean="0"/>
              <a:t>into </a:t>
            </a:r>
            <a:r>
              <a:rPr lang="en-US" dirty="0" smtClean="0"/>
              <a:t>the UT system by a current UT faculty, staff, or </a:t>
            </a:r>
            <a:r>
              <a:rPr lang="en-US" dirty="0" smtClean="0"/>
              <a:t>student who is part of the research team.</a:t>
            </a:r>
            <a:endParaRPr lang="en-US" dirty="0" smtClean="0"/>
          </a:p>
          <a:p>
            <a:pPr lvl="1"/>
            <a:r>
              <a:rPr lang="en-US" dirty="0" smtClean="0"/>
              <a:t>The IRB </a:t>
            </a:r>
            <a:r>
              <a:rPr lang="en-US" dirty="0" smtClean="0"/>
              <a:t>provides step-by-step instructions for </a:t>
            </a:r>
            <a:r>
              <a:rPr lang="en-US" dirty="0" smtClean="0"/>
              <a:t>completing an </a:t>
            </a:r>
            <a:r>
              <a:rPr lang="en-US" dirty="0"/>
              <a:t>online UTHSC form </a:t>
            </a:r>
            <a:r>
              <a:rPr lang="en-US" dirty="0" smtClean="0"/>
              <a:t>to request </a:t>
            </a:r>
            <a:r>
              <a:rPr lang="en-US" dirty="0" smtClean="0"/>
              <a:t>a </a:t>
            </a:r>
            <a:r>
              <a:rPr lang="en-US" dirty="0"/>
              <a:t>UT Net ID </a:t>
            </a:r>
            <a:r>
              <a:rPr lang="en-US" dirty="0" smtClean="0"/>
              <a:t>on our </a:t>
            </a:r>
            <a:r>
              <a:rPr lang="en-US" b="1" i="1" dirty="0" smtClean="0"/>
              <a:t>Getting </a:t>
            </a:r>
            <a:r>
              <a:rPr lang="en-US" b="1" i="1" dirty="0" smtClean="0"/>
              <a:t>Started </a:t>
            </a:r>
            <a:r>
              <a:rPr lang="en-US" dirty="0" smtClean="0"/>
              <a:t>page  </a:t>
            </a:r>
            <a:r>
              <a:rPr lang="en-US" dirty="0" smtClean="0">
                <a:hlinkClick r:id="rId2"/>
              </a:rPr>
              <a:t>http://www.uthsc.edu/research/research_compliance/IRB/started.php</a:t>
            </a:r>
            <a:r>
              <a:rPr lang="en-US" dirty="0" smtClean="0"/>
              <a:t> .</a:t>
            </a:r>
            <a:endParaRPr lang="en-US" dirty="0" smtClean="0"/>
          </a:p>
          <a:p>
            <a:pPr lvl="1"/>
            <a:r>
              <a:rPr lang="en-US" dirty="0" smtClean="0"/>
              <a:t>If you need assistance with your UT Net ID and/or password, please contact the HELP Desk at 448-2222</a:t>
            </a:r>
            <a:r>
              <a:rPr lang="en-US" dirty="0" smtClean="0"/>
              <a:t>.</a:t>
            </a:r>
          </a:p>
          <a:p>
            <a:pPr lvl="1"/>
            <a:r>
              <a:rPr lang="en-US" dirty="0" smtClean="0"/>
              <a:t>Since all IRB communication comes to your UT email, i</a:t>
            </a:r>
            <a:r>
              <a:rPr lang="en-US" dirty="0" smtClean="0"/>
              <a:t>f you do not check it, you MUST forward it to the email address you check on a regular basis.  This can be done online via UTHSC Webmail.</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5643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Step 2: Human Subjects Protection Training</a:t>
            </a:r>
            <a:endParaRPr lang="en-US" b="1" dirty="0"/>
          </a:p>
        </p:txBody>
      </p:sp>
      <p:sp>
        <p:nvSpPr>
          <p:cNvPr id="3" name="Content Placeholder 2"/>
          <p:cNvSpPr>
            <a:spLocks noGrp="1"/>
          </p:cNvSpPr>
          <p:nvPr>
            <p:ph idx="1"/>
          </p:nvPr>
        </p:nvSpPr>
        <p:spPr>
          <a:xfrm>
            <a:off x="498474" y="1981200"/>
            <a:ext cx="8295808" cy="4492485"/>
          </a:xfrm>
        </p:spPr>
        <p:txBody>
          <a:bodyPr>
            <a:normAutofit/>
          </a:bodyPr>
          <a:lstStyle/>
          <a:p>
            <a:pPr>
              <a:spcBef>
                <a:spcPts val="1400"/>
              </a:spcBef>
            </a:pPr>
            <a:r>
              <a:rPr lang="en-US" dirty="0" smtClean="0"/>
              <a:t>All key study personnel (KSP) </a:t>
            </a:r>
            <a:r>
              <a:rPr lang="en-US" dirty="0" smtClean="0"/>
              <a:t>must </a:t>
            </a:r>
            <a:r>
              <a:rPr lang="en-US" dirty="0" smtClean="0"/>
              <a:t>complete the online course, Collaborative Institutional Training Initiative (CITI) OR the NIH human subjects protection </a:t>
            </a:r>
            <a:r>
              <a:rPr lang="en-US" dirty="0" smtClean="0"/>
              <a:t>training.  KSP must be listed in section 3.0 of your IRB application.</a:t>
            </a:r>
            <a:endParaRPr lang="en-US" dirty="0" smtClean="0"/>
          </a:p>
          <a:p>
            <a:pPr>
              <a:spcBef>
                <a:spcPts val="1400"/>
              </a:spcBef>
            </a:pPr>
            <a:r>
              <a:rPr lang="en-US" dirty="0" smtClean="0"/>
              <a:t>Go to </a:t>
            </a:r>
            <a:r>
              <a:rPr lang="en-US" dirty="0" smtClean="0">
                <a:hlinkClick r:id="rId2"/>
              </a:rPr>
              <a:t>www.citiprogram.org</a:t>
            </a:r>
            <a:r>
              <a:rPr lang="en-US" dirty="0" smtClean="0"/>
              <a:t> to take the online CITI Course for UTHSC (Group 3: Investigators and all Study Personnel) OR </a:t>
            </a:r>
            <a:r>
              <a:rPr lang="en-US" dirty="0" smtClean="0"/>
              <a:t>take the NIH online course at [</a:t>
            </a:r>
            <a:r>
              <a:rPr lang="en-US" dirty="0"/>
              <a:t>http://phrp.nihtraining.com/users/login.php</a:t>
            </a:r>
            <a:r>
              <a:rPr lang="en-US" dirty="0" smtClean="0"/>
              <a:t>].</a:t>
            </a:r>
            <a:endParaRPr lang="en-US" dirty="0" smtClean="0"/>
          </a:p>
          <a:p>
            <a:r>
              <a:rPr lang="en-US" dirty="0" smtClean="0"/>
              <a:t>CITI </a:t>
            </a:r>
            <a:r>
              <a:rPr lang="en-US" dirty="0" smtClean="0"/>
              <a:t>Certification must be renewed every 3 </a:t>
            </a:r>
            <a:r>
              <a:rPr lang="en-US" dirty="0" smtClean="0"/>
              <a:t>years.</a:t>
            </a:r>
          </a:p>
          <a:p>
            <a:r>
              <a:rPr lang="en-US" dirty="0" smtClean="0"/>
              <a:t>Your project will not receive final approval until all KSP have completed the online human </a:t>
            </a:r>
            <a:r>
              <a:rPr lang="en-US" dirty="0"/>
              <a:t>subjects protection </a:t>
            </a:r>
            <a:r>
              <a:rPr lang="en-US" dirty="0" smtClean="0"/>
              <a:t>training.</a:t>
            </a:r>
            <a:endParaRPr lang="en-US" dirty="0"/>
          </a:p>
        </p:txBody>
      </p:sp>
    </p:spTree>
    <p:extLst>
      <p:ext uri="{BB962C8B-B14F-4D97-AF65-F5344CB8AC3E}">
        <p14:creationId xmlns:p14="http://schemas.microsoft.com/office/powerpoint/2010/main" val="41879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3: Find a Faculty Advisor </a:t>
            </a:r>
            <a:r>
              <a:rPr lang="en-US" b="1" dirty="0" smtClean="0"/>
              <a:t/>
            </a:r>
            <a:br>
              <a:rPr lang="en-US" b="1" dirty="0" smtClean="0"/>
            </a:br>
            <a:r>
              <a:rPr lang="en-US" b="1" dirty="0" smtClean="0"/>
              <a:t>(</a:t>
            </a:r>
            <a:r>
              <a:rPr lang="en-US" b="1" dirty="0"/>
              <a:t>if applicable)</a:t>
            </a:r>
          </a:p>
        </p:txBody>
      </p:sp>
      <p:sp>
        <p:nvSpPr>
          <p:cNvPr id="3" name="Content Placeholder 2"/>
          <p:cNvSpPr>
            <a:spLocks noGrp="1"/>
          </p:cNvSpPr>
          <p:nvPr>
            <p:ph idx="1"/>
          </p:nvPr>
        </p:nvSpPr>
        <p:spPr>
          <a:xfrm>
            <a:off x="498474" y="2267646"/>
            <a:ext cx="7556313" cy="4144963"/>
          </a:xfrm>
        </p:spPr>
        <p:txBody>
          <a:bodyPr/>
          <a:lstStyle/>
          <a:p>
            <a:r>
              <a:rPr lang="en-US" dirty="0"/>
              <a:t>Undergraduate and non-faculty investigators may serve as a principal investigator (PI) on a study; however, a faculty advisor must be included on the application for IRB </a:t>
            </a:r>
            <a:r>
              <a:rPr lang="en-US" dirty="0" smtClean="0"/>
              <a:t>review.</a:t>
            </a:r>
            <a:endParaRPr lang="en-US" dirty="0"/>
          </a:p>
          <a:p>
            <a:r>
              <a:rPr lang="en-US" dirty="0"/>
              <a:t>Section 3.0 of the study application will prompt you for the name of your faculty </a:t>
            </a:r>
            <a:r>
              <a:rPr lang="en-US" dirty="0" smtClean="0"/>
              <a:t>advisor</a:t>
            </a:r>
            <a:r>
              <a:rPr lang="en-US" dirty="0" smtClean="0"/>
              <a:t>.  He/she must also sign off on your new application submission.</a:t>
            </a:r>
            <a:endParaRPr lang="en-US" dirty="0"/>
          </a:p>
          <a:p>
            <a:r>
              <a:rPr lang="en-US" dirty="0"/>
              <a:t>Faculty advisors are a great resource and can help guide students, </a:t>
            </a:r>
            <a:r>
              <a:rPr lang="en-US" dirty="0" smtClean="0"/>
              <a:t>residents, </a:t>
            </a:r>
            <a:r>
              <a:rPr lang="en-US" dirty="0"/>
              <a:t>and fellows through the research </a:t>
            </a:r>
            <a:r>
              <a:rPr lang="en-US" dirty="0" smtClean="0"/>
              <a:t>process.</a:t>
            </a:r>
            <a:endParaRPr lang="en-US" dirty="0"/>
          </a:p>
        </p:txBody>
      </p:sp>
    </p:spTree>
    <p:extLst>
      <p:ext uri="{BB962C8B-B14F-4D97-AF65-F5344CB8AC3E}">
        <p14:creationId xmlns:p14="http://schemas.microsoft.com/office/powerpoint/2010/main" val="371088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a:t>
            </a:r>
            <a:r>
              <a:rPr lang="en-US" b="1" dirty="0" smtClean="0"/>
              <a:t>4: </a:t>
            </a:r>
            <a:r>
              <a:rPr lang="en-US" b="1" dirty="0"/>
              <a:t>Cooperative Agreements (if applicable)</a:t>
            </a:r>
            <a:endParaRPr lang="en-US" dirty="0"/>
          </a:p>
        </p:txBody>
      </p:sp>
      <p:sp>
        <p:nvSpPr>
          <p:cNvPr id="3" name="Content Placeholder 2"/>
          <p:cNvSpPr>
            <a:spLocks noGrp="1"/>
          </p:cNvSpPr>
          <p:nvPr>
            <p:ph idx="1"/>
          </p:nvPr>
        </p:nvSpPr>
        <p:spPr>
          <a:xfrm>
            <a:off x="498474" y="1981200"/>
            <a:ext cx="7971155" cy="4144963"/>
          </a:xfrm>
        </p:spPr>
        <p:txBody>
          <a:bodyPr>
            <a:normAutofit fontScale="92500" lnSpcReduction="20000"/>
          </a:bodyPr>
          <a:lstStyle/>
          <a:p>
            <a:pPr marL="0" indent="0">
              <a:buNone/>
            </a:pPr>
            <a:r>
              <a:rPr lang="en-US" dirty="0"/>
              <a:t>The UTHSC IRB maintains cooperative agreements with the following entities:</a:t>
            </a:r>
          </a:p>
          <a:p>
            <a:pPr marL="0" indent="0">
              <a:buNone/>
            </a:pPr>
            <a:endParaRPr lang="en-US" sz="800" dirty="0"/>
          </a:p>
          <a:p>
            <a:pPr lvl="2"/>
            <a:r>
              <a:rPr lang="en-US" dirty="0"/>
              <a:t>National Cancer Institute Central IRB (NCI CIRB)</a:t>
            </a:r>
          </a:p>
          <a:p>
            <a:pPr lvl="2"/>
            <a:r>
              <a:rPr lang="en-US" dirty="0"/>
              <a:t>St. Jude Children’s Research Hospital</a:t>
            </a:r>
          </a:p>
          <a:p>
            <a:pPr lvl="2"/>
            <a:r>
              <a:rPr lang="en-US" dirty="0"/>
              <a:t>University of Memphis IRB</a:t>
            </a:r>
          </a:p>
          <a:p>
            <a:pPr marL="0" indent="0">
              <a:buNone/>
            </a:pPr>
            <a:r>
              <a:rPr lang="en-US" dirty="0" smtClean="0"/>
              <a:t>If you will be conducting a cancer research study that has been reviewed by the NCI CIRB, please contact the UTHSC IRB office for assistance (901-448-4824</a:t>
            </a:r>
            <a:r>
              <a:rPr lang="en-US" dirty="0" smtClean="0"/>
              <a:t>).</a:t>
            </a:r>
            <a:endParaRPr lang="en-US" dirty="0" smtClean="0"/>
          </a:p>
          <a:p>
            <a:pPr marL="0" indent="0">
              <a:buNone/>
            </a:pPr>
            <a:r>
              <a:rPr lang="en-US" dirty="0" smtClean="0"/>
              <a:t>If you will be conducting research at St. Jude Children’s Research Hospital or U of M, please contact the UTHSC IRB for assistance, and be sure to include these research locations in your study application [Section (1200) Study Site].</a:t>
            </a:r>
            <a:endParaRPr lang="en-US" dirty="0"/>
          </a:p>
        </p:txBody>
      </p:sp>
    </p:spTree>
    <p:extLst>
      <p:ext uri="{BB962C8B-B14F-4D97-AF65-F5344CB8AC3E}">
        <p14:creationId xmlns:p14="http://schemas.microsoft.com/office/powerpoint/2010/main" val="37287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Step 5: Obtain Institution Approval </a:t>
            </a:r>
            <a:br>
              <a:rPr lang="en-US" b="1" dirty="0" smtClean="0"/>
            </a:br>
            <a:r>
              <a:rPr lang="en-US" b="1" dirty="0" smtClean="0"/>
              <a:t>(if applicable)</a:t>
            </a:r>
            <a:endParaRPr lang="en-US" b="1" dirty="0"/>
          </a:p>
        </p:txBody>
      </p:sp>
      <p:sp>
        <p:nvSpPr>
          <p:cNvPr id="3" name="Content Placeholder 2"/>
          <p:cNvSpPr>
            <a:spLocks noGrp="1"/>
          </p:cNvSpPr>
          <p:nvPr>
            <p:ph idx="1"/>
          </p:nvPr>
        </p:nvSpPr>
        <p:spPr>
          <a:xfrm>
            <a:off x="238716" y="1880998"/>
            <a:ext cx="8651052" cy="4697718"/>
          </a:xfrm>
        </p:spPr>
        <p:txBody>
          <a:bodyPr>
            <a:normAutofit fontScale="62500" lnSpcReduction="20000"/>
          </a:bodyPr>
          <a:lstStyle/>
          <a:p>
            <a:pPr marL="0" indent="0">
              <a:buNone/>
            </a:pPr>
            <a:r>
              <a:rPr lang="en-US" sz="2600" dirty="0" smtClean="0"/>
              <a:t>The UTHSC IRB has oversight authority for all research with human subjects conducted by faculty, staff, &amp; students at </a:t>
            </a:r>
            <a:r>
              <a:rPr lang="en-US" sz="2600" dirty="0" smtClean="0"/>
              <a:t>UTHSC, </a:t>
            </a:r>
            <a:r>
              <a:rPr lang="en-US" sz="2600" u="sng" dirty="0" smtClean="0"/>
              <a:t>and</a:t>
            </a:r>
            <a:r>
              <a:rPr lang="en-US" sz="2600" dirty="0" smtClean="0"/>
              <a:t> </a:t>
            </a:r>
            <a:r>
              <a:rPr lang="en-US" sz="2600" dirty="0" smtClean="0"/>
              <a:t>for research conducted at its </a:t>
            </a:r>
            <a:r>
              <a:rPr lang="en-US" sz="2600" dirty="0" smtClean="0"/>
              <a:t>affiliated </a:t>
            </a:r>
            <a:r>
              <a:rPr lang="en-US" sz="2600" dirty="0" smtClean="0"/>
              <a:t>institutions, regardless of the researcher’s affiliation with UTHSC:</a:t>
            </a:r>
            <a:endParaRPr lang="en-US" sz="2600" dirty="0" smtClean="0"/>
          </a:p>
          <a:p>
            <a:pPr>
              <a:lnSpc>
                <a:spcPct val="110000"/>
              </a:lnSpc>
              <a:spcBef>
                <a:spcPts val="1400"/>
              </a:spcBef>
            </a:pPr>
            <a:r>
              <a:rPr lang="en-US" b="1" dirty="0" smtClean="0"/>
              <a:t>Methodist Le Bonheur Healthcare </a:t>
            </a:r>
            <a:r>
              <a:rPr lang="en-US" dirty="0" smtClean="0"/>
              <a:t>(institutional approval will be issued via iMedRIS correspondence) </a:t>
            </a:r>
            <a:endParaRPr lang="en-US" b="1" dirty="0" smtClean="0"/>
          </a:p>
          <a:p>
            <a:pPr marL="0" indent="0">
              <a:lnSpc>
                <a:spcPct val="110000"/>
              </a:lnSpc>
              <a:spcBef>
                <a:spcPts val="1400"/>
              </a:spcBef>
              <a:buNone/>
            </a:pPr>
            <a:r>
              <a:rPr lang="en-US" dirty="0" smtClean="0"/>
              <a:t>	</a:t>
            </a:r>
            <a:r>
              <a:rPr lang="en-US" dirty="0" err="1" smtClean="0"/>
              <a:t>Rexann</a:t>
            </a:r>
            <a:r>
              <a:rPr lang="en-US" dirty="0" smtClean="0"/>
              <a:t> </a:t>
            </a:r>
            <a:r>
              <a:rPr lang="en-US" dirty="0"/>
              <a:t>G. Pickering, Ph.D., CIP, RN</a:t>
            </a:r>
            <a:br>
              <a:rPr lang="en-US" dirty="0"/>
            </a:br>
            <a:r>
              <a:rPr lang="en-US" dirty="0" smtClean="0"/>
              <a:t>	Administrator</a:t>
            </a:r>
            <a:r>
              <a:rPr lang="en-US" dirty="0"/>
              <a:t>, Human Protection</a:t>
            </a:r>
            <a:br>
              <a:rPr lang="en-US" dirty="0"/>
            </a:br>
            <a:r>
              <a:rPr lang="en-US" dirty="0" smtClean="0"/>
              <a:t>	(</a:t>
            </a:r>
            <a:r>
              <a:rPr lang="en-US" dirty="0"/>
              <a:t>901) 516-2323</a:t>
            </a:r>
            <a:br>
              <a:rPr lang="en-US" dirty="0"/>
            </a:br>
            <a:r>
              <a:rPr lang="en-US" dirty="0" smtClean="0"/>
              <a:t>	</a:t>
            </a:r>
            <a:r>
              <a:rPr lang="en-US" dirty="0" smtClean="0">
                <a:hlinkClick r:id="rId2"/>
              </a:rPr>
              <a:t>rexann.pickering</a:t>
            </a:r>
            <a:r>
              <a:rPr lang="en-US" dirty="0">
                <a:hlinkClick r:id="rId2"/>
              </a:rPr>
              <a:t>@mlh.org</a:t>
            </a:r>
            <a:endParaRPr lang="en-US" dirty="0" smtClean="0"/>
          </a:p>
          <a:p>
            <a:pPr>
              <a:spcBef>
                <a:spcPts val="1400"/>
              </a:spcBef>
            </a:pPr>
            <a:r>
              <a:rPr lang="en-US" b="1" dirty="0" smtClean="0"/>
              <a:t>Regional </a:t>
            </a:r>
            <a:r>
              <a:rPr lang="en-US" b="1" dirty="0" smtClean="0"/>
              <a:t>One Health (formerly known as The </a:t>
            </a:r>
            <a:r>
              <a:rPr lang="en-US" b="1" dirty="0" smtClean="0"/>
              <a:t>MED) </a:t>
            </a:r>
            <a:r>
              <a:rPr lang="en-US" dirty="0" smtClean="0"/>
              <a:t>(institutional approval will be issued via iMedRIS correspondence)</a:t>
            </a:r>
            <a:endParaRPr lang="en-US" b="1" dirty="0" smtClean="0"/>
          </a:p>
          <a:p>
            <a:pPr marL="0" indent="0">
              <a:spcBef>
                <a:spcPts val="1400"/>
              </a:spcBef>
              <a:buNone/>
            </a:pPr>
            <a:r>
              <a:rPr lang="en-US" dirty="0" smtClean="0"/>
              <a:t>	Maria </a:t>
            </a:r>
            <a:r>
              <a:rPr lang="en-US" dirty="0"/>
              <a:t>van Werkhooven, BVM, FACHE</a:t>
            </a:r>
            <a:br>
              <a:rPr lang="en-US" dirty="0"/>
            </a:br>
            <a:r>
              <a:rPr lang="en-US" dirty="0" smtClean="0"/>
              <a:t>	Director</a:t>
            </a:r>
            <a:r>
              <a:rPr lang="en-US" dirty="0"/>
              <a:t>, Office of Medical Research</a:t>
            </a:r>
            <a:br>
              <a:rPr lang="en-US" dirty="0"/>
            </a:br>
            <a:r>
              <a:rPr lang="en-US" dirty="0" smtClean="0"/>
              <a:t>	(</a:t>
            </a:r>
            <a:r>
              <a:rPr lang="en-US" dirty="0"/>
              <a:t>901) 545-7453</a:t>
            </a:r>
            <a:br>
              <a:rPr lang="en-US" dirty="0"/>
            </a:br>
            <a:r>
              <a:rPr lang="en-US" dirty="0" smtClean="0"/>
              <a:t>	</a:t>
            </a:r>
            <a:r>
              <a:rPr lang="en-US" dirty="0" smtClean="0">
                <a:hlinkClick r:id="rId3"/>
              </a:rPr>
              <a:t>mvanwerkhooven@regionalonehealth.org</a:t>
            </a:r>
            <a:r>
              <a:rPr lang="en-US" dirty="0"/>
              <a:t/>
            </a:r>
            <a:br>
              <a:rPr lang="en-US" dirty="0"/>
            </a:br>
            <a:r>
              <a:rPr lang="en-US" dirty="0" smtClean="0"/>
              <a:t>	</a:t>
            </a:r>
            <a:r>
              <a:rPr lang="en-US" dirty="0" smtClean="0">
                <a:solidFill>
                  <a:schemeClr val="tx2">
                    <a:lumMod val="50000"/>
                    <a:lumOff val="50000"/>
                  </a:schemeClr>
                </a:solidFill>
              </a:rPr>
              <a:t>http</a:t>
            </a:r>
            <a:r>
              <a:rPr lang="en-US" dirty="0">
                <a:solidFill>
                  <a:schemeClr val="tx2">
                    <a:lumMod val="50000"/>
                    <a:lumOff val="50000"/>
                  </a:schemeClr>
                </a:solidFill>
              </a:rPr>
              <a:t>://www.regionalonehealth.org/employees-and-physicians/research/ </a:t>
            </a:r>
            <a:endParaRPr lang="en-US" dirty="0" smtClean="0">
              <a:solidFill>
                <a:schemeClr val="tx2">
                  <a:lumMod val="50000"/>
                  <a:lumOff val="50000"/>
                </a:schemeClr>
              </a:solidFill>
            </a:endParaRPr>
          </a:p>
          <a:p>
            <a:pPr>
              <a:spcBef>
                <a:spcPts val="1400"/>
              </a:spcBef>
            </a:pPr>
            <a:r>
              <a:rPr lang="en-US" b="1" dirty="0" smtClean="0"/>
              <a:t>Le Bonheur Children’s Hospital</a:t>
            </a:r>
          </a:p>
          <a:p>
            <a:pPr marL="0" indent="0">
              <a:spcBef>
                <a:spcPts val="1400"/>
              </a:spcBef>
              <a:buNone/>
            </a:pPr>
            <a:r>
              <a:rPr lang="en-US" dirty="0" smtClean="0"/>
              <a:t>	Sheon Lynch, MSA, MT (ASCP)</a:t>
            </a:r>
            <a:r>
              <a:rPr lang="en-US" dirty="0"/>
              <a:t/>
            </a:r>
            <a:br>
              <a:rPr lang="en-US" dirty="0"/>
            </a:br>
            <a:r>
              <a:rPr lang="en-US" dirty="0"/>
              <a:t>	</a:t>
            </a:r>
            <a:r>
              <a:rPr lang="en-US" dirty="0" smtClean="0"/>
              <a:t>Administrative Director</a:t>
            </a:r>
            <a:r>
              <a:rPr lang="en-US" dirty="0"/>
              <a:t/>
            </a:r>
            <a:br>
              <a:rPr lang="en-US" dirty="0"/>
            </a:br>
            <a:r>
              <a:rPr lang="en-US" dirty="0"/>
              <a:t>	(901) </a:t>
            </a:r>
            <a:r>
              <a:rPr lang="en-US" dirty="0" smtClean="0"/>
              <a:t>287-6208</a:t>
            </a:r>
            <a:r>
              <a:rPr lang="en-US" dirty="0"/>
              <a:t/>
            </a:r>
            <a:br>
              <a:rPr lang="en-US" dirty="0"/>
            </a:br>
            <a:r>
              <a:rPr lang="en-US" dirty="0"/>
              <a:t>	</a:t>
            </a:r>
            <a:r>
              <a:rPr lang="en-US" dirty="0" smtClean="0">
                <a:hlinkClick r:id="rId4"/>
              </a:rPr>
              <a:t>sheonlynch@lebonheur.org</a:t>
            </a:r>
            <a:endParaRPr lang="en-US" dirty="0"/>
          </a:p>
        </p:txBody>
      </p:sp>
    </p:spTree>
    <p:extLst>
      <p:ext uri="{BB962C8B-B14F-4D97-AF65-F5344CB8AC3E}">
        <p14:creationId xmlns:p14="http://schemas.microsoft.com/office/powerpoint/2010/main" val="30006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1910</TotalTime>
  <Words>1466</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Rockwell</vt:lpstr>
      <vt:lpstr>Wingdings</vt:lpstr>
      <vt:lpstr>Advantage</vt:lpstr>
      <vt:lpstr>UTHSC IRB:  A How-To Guide</vt:lpstr>
      <vt:lpstr>UTHSC Institutional Review  Board (IRB)</vt:lpstr>
      <vt:lpstr>Added Protections</vt:lpstr>
      <vt:lpstr>iMedRIS</vt:lpstr>
      <vt:lpstr>Step 1: Obtain a UT Net ID</vt:lpstr>
      <vt:lpstr>Step 2: Human Subjects Protection Training</vt:lpstr>
      <vt:lpstr>Step 3: Find a Faculty Advisor  (if applicable)</vt:lpstr>
      <vt:lpstr>Step 4: Cooperative Agreements (if applicable)</vt:lpstr>
      <vt:lpstr>Step 5: Obtain Institution Approval  (if applicable)</vt:lpstr>
      <vt:lpstr>Step 6: Complete an Electronic IRB Application</vt:lpstr>
      <vt:lpstr>Step 6: Complete an Electronic IRB Application, cont’d</vt:lpstr>
      <vt:lpstr>Step 7:  Uploading Study Documents</vt:lpstr>
      <vt:lpstr>Step 8: Obtaining Signatures &amp; Submitting Application for IRB Review</vt:lpstr>
      <vt:lpstr>Step 9: Track Your Submission</vt:lpstr>
      <vt:lpstr>Step 10: Respond to Any Changes (Provisos) Requested by the UTHSC IRB</vt:lpstr>
      <vt:lpstr>Receive IRB Approval</vt:lpstr>
      <vt:lpstr>Remember!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Steps to Obtain UTHSC IRB Approval</dc:title>
  <dc:creator>Cameron Barclay</dc:creator>
  <cp:lastModifiedBy>Prachniak, Kim</cp:lastModifiedBy>
  <cp:revision>153</cp:revision>
  <cp:lastPrinted>2015-03-17T15:36:44Z</cp:lastPrinted>
  <dcterms:created xsi:type="dcterms:W3CDTF">2013-05-08T19:52:21Z</dcterms:created>
  <dcterms:modified xsi:type="dcterms:W3CDTF">2015-03-17T15:40:43Z</dcterms:modified>
</cp:coreProperties>
</file>