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6" r:id="rId2"/>
  </p:sldMasterIdLst>
  <p:notesMasterIdLst>
    <p:notesMasterId r:id="rId75"/>
  </p:notesMasterIdLst>
  <p:handoutMasterIdLst>
    <p:handoutMasterId r:id="rId76"/>
  </p:handoutMasterIdLst>
  <p:sldIdLst>
    <p:sldId id="256" r:id="rId3"/>
    <p:sldId id="346" r:id="rId4"/>
    <p:sldId id="257" r:id="rId5"/>
    <p:sldId id="259" r:id="rId6"/>
    <p:sldId id="260" r:id="rId7"/>
    <p:sldId id="262" r:id="rId8"/>
    <p:sldId id="335" r:id="rId9"/>
    <p:sldId id="263" r:id="rId10"/>
    <p:sldId id="329" r:id="rId11"/>
    <p:sldId id="321" r:id="rId12"/>
    <p:sldId id="322" r:id="rId13"/>
    <p:sldId id="324" r:id="rId14"/>
    <p:sldId id="328" r:id="rId15"/>
    <p:sldId id="279" r:id="rId16"/>
    <p:sldId id="285" r:id="rId17"/>
    <p:sldId id="273" r:id="rId18"/>
    <p:sldId id="282" r:id="rId19"/>
    <p:sldId id="283" r:id="rId20"/>
    <p:sldId id="284" r:id="rId21"/>
    <p:sldId id="274" r:id="rId22"/>
    <p:sldId id="275" r:id="rId23"/>
    <p:sldId id="316" r:id="rId24"/>
    <p:sldId id="278" r:id="rId25"/>
    <p:sldId id="331" r:id="rId26"/>
    <p:sldId id="330" r:id="rId27"/>
    <p:sldId id="296" r:id="rId28"/>
    <p:sldId id="345" r:id="rId29"/>
    <p:sldId id="344" r:id="rId30"/>
    <p:sldId id="341" r:id="rId31"/>
    <p:sldId id="342" r:id="rId32"/>
    <p:sldId id="332" r:id="rId33"/>
    <p:sldId id="333" r:id="rId34"/>
    <p:sldId id="286" r:id="rId35"/>
    <p:sldId id="288" r:id="rId36"/>
    <p:sldId id="295" r:id="rId37"/>
    <p:sldId id="290" r:id="rId38"/>
    <p:sldId id="268" r:id="rId39"/>
    <p:sldId id="315" r:id="rId40"/>
    <p:sldId id="270" r:id="rId41"/>
    <p:sldId id="297" r:id="rId42"/>
    <p:sldId id="298" r:id="rId43"/>
    <p:sldId id="291" r:id="rId44"/>
    <p:sldId id="292" r:id="rId45"/>
    <p:sldId id="314" r:id="rId46"/>
    <p:sldId id="293" r:id="rId47"/>
    <p:sldId id="349" r:id="rId48"/>
    <p:sldId id="351" r:id="rId49"/>
    <p:sldId id="348" r:id="rId50"/>
    <p:sldId id="350" r:id="rId51"/>
    <p:sldId id="352" r:id="rId52"/>
    <p:sldId id="353" r:id="rId53"/>
    <p:sldId id="359" r:id="rId54"/>
    <p:sldId id="355" r:id="rId55"/>
    <p:sldId id="354" r:id="rId56"/>
    <p:sldId id="356" r:id="rId57"/>
    <p:sldId id="357" r:id="rId58"/>
    <p:sldId id="358" r:id="rId59"/>
    <p:sldId id="306" r:id="rId60"/>
    <p:sldId id="305" r:id="rId61"/>
    <p:sldId id="304" r:id="rId62"/>
    <p:sldId id="301" r:id="rId63"/>
    <p:sldId id="307" r:id="rId64"/>
    <p:sldId id="308" r:id="rId65"/>
    <p:sldId id="309" r:id="rId66"/>
    <p:sldId id="310" r:id="rId67"/>
    <p:sldId id="311" r:id="rId68"/>
    <p:sldId id="312" r:id="rId69"/>
    <p:sldId id="318" r:id="rId70"/>
    <p:sldId id="317" r:id="rId71"/>
    <p:sldId id="302" r:id="rId72"/>
    <p:sldId id="303" r:id="rId73"/>
    <p:sldId id="289"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FF"/>
    <a:srgbClr val="00FF00"/>
    <a:srgbClr val="66CCFF"/>
    <a:srgbClr val="FF0000"/>
    <a:srgbClr val="FFFF00"/>
    <a:srgbClr val="0000CC"/>
    <a:srgbClr val="99CCFF"/>
  </p:clrMru>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8413" autoAdjust="0"/>
  </p:normalViewPr>
  <p:slideViewPr>
    <p:cSldViewPr>
      <p:cViewPr>
        <p:scale>
          <a:sx n="70" d="100"/>
          <a:sy n="70" d="100"/>
        </p:scale>
        <p:origin x="-43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228"/>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6C9439-C30D-474A-9DBB-05677EF23F72}" type="datetimeFigureOut">
              <a:rPr lang="en-US"/>
              <a:pPr>
                <a:defRPr/>
              </a:pPr>
              <a:t>11/27/2011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2FFF9CF-56C9-4658-8D23-01B03B6E28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BF5BE844-AE07-4EBF-B682-3B5A1365D3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6A383C2-0021-415D-AB6F-142E00D3BCAE}" type="slidenum">
              <a:rPr lang="en-US" smtClean="0">
                <a:latin typeface="Arial" charset="0"/>
              </a:rPr>
              <a:pPr/>
              <a:t>1</a:t>
            </a:fld>
            <a:endParaRPr lang="en-US" smtClean="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47C1B71-1F61-444C-853E-612CA678C399}" type="slidenum">
              <a:rPr lang="en-US" smtClean="0">
                <a:latin typeface="Arial" charset="0"/>
              </a:rPr>
              <a:pPr/>
              <a:t>17</a:t>
            </a:fld>
            <a:endParaRPr lang="en-US" smtClean="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3B53F756-BCF5-4893-B836-5F31E883D5B3}" type="slidenum">
              <a:rPr lang="en-US" smtClean="0">
                <a:latin typeface="Arial" charset="0"/>
              </a:rPr>
              <a:pPr/>
              <a:t>18</a:t>
            </a:fld>
            <a:endParaRPr lang="en-US" smtClean="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E660E40F-2B71-487A-B145-0B6D8A41932F}" type="slidenum">
              <a:rPr lang="en-US" smtClean="0">
                <a:latin typeface="Arial" charset="0"/>
              </a:rPr>
              <a:pPr/>
              <a:t>19</a:t>
            </a:fld>
            <a:endParaRPr lang="en-US" smtClean="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5294FAE-ABC4-487D-8210-E8C089192B09}" type="slidenum">
              <a:rPr lang="en-US" smtClean="0">
                <a:latin typeface="Arial" charset="0"/>
              </a:rPr>
              <a:pPr/>
              <a:t>20</a:t>
            </a:fld>
            <a:endParaRPr lang="en-US" smtClean="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7E4772B-DFF8-42E3-872C-16B32B0CDABA}" type="slidenum">
              <a:rPr lang="en-US" smtClean="0">
                <a:latin typeface="Arial" charset="0"/>
              </a:rPr>
              <a:pPr/>
              <a:t>21</a:t>
            </a:fld>
            <a:endParaRPr lang="en-US" smtClean="0">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830222CE-9811-445E-B2A7-43DB1CA6CE5B}" type="slidenum">
              <a:rPr lang="en-US" smtClean="0">
                <a:latin typeface="Arial" charset="0"/>
              </a:rPr>
              <a:pPr/>
              <a:t>22</a:t>
            </a:fld>
            <a:endParaRPr lang="en-US" smtClean="0">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EE9482E-84DE-4C6D-BCBA-6F6B20822EBA}" type="slidenum">
              <a:rPr lang="en-US" smtClean="0">
                <a:latin typeface="Arial" charset="0"/>
              </a:rPr>
              <a:pPr/>
              <a:t>23</a:t>
            </a:fld>
            <a:endParaRPr lang="en-US" smtClean="0">
              <a:latin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D73D9F01-D69B-48F0-8BB3-4C61F5E2D268}" type="slidenum">
              <a:rPr lang="en-US" smtClean="0">
                <a:latin typeface="Arial" charset="0"/>
              </a:rPr>
              <a:pPr/>
              <a:t>26</a:t>
            </a:fld>
            <a:endParaRPr lang="en-US" smtClean="0">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6308DA33-9994-4387-B71A-3937A558E248}" type="slidenum">
              <a:rPr lang="en-US" smtClean="0">
                <a:latin typeface="Arial" charset="0"/>
              </a:rPr>
              <a:pPr/>
              <a:t>33</a:t>
            </a:fld>
            <a:endParaRPr lang="en-US" smtClean="0">
              <a:latin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17CC929C-0300-497A-90D0-29BBC7681BA8}" type="slidenum">
              <a:rPr lang="en-US" smtClean="0">
                <a:latin typeface="Arial" charset="0"/>
              </a:rPr>
              <a:pPr/>
              <a:t>34</a:t>
            </a:fld>
            <a:endParaRPr lang="en-US" smtClean="0">
              <a:latin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73B2EEB-8B56-4CBD-8656-6113172096FE}" type="slidenum">
              <a:rPr lang="en-US" smtClean="0">
                <a:latin typeface="Arial" charset="0"/>
              </a:rPr>
              <a:pPr/>
              <a:t>3</a:t>
            </a:fld>
            <a:endParaRPr lang="en-US" smtClean="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5AA18B08-3404-4F9F-AAC2-E83941E47CDC}" type="slidenum">
              <a:rPr lang="en-US" smtClean="0">
                <a:latin typeface="Arial" charset="0"/>
              </a:rPr>
              <a:pPr/>
              <a:t>35</a:t>
            </a:fld>
            <a:endParaRPr lang="en-US" smtClean="0">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4B49FF7C-A8D8-4B1D-8563-CBCE829571F6}" type="slidenum">
              <a:rPr lang="en-US" smtClean="0">
                <a:latin typeface="Arial" charset="0"/>
              </a:rPr>
              <a:pPr/>
              <a:t>36</a:t>
            </a:fld>
            <a:endParaRPr lang="en-US" smtClean="0">
              <a:latin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BC29C96D-E3EE-4DCA-890A-A8037DE23B96}" type="slidenum">
              <a:rPr lang="en-US" smtClean="0">
                <a:latin typeface="Arial" charset="0"/>
              </a:rPr>
              <a:pPr/>
              <a:t>37</a:t>
            </a:fld>
            <a:endParaRPr lang="en-US" smtClean="0">
              <a:latin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0DD945E1-A65A-4E35-B262-7C914F64BA70}" type="slidenum">
              <a:rPr lang="en-US" smtClean="0">
                <a:latin typeface="Arial" charset="0"/>
              </a:rPr>
              <a:pPr/>
              <a:t>38</a:t>
            </a:fld>
            <a:endParaRPr lang="en-US" smtClean="0">
              <a:latin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066EBC6-3737-4914-A442-6AC7D6247E3E}" type="slidenum">
              <a:rPr lang="en-US" smtClean="0">
                <a:latin typeface="Arial" charset="0"/>
              </a:rPr>
              <a:pPr/>
              <a:t>39</a:t>
            </a:fld>
            <a:endParaRPr lang="en-US"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03F4C198-F394-4863-95D5-3A7D18643D88}" type="slidenum">
              <a:rPr lang="en-US" smtClean="0">
                <a:latin typeface="Arial" charset="0"/>
              </a:rPr>
              <a:pPr/>
              <a:t>40</a:t>
            </a:fld>
            <a:endParaRPr lang="en-US" smtClean="0">
              <a:latin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B07AF7BC-9C5F-45E7-9B9E-3A0B17B0143D}" type="slidenum">
              <a:rPr lang="en-US" smtClean="0">
                <a:latin typeface="Arial" charset="0"/>
              </a:rPr>
              <a:pPr/>
              <a:t>41</a:t>
            </a:fld>
            <a:endParaRPr lang="en-US" smtClean="0">
              <a:latin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1668CACA-5BB2-41BA-A821-D506C4DF287B}" type="slidenum">
              <a:rPr lang="en-US" smtClean="0">
                <a:latin typeface="Arial" charset="0"/>
              </a:rPr>
              <a:pPr/>
              <a:t>42</a:t>
            </a:fld>
            <a:endParaRPr lang="en-US" smtClean="0">
              <a:latin typeface="Arial"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B5E25178-1573-4854-B3EB-31E99BE216F5}" type="slidenum">
              <a:rPr lang="en-US" smtClean="0">
                <a:latin typeface="Arial" charset="0"/>
              </a:rPr>
              <a:pPr/>
              <a:t>43</a:t>
            </a:fld>
            <a:endParaRPr lang="en-US" smtClean="0">
              <a:latin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76AB2AB-8D4C-4DB4-B974-6491DDFCEA3D}" type="slidenum">
              <a:rPr lang="en-US" smtClean="0">
                <a:latin typeface="Arial" charset="0"/>
              </a:rPr>
              <a:pPr/>
              <a:t>44</a:t>
            </a:fld>
            <a:endParaRPr lang="en-US" smtClean="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9293FDA7-943E-40F8-B428-D0A71CD936B1}" type="slidenum">
              <a:rPr lang="en-US" smtClean="0">
                <a:latin typeface="Arial" charset="0"/>
              </a:rPr>
              <a:pPr/>
              <a:t>4</a:t>
            </a:fld>
            <a:endParaRPr lang="en-US"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D500990B-D71F-4E9A-84ED-49F564158562}" type="slidenum">
              <a:rPr lang="en-US" smtClean="0">
                <a:latin typeface="Arial" charset="0"/>
              </a:rPr>
              <a:pPr/>
              <a:t>45</a:t>
            </a:fld>
            <a:endParaRPr lang="en-US" smtClean="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01A295A8-54C0-418D-82D9-76DA8A047091}" type="slidenum">
              <a:rPr lang="en-US" smtClean="0">
                <a:latin typeface="Arial" charset="0"/>
              </a:rPr>
              <a:pPr/>
              <a:t>58</a:t>
            </a:fld>
            <a:endParaRPr lang="en-US" smtClean="0">
              <a:latin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60CAC6C1-31A4-45E2-BA0E-D3446C6BCEB8}" type="slidenum">
              <a:rPr lang="en-US" smtClean="0">
                <a:latin typeface="Arial" charset="0"/>
              </a:rPr>
              <a:pPr/>
              <a:t>59</a:t>
            </a:fld>
            <a:endParaRPr lang="en-US" smtClean="0">
              <a:latin typeface="Arial"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B1828EB-1BB1-4B35-AF8B-0502D6A274D1}" type="slidenum">
              <a:rPr lang="en-US" smtClean="0">
                <a:latin typeface="Arial" charset="0"/>
              </a:rPr>
              <a:pPr/>
              <a:t>60</a:t>
            </a:fld>
            <a:endParaRPr lang="en-US" smtClean="0">
              <a:latin typeface="Arial"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88FF1E03-AD95-4459-8500-83D23D128E98}" type="slidenum">
              <a:rPr lang="en-US" smtClean="0">
                <a:latin typeface="Arial" charset="0"/>
              </a:rPr>
              <a:pPr/>
              <a:t>61</a:t>
            </a:fld>
            <a:endParaRPr lang="en-US" smtClean="0">
              <a:latin typeface="Arial"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C652F04A-0F60-49AE-B7F2-958F98E833D4}" type="slidenum">
              <a:rPr lang="en-US" smtClean="0">
                <a:latin typeface="Arial" charset="0"/>
              </a:rPr>
              <a:pPr/>
              <a:t>62</a:t>
            </a:fld>
            <a:endParaRPr lang="en-US" smtClean="0">
              <a:latin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E5395E59-1CDA-482A-8485-3F98C7E9E02C}" type="slidenum">
              <a:rPr lang="en-US" smtClean="0">
                <a:latin typeface="Arial" charset="0"/>
              </a:rPr>
              <a:pPr/>
              <a:t>63</a:t>
            </a:fld>
            <a:endParaRPr lang="en-US" smtClean="0">
              <a:latin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D115E4E9-DDAF-4CFF-9B21-978E6A581C6C}" type="slidenum">
              <a:rPr lang="en-US" smtClean="0">
                <a:latin typeface="Arial" charset="0"/>
              </a:rPr>
              <a:pPr/>
              <a:t>64</a:t>
            </a:fld>
            <a:endParaRPr lang="en-US" smtClean="0">
              <a:latin typeface="Arial"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EC42D896-B6FA-4F91-A26C-3BDE1B643F19}" type="slidenum">
              <a:rPr lang="en-US" smtClean="0">
                <a:latin typeface="Arial" charset="0"/>
              </a:rPr>
              <a:pPr/>
              <a:t>65</a:t>
            </a:fld>
            <a:endParaRPr lang="en-US" smtClean="0">
              <a:latin typeface="Arial"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ED81CEFD-3933-428B-8A53-2A9B5EAA8154}" type="slidenum">
              <a:rPr lang="en-US" smtClean="0">
                <a:latin typeface="Arial" charset="0"/>
              </a:rPr>
              <a:pPr/>
              <a:t>66</a:t>
            </a:fld>
            <a:endParaRPr lang="en-US" smtClean="0">
              <a:latin typeface="Arial"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100795D-CD5C-48EC-BF3F-BB0829A9060A}" type="slidenum">
              <a:rPr lang="en-US" smtClean="0">
                <a:latin typeface="Arial" charset="0"/>
              </a:rPr>
              <a:pPr/>
              <a:t>5</a:t>
            </a:fld>
            <a:endParaRPr lang="en-US" smtClean="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4E9E2E3D-60B2-45A8-A242-45D1F46E0574}" type="slidenum">
              <a:rPr lang="en-US" smtClean="0">
                <a:latin typeface="Arial" charset="0"/>
              </a:rPr>
              <a:pPr/>
              <a:t>67</a:t>
            </a:fld>
            <a:endParaRPr lang="en-US" smtClean="0">
              <a:latin typeface="Arial"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A42356CC-2082-46E9-97D7-324050AB2937}" type="slidenum">
              <a:rPr lang="en-US" smtClean="0">
                <a:latin typeface="Arial" charset="0"/>
              </a:rPr>
              <a:pPr/>
              <a:t>68</a:t>
            </a:fld>
            <a:endParaRPr lang="en-US" smtClean="0">
              <a:latin typeface="Arial"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7429A224-9830-4BC6-92AD-6A280C633B32}" type="slidenum">
              <a:rPr lang="en-US" smtClean="0">
                <a:latin typeface="Arial" charset="0"/>
              </a:rPr>
              <a:pPr/>
              <a:t>69</a:t>
            </a:fld>
            <a:endParaRPr lang="en-US" smtClean="0">
              <a:latin typeface="Arial"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23A8169F-643F-4377-A8EF-5D3F8784E080}" type="slidenum">
              <a:rPr lang="en-US" smtClean="0">
                <a:latin typeface="Arial" charset="0"/>
              </a:rPr>
              <a:pPr/>
              <a:t>70</a:t>
            </a:fld>
            <a:endParaRPr lang="en-US" smtClean="0">
              <a:latin typeface="Arial"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99532F5-F451-4EC0-B474-412B85FAB3FF}" type="slidenum">
              <a:rPr lang="en-US" smtClean="0">
                <a:latin typeface="Arial" charset="0"/>
              </a:rPr>
              <a:pPr/>
              <a:t>71</a:t>
            </a:fld>
            <a:endParaRPr lang="en-US" smtClean="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EDCDF16A-C353-44CD-80A8-CFC4B384A770}" type="slidenum">
              <a:rPr lang="en-US" smtClean="0">
                <a:latin typeface="Arial" charset="0"/>
              </a:rPr>
              <a:pPr/>
              <a:t>72</a:t>
            </a:fld>
            <a:endParaRPr lang="en-US" smtClean="0">
              <a:latin typeface="Arial"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076B934D-78E7-4031-9A26-0674C61C2B84}" type="slidenum">
              <a:rPr lang="en-US" smtClean="0">
                <a:latin typeface="Arial" charset="0"/>
              </a:rPr>
              <a:pPr/>
              <a:t>6</a:t>
            </a:fld>
            <a:endParaRPr lang="en-US" smtClean="0">
              <a:latin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F4181D1-564C-4C09-A2A7-570587DE8C8E}" type="slidenum">
              <a:rPr lang="en-US" smtClean="0">
                <a:latin typeface="Arial" charset="0"/>
              </a:rPr>
              <a:pPr/>
              <a:t>8</a:t>
            </a:fld>
            <a:endParaRPr lang="en-US" smtClean="0">
              <a:latin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64A7B78F-ABB9-41BF-85FA-20ADAAA6D1A7}" type="slidenum">
              <a:rPr lang="en-US" smtClean="0">
                <a:latin typeface="Arial" charset="0"/>
              </a:rPr>
              <a:pPr/>
              <a:t>14</a:t>
            </a:fld>
            <a:endParaRPr lang="en-US" smtClean="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D11FB9FA-5261-4647-9367-8A4C6B0CEC52}" type="slidenum">
              <a:rPr lang="en-US" smtClean="0">
                <a:latin typeface="Arial" charset="0"/>
              </a:rPr>
              <a:pPr/>
              <a:t>15</a:t>
            </a:fld>
            <a:endParaRPr lang="en-US" smtClean="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F87B27E-81EB-45D8-B470-C56E3B237774}" type="slidenum">
              <a:rPr lang="en-US" smtClean="0">
                <a:latin typeface="Arial" charset="0"/>
              </a:rPr>
              <a:pPr/>
              <a:t>16</a:t>
            </a:fld>
            <a:endParaRPr lang="en-US" smtClean="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latin typeface="Arial" pitchFamily="34" charset="0"/>
                </a:endParaRPr>
              </a:p>
            </p:txBody>
          </p:sp>
        </p:grpSp>
      </p:grpSp>
      <p:sp>
        <p:nvSpPr>
          <p:cNvPr id="15402" name="Rectangle 42"/>
          <p:cNvSpPr>
            <a:spLocks noGrp="1" noChangeArrowheads="1"/>
          </p:cNvSpPr>
          <p:nvPr>
            <p:ph type="ctrTitle" sz="quarter"/>
          </p:nvPr>
        </p:nvSpPr>
        <p:spPr>
          <a:xfrm>
            <a:off x="457200" y="1600200"/>
            <a:ext cx="8229600" cy="1828800"/>
          </a:xfrm>
        </p:spPr>
        <p:txBody>
          <a:bodyPr/>
          <a:lstStyle>
            <a:lvl1pPr>
              <a:defRPr sz="4800" b="1">
                <a:solidFill>
                  <a:srgbClr val="FF0000"/>
                </a:solidFill>
              </a:defRPr>
            </a:lvl1pPr>
          </a:lstStyle>
          <a:p>
            <a:r>
              <a:rPr lang="en-US" dirty="0"/>
              <a:t>Click to edit Master title style</a:t>
            </a:r>
          </a:p>
        </p:txBody>
      </p:sp>
      <p:sp>
        <p:nvSpPr>
          <p:cNvPr id="154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BDD7DBF6-C37F-4A56-9E89-B96F8A269B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710717C-B829-4377-8D37-B0318B1CB2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5E8543E-3C31-41F6-9293-E4FE6783AE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A7B7B65-E5DC-435D-AAC0-C34FAA5029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34481D6-EAAF-4551-8F7F-9EE601DBA2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C94C97-7068-4D3E-B40B-B975C17A3FC5}"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4FD62-8E38-41B0-A6C5-28709316047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5AF8B-534D-4FFF-8105-7F49A3EF781A}"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E869E1-8886-48C6-889C-0BCD7AAD61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A06BA8-C84E-4556-93A7-360AB376D49E}"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6B8F4-F703-45F8-8824-A62BDBDCEF9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1C2D0E-9CDC-49F2-AAFC-37B675FCE6E0}"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CAFF7-7BE0-4F74-99CC-3CC4E09D237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F7E121-FBB9-4235-9EE7-338BED94ACFA}" type="datetimeFigureOut">
              <a:rPr lang="en-US"/>
              <a:pPr>
                <a:defRPr/>
              </a:pPr>
              <a:t>11/27/2011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3865A4-F5F5-4435-8EFE-8D23401E480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12CBDD-CE24-4871-898C-56D78A353246}" type="datetimeFigureOut">
              <a:rPr lang="en-US"/>
              <a:pPr>
                <a:defRPr/>
              </a:pPr>
              <a:t>11/27/2011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22ADFB-EAC5-462C-8BEE-77D2F003B8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906E5D8D-2CF9-40CF-BF51-4F264A9587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5E1684-4DCB-465D-93F5-F030E71C1664}" type="datetimeFigureOut">
              <a:rPr lang="en-US"/>
              <a:pPr>
                <a:defRPr/>
              </a:pPr>
              <a:t>11/27/2011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A6D5C9-24D6-48EA-8542-643221D0047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EBBA58-95B2-4986-A3AB-5B72F437ABF0}"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FA4FE-31AB-4FEC-86E0-F9DF4A82601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25B778-FC2D-476E-A127-FC5271765281}"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90951D-FA03-4CA3-A88D-0A39D38F4B2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FD6B95-8DC3-4F1E-801D-F827CF1B7CA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37760-3593-4BA4-9159-2FA2820767E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C8A7E-BD0D-486E-90F4-66EB3FE78FB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447BC6-680B-48B0-A08F-CF2EBA8F6B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F27CC19-D311-43CB-9868-5BFA4E72BA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955E50B-514E-4207-8F1A-16FF797F8F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707E674-952D-4B68-9BC5-BB004CB016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CE2E59DC-62F9-4727-B37A-33CA1545B3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7F5A4C16-B661-46A4-AFF7-2AB3FB0F04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0A86F807-8635-4750-8EEE-7B40E12AA7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17646F1-F245-489C-9F34-9C2D81E4DE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433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1434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4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1434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434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434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34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34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434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34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latin typeface="Arial" pitchFamily="34" charset="0"/>
              </a:endParaRPr>
            </a:p>
          </p:txBody>
        </p:sp>
        <p:sp>
          <p:nvSpPr>
            <p:cNvPr id="1434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35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5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435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latin typeface="Arial" pitchFamily="34" charset="0"/>
              </a:endParaRPr>
            </a:p>
          </p:txBody>
        </p:sp>
        <p:sp>
          <p:nvSpPr>
            <p:cNvPr id="1435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5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5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latin typeface="Arial" pitchFamily="34" charset="0"/>
              </a:endParaRPr>
            </a:p>
          </p:txBody>
        </p:sp>
        <p:sp>
          <p:nvSpPr>
            <p:cNvPr id="1435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5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latin typeface="Arial" pitchFamily="34" charset="0"/>
              </a:endParaRPr>
            </a:p>
          </p:txBody>
        </p:sp>
        <p:sp>
          <p:nvSpPr>
            <p:cNvPr id="1435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5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436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6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latin typeface="Arial" pitchFamily="34" charset="0"/>
              </a:endParaRPr>
            </a:p>
          </p:txBody>
        </p:sp>
        <p:sp>
          <p:nvSpPr>
            <p:cNvPr id="1436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1436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1436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latin typeface="Arial" pitchFamily="34" charset="0"/>
              </a:endParaRPr>
            </a:p>
          </p:txBody>
        </p:sp>
        <p:sp>
          <p:nvSpPr>
            <p:cNvPr id="1436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6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latin typeface="Arial" pitchFamily="34" charset="0"/>
              </a:endParaRPr>
            </a:p>
          </p:txBody>
        </p:sp>
        <p:sp>
          <p:nvSpPr>
            <p:cNvPr id="1436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6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436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7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7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latin typeface="Arial" pitchFamily="34" charset="0"/>
              </a:endParaRPr>
            </a:p>
          </p:txBody>
        </p:sp>
        <p:sp>
          <p:nvSpPr>
            <p:cNvPr id="1437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7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sp>
          <p:nvSpPr>
            <p:cNvPr id="1437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latin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1437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latin typeface="Arial" pitchFamily="34" charset="0"/>
                </a:endParaRPr>
              </a:p>
            </p:txBody>
          </p:sp>
          <p:sp>
            <p:nvSpPr>
              <p:cNvPr id="1437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latin typeface="Arial" pitchFamily="34" charset="0"/>
                </a:endParaRPr>
              </a:p>
            </p:txBody>
          </p:sp>
        </p:grpSp>
      </p:grpSp>
      <p:sp>
        <p:nvSpPr>
          <p:cNvPr id="1437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8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438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438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a:defRPr/>
            </a:pPr>
            <a:fld id="{0C0E5265-4223-44A5-98BC-2740392B8D2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1"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F7122A7-6938-47D4-A321-54572011B583}" type="datetimeFigureOut">
              <a:rPr lang="en-US"/>
              <a:pPr>
                <a:defRPr/>
              </a:pPr>
              <a:t>11/27/2011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D3A7F8-BDFB-4805-B243-022B3157AF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touchcalc.com/calculators/sq"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solidFill>
                  <a:srgbClr val="FF3300"/>
                </a:solidFill>
              </a:rPr>
              <a:t>Chronic Kidney Disease</a:t>
            </a:r>
            <a:br>
              <a:rPr lang="en-US" dirty="0">
                <a:solidFill>
                  <a:srgbClr val="FF3300"/>
                </a:solidFill>
              </a:rPr>
            </a:br>
            <a:r>
              <a:rPr lang="en-US" dirty="0">
                <a:solidFill>
                  <a:srgbClr val="FF3300"/>
                </a:solidFill>
              </a:rPr>
              <a:t> </a:t>
            </a:r>
            <a:r>
              <a:rPr lang="en-US" dirty="0" smtClean="0">
                <a:solidFill>
                  <a:srgbClr val="FF3300"/>
                </a:solidFill>
              </a:rPr>
              <a:t>in Elderly</a:t>
            </a:r>
            <a:endParaRPr lang="en-US" dirty="0">
              <a:solidFill>
                <a:srgbClr val="FF3300"/>
              </a:solidFill>
            </a:endParaRPr>
          </a:p>
        </p:txBody>
      </p:sp>
      <p:sp>
        <p:nvSpPr>
          <p:cNvPr id="2051" name="Rectangle 3"/>
          <p:cNvSpPr>
            <a:spLocks noGrp="1" noChangeArrowheads="1"/>
          </p:cNvSpPr>
          <p:nvPr>
            <p:ph type="subTitle" idx="1"/>
          </p:nvPr>
        </p:nvSpPr>
        <p:spPr>
          <a:xfrm>
            <a:off x="1371600" y="4572000"/>
            <a:ext cx="6400800" cy="1752600"/>
          </a:xfrm>
        </p:spPr>
        <p:txBody>
          <a:bodyPr/>
          <a:lstStyle/>
          <a:p>
            <a:pPr eaLnBrk="1" hangingPunct="1">
              <a:lnSpc>
                <a:spcPct val="80000"/>
              </a:lnSpc>
              <a:defRPr/>
            </a:pPr>
            <a:r>
              <a:rPr lang="en-US" sz="2400" b="1" i="1" dirty="0"/>
              <a:t>Adnan Naseer, </a:t>
            </a:r>
            <a:r>
              <a:rPr lang="en-US" sz="2400" b="1" i="1" dirty="0" smtClean="0"/>
              <a:t>M.D.</a:t>
            </a:r>
            <a:endParaRPr lang="en-US" sz="2400" b="1" i="1" dirty="0"/>
          </a:p>
          <a:p>
            <a:pPr eaLnBrk="1" hangingPunct="1">
              <a:lnSpc>
                <a:spcPct val="80000"/>
              </a:lnSpc>
              <a:defRPr/>
            </a:pPr>
            <a:r>
              <a:rPr lang="en-US" sz="2400" b="1" i="1" dirty="0"/>
              <a:t>Assistant Professor of Medicine</a:t>
            </a:r>
          </a:p>
          <a:p>
            <a:pPr eaLnBrk="1" hangingPunct="1">
              <a:lnSpc>
                <a:spcPct val="80000"/>
              </a:lnSpc>
              <a:defRPr/>
            </a:pPr>
            <a:r>
              <a:rPr lang="en-US" sz="2400" b="1" i="1" dirty="0"/>
              <a:t>Division of Nephrology</a:t>
            </a:r>
          </a:p>
          <a:p>
            <a:pPr eaLnBrk="1" hangingPunct="1">
              <a:lnSpc>
                <a:spcPct val="80000"/>
              </a:lnSpc>
              <a:defRPr/>
            </a:pPr>
            <a:r>
              <a:rPr lang="en-US" sz="2400" b="1" i="1" dirty="0"/>
              <a:t>University of Tennessee, Memphis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a:xfrm>
            <a:off x="533400" y="381000"/>
            <a:ext cx="8078788" cy="1143000"/>
          </a:xfrm>
          <a:prstGeom prst="rect">
            <a:avLst/>
          </a:prstGeom>
        </p:spPr>
        <p:txBody>
          <a:bodyPr/>
          <a:lstStyle/>
          <a:p>
            <a:pPr algn="ctr">
              <a:defRPr/>
            </a:pPr>
            <a:r>
              <a:rPr lang="en-US" sz="2800" b="1" kern="0" dirty="0">
                <a:solidFill>
                  <a:srgbClr val="FF0000"/>
                </a:solidFill>
                <a:effectLst>
                  <a:outerShdw blurRad="38100" dist="38100" dir="2700000" algn="tl">
                    <a:srgbClr val="000000"/>
                  </a:outerShdw>
                </a:effectLst>
                <a:latin typeface="+mj-lt"/>
                <a:ea typeface="+mj-ea"/>
                <a:cs typeface="+mj-cs"/>
              </a:rPr>
              <a:t>Distribution of NHANES 1999–2006 participants, by eGFR &amp; method used to estimate GFR</a:t>
            </a:r>
            <a:r>
              <a:rPr lang="en-US" sz="2800" kern="0" dirty="0">
                <a:solidFill>
                  <a:srgbClr val="FF0000"/>
                </a:solidFill>
                <a:effectLst>
                  <a:outerShdw blurRad="38100" dist="38100" dir="2700000" algn="tl">
                    <a:srgbClr val="000000"/>
                  </a:outerShdw>
                </a:effectLst>
                <a:latin typeface="+mj-lt"/>
                <a:ea typeface="+mj-ea"/>
                <a:cs typeface="+mj-cs"/>
              </a:rPr>
              <a:t/>
            </a:r>
            <a:br>
              <a:rPr lang="en-US" sz="2800" kern="0" dirty="0">
                <a:solidFill>
                  <a:srgbClr val="FF0000"/>
                </a:solidFill>
                <a:effectLst>
                  <a:outerShdw blurRad="38100" dist="38100" dir="2700000" algn="tl">
                    <a:srgbClr val="000000"/>
                  </a:outerShdw>
                </a:effectLst>
                <a:latin typeface="+mj-lt"/>
                <a:ea typeface="+mj-ea"/>
                <a:cs typeface="+mj-cs"/>
              </a:rPr>
            </a:br>
            <a:endParaRPr lang="en-US" sz="1600" kern="0" dirty="0">
              <a:solidFill>
                <a:srgbClr val="FF0000"/>
              </a:solidFill>
              <a:effectLst>
                <a:outerShdw blurRad="38100" dist="38100" dir="2700000" algn="tl">
                  <a:srgbClr val="000000"/>
                </a:outerShdw>
              </a:effectLst>
              <a:latin typeface="+mj-lt"/>
              <a:ea typeface="+mj-ea"/>
              <a:cs typeface="+mj-cs"/>
            </a:endParaRPr>
          </a:p>
        </p:txBody>
      </p:sp>
      <p:pic>
        <p:nvPicPr>
          <p:cNvPr id="47106" name="Picture 2"/>
          <p:cNvPicPr>
            <a:picLocks noChangeAspect="1" noChangeArrowheads="1"/>
          </p:cNvPicPr>
          <p:nvPr/>
        </p:nvPicPr>
        <p:blipFill>
          <a:blip r:embed="rId2" cstate="print"/>
          <a:srcRect/>
          <a:stretch>
            <a:fillRect/>
          </a:stretch>
        </p:blipFill>
        <p:spPr bwMode="auto">
          <a:xfrm>
            <a:off x="1371600" y="1828800"/>
            <a:ext cx="6629400" cy="4222750"/>
          </a:xfrm>
          <a:prstGeom prst="rect">
            <a:avLst/>
          </a:prstGeom>
          <a:noFill/>
          <a:ln w="9525">
            <a:noFill/>
            <a:miter lim="800000"/>
            <a:headEnd/>
            <a:tailEnd/>
          </a:ln>
        </p:spPr>
      </p:pic>
      <p:pic>
        <p:nvPicPr>
          <p:cNvPr id="47107" name="Picture 3" descr="i ch 01 fig7.png"/>
          <p:cNvPicPr>
            <a:picLocks noChangeAspect="1"/>
          </p:cNvPicPr>
          <p:nvPr/>
        </p:nvPicPr>
        <p:blipFill>
          <a:blip r:embed="rId3" cstate="print"/>
          <a:srcRect/>
          <a:stretch>
            <a:fillRect/>
          </a:stretch>
        </p:blipFill>
        <p:spPr bwMode="auto">
          <a:xfrm>
            <a:off x="1600200" y="2286000"/>
            <a:ext cx="6105525" cy="3297238"/>
          </a:xfrm>
          <a:prstGeom prst="rect">
            <a:avLst/>
          </a:prstGeom>
          <a:noFill/>
          <a:ln w="9525">
            <a:noFill/>
            <a:miter lim="800000"/>
            <a:headEnd/>
            <a:tailEnd/>
          </a:ln>
        </p:spPr>
      </p:pic>
      <p:sp>
        <p:nvSpPr>
          <p:cNvPr id="47108" name="Rectangle 5"/>
          <p:cNvSpPr>
            <a:spLocks noChangeArrowheads="1"/>
          </p:cNvSpPr>
          <p:nvPr/>
        </p:nvSpPr>
        <p:spPr bwMode="auto">
          <a:xfrm>
            <a:off x="6934200" y="6400800"/>
            <a:ext cx="1693863" cy="307975"/>
          </a:xfrm>
          <a:prstGeom prst="rect">
            <a:avLst/>
          </a:prstGeom>
          <a:noFill/>
          <a:ln w="9525">
            <a:noFill/>
            <a:miter lim="800000"/>
            <a:headEnd/>
            <a:tailEnd/>
          </a:ln>
        </p:spPr>
        <p:txBody>
          <a:bodyPr wrap="none">
            <a:spAutoFit/>
          </a:bodyPr>
          <a:lstStyle/>
          <a:p>
            <a:pPr eaLnBrk="0" hangingPunct="0">
              <a:spcBef>
                <a:spcPct val="20000"/>
              </a:spcBef>
            </a:pPr>
            <a:r>
              <a:rPr lang="en-US" sz="1400" b="1">
                <a:solidFill>
                  <a:schemeClr val="tx2"/>
                </a:solidFill>
              </a:rPr>
              <a:t>USRDS 2010 ADR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a:xfrm>
            <a:off x="685800" y="304800"/>
            <a:ext cx="8078788" cy="1143000"/>
          </a:xfrm>
          <a:prstGeom prst="rect">
            <a:avLst/>
          </a:prstGeom>
        </p:spPr>
        <p:txBody>
          <a:bodyPr/>
          <a:lstStyle/>
          <a:p>
            <a:pPr algn="ctr">
              <a:defRPr/>
            </a:pPr>
            <a:r>
              <a:rPr lang="en-US" sz="2800" b="1" kern="0" dirty="0">
                <a:solidFill>
                  <a:srgbClr val="FF0000"/>
                </a:solidFill>
                <a:effectLst>
                  <a:outerShdw blurRad="38100" dist="38100" dir="2700000" algn="tl">
                    <a:srgbClr val="000000"/>
                  </a:outerShdw>
                </a:effectLst>
                <a:latin typeface="+mj-lt"/>
                <a:ea typeface="+mj-ea"/>
                <a:cs typeface="+mj-cs"/>
              </a:rPr>
              <a:t>Prevalence of comorbidity in NHANES </a:t>
            </a:r>
            <a:br>
              <a:rPr lang="en-US" sz="2800" b="1" kern="0" dirty="0">
                <a:solidFill>
                  <a:srgbClr val="FF0000"/>
                </a:solidFill>
                <a:effectLst>
                  <a:outerShdw blurRad="38100" dist="38100" dir="2700000" algn="tl">
                    <a:srgbClr val="000000"/>
                  </a:outerShdw>
                </a:effectLst>
                <a:latin typeface="+mj-lt"/>
                <a:ea typeface="+mj-ea"/>
                <a:cs typeface="+mj-cs"/>
              </a:rPr>
            </a:br>
            <a:r>
              <a:rPr lang="en-US" sz="2800" b="1" kern="0" dirty="0">
                <a:solidFill>
                  <a:srgbClr val="FF0000"/>
                </a:solidFill>
                <a:effectLst>
                  <a:outerShdw blurRad="38100" dist="38100" dir="2700000" algn="tl">
                    <a:srgbClr val="000000"/>
                  </a:outerShdw>
                </a:effectLst>
                <a:latin typeface="+mj-lt"/>
                <a:ea typeface="+mj-ea"/>
                <a:cs typeface="+mj-cs"/>
              </a:rPr>
              <a:t>1999–2006 participants, by eGFR </a:t>
            </a:r>
            <a:br>
              <a:rPr lang="en-US" sz="2800" b="1" kern="0" dirty="0">
                <a:solidFill>
                  <a:srgbClr val="FF0000"/>
                </a:solidFill>
                <a:effectLst>
                  <a:outerShdw blurRad="38100" dist="38100" dir="2700000" algn="tl">
                    <a:srgbClr val="000000"/>
                  </a:outerShdw>
                </a:effectLst>
                <a:latin typeface="+mj-lt"/>
                <a:ea typeface="+mj-ea"/>
                <a:cs typeface="+mj-cs"/>
              </a:rPr>
            </a:br>
            <a:r>
              <a:rPr lang="en-US" sz="2800" b="1" kern="0" dirty="0">
                <a:solidFill>
                  <a:srgbClr val="FF0000"/>
                </a:solidFill>
                <a:effectLst>
                  <a:outerShdw blurRad="38100" dist="38100" dir="2700000" algn="tl">
                    <a:srgbClr val="000000"/>
                  </a:outerShdw>
                </a:effectLst>
                <a:latin typeface="+mj-lt"/>
                <a:ea typeface="+mj-ea"/>
                <a:cs typeface="+mj-cs"/>
              </a:rPr>
              <a:t>&amp; method used to estimate GFR</a:t>
            </a:r>
          </a:p>
        </p:txBody>
      </p:sp>
      <p:pic>
        <p:nvPicPr>
          <p:cNvPr id="48130" name="Picture 2"/>
          <p:cNvPicPr>
            <a:picLocks noChangeAspect="1" noChangeArrowheads="1"/>
          </p:cNvPicPr>
          <p:nvPr/>
        </p:nvPicPr>
        <p:blipFill>
          <a:blip r:embed="rId2" cstate="print"/>
          <a:srcRect/>
          <a:stretch>
            <a:fillRect/>
          </a:stretch>
        </p:blipFill>
        <p:spPr bwMode="auto">
          <a:xfrm>
            <a:off x="1295400" y="1981200"/>
            <a:ext cx="6650038" cy="3962400"/>
          </a:xfrm>
          <a:prstGeom prst="rect">
            <a:avLst/>
          </a:prstGeom>
          <a:noFill/>
          <a:ln w="9525">
            <a:noFill/>
            <a:miter lim="800000"/>
            <a:headEnd/>
            <a:tailEnd/>
          </a:ln>
        </p:spPr>
      </p:pic>
      <p:pic>
        <p:nvPicPr>
          <p:cNvPr id="48131" name="Picture 5" descr="i ch 01 fig5.png"/>
          <p:cNvPicPr>
            <a:picLocks noChangeAspect="1"/>
          </p:cNvPicPr>
          <p:nvPr/>
        </p:nvPicPr>
        <p:blipFill>
          <a:blip r:embed="rId3" cstate="print"/>
          <a:srcRect/>
          <a:stretch>
            <a:fillRect/>
          </a:stretch>
        </p:blipFill>
        <p:spPr bwMode="auto">
          <a:xfrm>
            <a:off x="1524000" y="2286000"/>
            <a:ext cx="6092825" cy="3297238"/>
          </a:xfrm>
          <a:prstGeom prst="rect">
            <a:avLst/>
          </a:prstGeom>
          <a:noFill/>
          <a:ln w="9525">
            <a:noFill/>
            <a:miter lim="800000"/>
            <a:headEnd/>
            <a:tailEnd/>
          </a:ln>
        </p:spPr>
      </p:pic>
      <p:sp>
        <p:nvSpPr>
          <p:cNvPr id="48132" name="Rectangle 5"/>
          <p:cNvSpPr>
            <a:spLocks noChangeArrowheads="1"/>
          </p:cNvSpPr>
          <p:nvPr/>
        </p:nvSpPr>
        <p:spPr bwMode="auto">
          <a:xfrm>
            <a:off x="6858000" y="6324600"/>
            <a:ext cx="1693863" cy="307975"/>
          </a:xfrm>
          <a:prstGeom prst="rect">
            <a:avLst/>
          </a:prstGeom>
          <a:noFill/>
          <a:ln w="9525">
            <a:noFill/>
            <a:miter lim="800000"/>
            <a:headEnd/>
            <a:tailEnd/>
          </a:ln>
        </p:spPr>
        <p:txBody>
          <a:bodyPr wrap="none">
            <a:spAutoFit/>
          </a:bodyPr>
          <a:lstStyle/>
          <a:p>
            <a:pPr eaLnBrk="0" hangingPunct="0">
              <a:spcBef>
                <a:spcPct val="20000"/>
              </a:spcBef>
            </a:pPr>
            <a:r>
              <a:rPr lang="en-US" sz="1400" b="1">
                <a:solidFill>
                  <a:schemeClr val="tx2"/>
                </a:solidFill>
              </a:rPr>
              <a:t>USRDS 2010 ADR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09600"/>
            <a:ext cx="2744788" cy="4495800"/>
          </a:xfrm>
          <a:prstGeom prst="rect">
            <a:avLst/>
          </a:prstGeom>
        </p:spPr>
        <p:txBody>
          <a:bodyPr/>
          <a:lstStyle/>
          <a:p>
            <a:pPr algn="ctr">
              <a:defRPr/>
            </a:pPr>
            <a:r>
              <a:rPr lang="en-US" sz="4000" b="1" kern="0" dirty="0">
                <a:solidFill>
                  <a:srgbClr val="FF0000"/>
                </a:solidFill>
                <a:effectLst>
                  <a:outerShdw blurRad="38100" dist="38100" dir="2700000" algn="tl">
                    <a:srgbClr val="000000"/>
                  </a:outerShdw>
                </a:effectLst>
                <a:latin typeface="+mj-lt"/>
                <a:ea typeface="+mj-ea"/>
                <a:cs typeface="Arial" charset="0"/>
              </a:rPr>
              <a:t>Incident counts </a:t>
            </a:r>
            <a:br>
              <a:rPr lang="en-US" sz="4000" b="1" kern="0" dirty="0">
                <a:solidFill>
                  <a:srgbClr val="FF0000"/>
                </a:solidFill>
                <a:effectLst>
                  <a:outerShdw blurRad="38100" dist="38100" dir="2700000" algn="tl">
                    <a:srgbClr val="000000"/>
                  </a:outerShdw>
                </a:effectLst>
                <a:latin typeface="+mj-lt"/>
                <a:ea typeface="+mj-ea"/>
                <a:cs typeface="Arial" charset="0"/>
              </a:rPr>
            </a:br>
            <a:r>
              <a:rPr lang="en-US" sz="4000" b="1" kern="0" dirty="0">
                <a:solidFill>
                  <a:srgbClr val="FF0000"/>
                </a:solidFill>
                <a:effectLst>
                  <a:outerShdw blurRad="38100" dist="38100" dir="2700000" algn="tl">
                    <a:srgbClr val="000000"/>
                  </a:outerShdw>
                </a:effectLst>
                <a:latin typeface="+mj-lt"/>
                <a:ea typeface="+mj-ea"/>
                <a:cs typeface="Arial" charset="0"/>
              </a:rPr>
              <a:t>&amp; adjusted rates, </a:t>
            </a:r>
            <a:br>
              <a:rPr lang="en-US" sz="4000" b="1" kern="0" dirty="0">
                <a:solidFill>
                  <a:srgbClr val="FF0000"/>
                </a:solidFill>
                <a:effectLst>
                  <a:outerShdw blurRad="38100" dist="38100" dir="2700000" algn="tl">
                    <a:srgbClr val="000000"/>
                  </a:outerShdw>
                </a:effectLst>
                <a:latin typeface="+mj-lt"/>
                <a:ea typeface="+mj-ea"/>
                <a:cs typeface="Arial" charset="0"/>
              </a:rPr>
            </a:br>
            <a:r>
              <a:rPr lang="en-US" sz="4000" b="1" kern="0" dirty="0">
                <a:solidFill>
                  <a:srgbClr val="FF0000"/>
                </a:solidFill>
                <a:effectLst>
                  <a:outerShdw blurRad="38100" dist="38100" dir="2700000" algn="tl">
                    <a:srgbClr val="000000"/>
                  </a:outerShdw>
                </a:effectLst>
                <a:latin typeface="+mj-lt"/>
                <a:ea typeface="+mj-ea"/>
                <a:cs typeface="Arial" charset="0"/>
              </a:rPr>
              <a:t>by age</a:t>
            </a:r>
          </a:p>
        </p:txBody>
      </p:sp>
      <p:sp>
        <p:nvSpPr>
          <p:cNvPr id="49154" name="Text Box 3"/>
          <p:cNvSpPr txBox="1">
            <a:spLocks noChangeArrowheads="1"/>
          </p:cNvSpPr>
          <p:nvPr/>
        </p:nvSpPr>
        <p:spPr bwMode="auto">
          <a:xfrm>
            <a:off x="533400" y="5943600"/>
            <a:ext cx="2852738" cy="428625"/>
          </a:xfrm>
          <a:prstGeom prst="rect">
            <a:avLst/>
          </a:prstGeom>
          <a:noFill/>
          <a:ln w="28575">
            <a:noFill/>
            <a:miter lim="800000"/>
            <a:headEnd/>
            <a:tailEnd/>
          </a:ln>
        </p:spPr>
        <p:txBody>
          <a:bodyPr lIns="0" rIns="0" anchor="b"/>
          <a:lstStyle/>
          <a:p>
            <a:pPr eaLnBrk="0" hangingPunct="0">
              <a:spcBef>
                <a:spcPct val="20000"/>
              </a:spcBef>
            </a:pPr>
            <a:r>
              <a:rPr lang="en-US" sz="1200" b="1">
                <a:solidFill>
                  <a:schemeClr val="tx2"/>
                </a:solidFill>
              </a:rPr>
              <a:t>Incident ESRD patients; rates </a:t>
            </a:r>
            <a:br>
              <a:rPr lang="en-US" sz="1200" b="1">
                <a:solidFill>
                  <a:schemeClr val="tx2"/>
                </a:solidFill>
              </a:rPr>
            </a:br>
            <a:r>
              <a:rPr lang="en-US" sz="1200" b="1">
                <a:solidFill>
                  <a:schemeClr val="tx2"/>
                </a:solidFill>
              </a:rPr>
              <a:t>adjusted for gender &amp; race. </a:t>
            </a:r>
          </a:p>
          <a:p>
            <a:pPr eaLnBrk="0" hangingPunct="0">
              <a:spcBef>
                <a:spcPct val="20000"/>
              </a:spcBef>
            </a:pPr>
            <a:endParaRPr lang="en-US" sz="1200" b="1">
              <a:solidFill>
                <a:schemeClr val="tx2"/>
              </a:solidFill>
            </a:endParaRPr>
          </a:p>
          <a:p>
            <a:pPr eaLnBrk="0" hangingPunct="0">
              <a:spcBef>
                <a:spcPct val="20000"/>
              </a:spcBef>
            </a:pPr>
            <a:r>
              <a:rPr lang="en-US" sz="1200" b="1">
                <a:solidFill>
                  <a:schemeClr val="tx2"/>
                </a:solidFill>
              </a:rPr>
              <a:t>USRDS 2010 ADR</a:t>
            </a:r>
          </a:p>
        </p:txBody>
      </p:sp>
      <p:pic>
        <p:nvPicPr>
          <p:cNvPr id="5" name="Picture 3" descr="ii ch02 fig4.png"/>
          <p:cNvPicPr>
            <a:picLocks noChangeAspect="1"/>
          </p:cNvPicPr>
          <p:nvPr/>
        </p:nvPicPr>
        <p:blipFill>
          <a:blip r:embed="rId2" cstate="print"/>
          <a:srcRect/>
          <a:stretch>
            <a:fillRect/>
          </a:stretch>
        </p:blipFill>
        <p:spPr bwMode="auto">
          <a:xfrm>
            <a:off x="4419600" y="381000"/>
            <a:ext cx="3810000" cy="620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p:txBody>
          <a:bodyPr/>
          <a:lstStyle/>
          <a:p>
            <a:pPr algn="ctr">
              <a:buFont typeface="Wingdings" pitchFamily="2" charset="2"/>
              <a:buNone/>
              <a:defRPr/>
            </a:pPr>
            <a:endParaRPr lang="en-US" dirty="0" smtClean="0">
              <a:effectLst/>
            </a:endParaRPr>
          </a:p>
          <a:p>
            <a:pPr algn="ctr">
              <a:buFont typeface="Wingdings" pitchFamily="2" charset="2"/>
              <a:buNone/>
              <a:defRPr/>
            </a:pPr>
            <a:endParaRPr lang="en-US" dirty="0" smtClean="0">
              <a:effectLst/>
            </a:endParaRPr>
          </a:p>
          <a:p>
            <a:pPr algn="ctr">
              <a:buFont typeface="Wingdings" pitchFamily="2" charset="2"/>
              <a:buNone/>
              <a:defRPr/>
            </a:pPr>
            <a:r>
              <a:rPr lang="en-US" sz="3600" b="1" dirty="0" smtClean="0">
                <a:solidFill>
                  <a:srgbClr val="FF0000"/>
                </a:solidFill>
                <a:effectLst>
                  <a:outerShdw blurRad="38100" dist="38100" dir="2700000" algn="tl">
                    <a:srgbClr val="000000">
                      <a:alpha val="43137"/>
                    </a:srgbClr>
                  </a:outerShdw>
                </a:effectLst>
              </a:rPr>
              <a:t>50% of Americans over 69 have CKD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1" name="Picture 5"/>
          <p:cNvPicPr>
            <a:picLocks noChangeAspect="1" noChangeArrowheads="1"/>
          </p:cNvPicPr>
          <p:nvPr/>
        </p:nvPicPr>
        <p:blipFill>
          <a:blip r:embed="rId3" cstate="print"/>
          <a:srcRect/>
          <a:stretch>
            <a:fillRect/>
          </a:stretch>
        </p:blipFill>
        <p:spPr bwMode="auto">
          <a:xfrm>
            <a:off x="304800" y="1752600"/>
            <a:ext cx="8605838" cy="4687888"/>
          </a:xfrm>
          <a:prstGeom prst="rect">
            <a:avLst/>
          </a:prstGeom>
          <a:noFill/>
          <a:ln w="12700">
            <a:solidFill>
              <a:srgbClr val="FF0000"/>
            </a:solidFill>
            <a:miter lim="800000"/>
            <a:headEnd type="none" w="sm" len="sm"/>
            <a:tailEnd type="none" w="sm" len="sm"/>
          </a:ln>
        </p:spPr>
      </p:pic>
      <p:sp>
        <p:nvSpPr>
          <p:cNvPr id="51202" name="Text Box 6"/>
          <p:cNvSpPr txBox="1">
            <a:spLocks noChangeArrowheads="1"/>
          </p:cNvSpPr>
          <p:nvPr/>
        </p:nvSpPr>
        <p:spPr bwMode="auto">
          <a:xfrm>
            <a:off x="762000" y="381000"/>
            <a:ext cx="7848600" cy="10668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rPr>
              <a:t>Prevalence of Moderate CKD by Age Group (NHANES)</a:t>
            </a:r>
          </a:p>
        </p:txBody>
      </p:sp>
      <p:sp>
        <p:nvSpPr>
          <p:cNvPr id="37895" name="Text Box 7"/>
          <p:cNvSpPr txBox="1">
            <a:spLocks noChangeArrowheads="1"/>
          </p:cNvSpPr>
          <p:nvPr/>
        </p:nvSpPr>
        <p:spPr bwMode="auto">
          <a:xfrm>
            <a:off x="6019800" y="4038600"/>
            <a:ext cx="762000" cy="336550"/>
          </a:xfrm>
          <a:prstGeom prst="rect">
            <a:avLst/>
          </a:prstGeom>
          <a:noFill/>
          <a:ln w="9525">
            <a:noFill/>
            <a:miter lim="800000"/>
            <a:headEnd/>
            <a:tailEnd/>
          </a:ln>
        </p:spPr>
        <p:txBody>
          <a:bodyPr>
            <a:spAutoFit/>
          </a:bodyPr>
          <a:lstStyle/>
          <a:p>
            <a:pPr algn="ctr" eaLnBrk="0" hangingPunct="0">
              <a:spcBef>
                <a:spcPct val="50000"/>
              </a:spcBef>
            </a:pPr>
            <a:r>
              <a:rPr lang="en-US" sz="1600" b="1">
                <a:solidFill>
                  <a:srgbClr val="FF3300"/>
                </a:solidFill>
              </a:rPr>
              <a:t>   27%</a:t>
            </a:r>
          </a:p>
        </p:txBody>
      </p:sp>
      <p:sp>
        <p:nvSpPr>
          <p:cNvPr id="37896" name="Text Box 8"/>
          <p:cNvSpPr txBox="1">
            <a:spLocks noChangeArrowheads="1"/>
          </p:cNvSpPr>
          <p:nvPr/>
        </p:nvSpPr>
        <p:spPr bwMode="auto">
          <a:xfrm>
            <a:off x="6400800" y="3505200"/>
            <a:ext cx="685800" cy="336550"/>
          </a:xfrm>
          <a:prstGeom prst="rect">
            <a:avLst/>
          </a:prstGeom>
          <a:noFill/>
          <a:ln w="9525">
            <a:noFill/>
            <a:miter lim="800000"/>
            <a:headEnd/>
            <a:tailEnd/>
          </a:ln>
        </p:spPr>
        <p:txBody>
          <a:bodyPr>
            <a:spAutoFit/>
          </a:bodyPr>
          <a:lstStyle/>
          <a:p>
            <a:pPr algn="ctr" eaLnBrk="0" hangingPunct="0">
              <a:spcBef>
                <a:spcPct val="50000"/>
              </a:spcBef>
            </a:pPr>
            <a:r>
              <a:rPr lang="en-US" sz="1600" b="1">
                <a:solidFill>
                  <a:srgbClr val="FF3300"/>
                </a:solidFill>
              </a:rPr>
              <a:t>37%</a:t>
            </a:r>
          </a:p>
        </p:txBody>
      </p:sp>
      <p:sp>
        <p:nvSpPr>
          <p:cNvPr id="51205" name="TextBox 5"/>
          <p:cNvSpPr txBox="1">
            <a:spLocks noChangeArrowheads="1"/>
          </p:cNvSpPr>
          <p:nvPr/>
        </p:nvSpPr>
        <p:spPr bwMode="auto">
          <a:xfrm>
            <a:off x="4724400" y="6550025"/>
            <a:ext cx="4191000" cy="307975"/>
          </a:xfrm>
          <a:prstGeom prst="rect">
            <a:avLst/>
          </a:prstGeom>
          <a:noFill/>
          <a:ln w="9525">
            <a:noFill/>
            <a:miter lim="800000"/>
            <a:headEnd/>
            <a:tailEnd/>
          </a:ln>
        </p:spPr>
        <p:txBody>
          <a:bodyPr>
            <a:spAutoFit/>
          </a:bodyPr>
          <a:lstStyle/>
          <a:p>
            <a:r>
              <a:rPr lang="en-US" sz="1400"/>
              <a:t>Coresh et al., JAMA 2007;298(17):2038-2047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 calcmode="lin" valueType="num">
                                      <p:cBhvr additive="base">
                                        <p:cTn id="7" dur="500" fill="hold"/>
                                        <p:tgtEl>
                                          <p:spTgt spid="378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6">
                                            <p:txEl>
                                              <p:pRg st="0" end="0"/>
                                            </p:txEl>
                                          </p:spTgt>
                                        </p:tgtEl>
                                        <p:attrNameLst>
                                          <p:attrName>style.visibility</p:attrName>
                                        </p:attrNameLst>
                                      </p:cBhvr>
                                      <p:to>
                                        <p:strVal val="visible"/>
                                      </p:to>
                                    </p:set>
                                    <p:anim calcmode="lin" valueType="num">
                                      <p:cBhvr additive="base">
                                        <p:cTn id="13" dur="5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914400" y="304800"/>
            <a:ext cx="7315200" cy="11430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000000"/>
                  </a:outerShdw>
                </a:effectLst>
              </a:rPr>
              <a:t>Prevalence of CKD in U.S. 2000 Census</a:t>
            </a:r>
          </a:p>
        </p:txBody>
      </p:sp>
      <p:sp>
        <p:nvSpPr>
          <p:cNvPr id="53250" name="Rectangle 5"/>
          <p:cNvSpPr>
            <a:spLocks noChangeArrowheads="1"/>
          </p:cNvSpPr>
          <p:nvPr/>
        </p:nvSpPr>
        <p:spPr bwMode="auto">
          <a:xfrm>
            <a:off x="1219200" y="5029200"/>
            <a:ext cx="6705600" cy="1362075"/>
          </a:xfrm>
          <a:prstGeom prst="rect">
            <a:avLst/>
          </a:prstGeom>
          <a:noFill/>
          <a:ln w="9525">
            <a:noFill/>
            <a:miter lim="800000"/>
            <a:headEnd/>
            <a:tailEnd/>
          </a:ln>
        </p:spPr>
        <p:txBody>
          <a:bodyPr lIns="82628" tIns="41315" rIns="82628" bIns="41315">
            <a:spAutoFit/>
          </a:bodyPr>
          <a:lstStyle/>
          <a:p>
            <a:pPr defTabSz="820738">
              <a:spcBef>
                <a:spcPct val="20000"/>
              </a:spcBef>
            </a:pPr>
            <a:r>
              <a:rPr lang="en-US" sz="2000" b="1">
                <a:solidFill>
                  <a:srgbClr val="EAEAEA"/>
                </a:solidFill>
              </a:rPr>
              <a:t>Thus, about </a:t>
            </a:r>
            <a:r>
              <a:rPr lang="en-US" sz="2000" b="1" u="sng">
                <a:solidFill>
                  <a:srgbClr val="EAEAEA"/>
                </a:solidFill>
              </a:rPr>
              <a:t>16 million Americans</a:t>
            </a:r>
            <a:r>
              <a:rPr lang="en-US" sz="2000" b="1">
                <a:solidFill>
                  <a:srgbClr val="EAEAEA"/>
                </a:solidFill>
              </a:rPr>
              <a:t> have a GFR less than 60 mL/min/1.73 m</a:t>
            </a:r>
            <a:r>
              <a:rPr lang="en-US" sz="2000" b="1" baseline="30000">
                <a:solidFill>
                  <a:srgbClr val="EAEAEA"/>
                </a:solidFill>
              </a:rPr>
              <a:t>2</a:t>
            </a:r>
            <a:r>
              <a:rPr lang="en-US" sz="2000" b="1">
                <a:solidFill>
                  <a:srgbClr val="EAEAEA"/>
                </a:solidFill>
              </a:rPr>
              <a:t>.  </a:t>
            </a:r>
            <a:r>
              <a:rPr lang="en-US" sz="2000" b="1" u="sng">
                <a:solidFill>
                  <a:srgbClr val="EAEAEA"/>
                </a:solidFill>
              </a:rPr>
              <a:t>Plus 10 million</a:t>
            </a:r>
            <a:r>
              <a:rPr lang="en-US" sz="2000" b="1">
                <a:solidFill>
                  <a:srgbClr val="EAEAEA"/>
                </a:solidFill>
              </a:rPr>
              <a:t> more have a GFR over 60 but have persistent albuminuria. </a:t>
            </a:r>
          </a:p>
          <a:p>
            <a:pPr defTabSz="820738">
              <a:spcBef>
                <a:spcPct val="20000"/>
              </a:spcBef>
            </a:pPr>
            <a:endParaRPr lang="en-US" sz="2000" b="1">
              <a:solidFill>
                <a:srgbClr val="EAEAEA"/>
              </a:solidFill>
            </a:endParaRPr>
          </a:p>
        </p:txBody>
      </p:sp>
      <p:sp>
        <p:nvSpPr>
          <p:cNvPr id="53251" name="Rectangle 6"/>
          <p:cNvSpPr>
            <a:spLocks noChangeArrowheads="1"/>
          </p:cNvSpPr>
          <p:nvPr/>
        </p:nvSpPr>
        <p:spPr bwMode="auto">
          <a:xfrm>
            <a:off x="1524000" y="6324600"/>
            <a:ext cx="7010400" cy="298450"/>
          </a:xfrm>
          <a:prstGeom prst="rect">
            <a:avLst/>
          </a:prstGeom>
          <a:noFill/>
          <a:ln w="9525">
            <a:noFill/>
            <a:miter lim="800000"/>
            <a:headEnd/>
            <a:tailEnd/>
          </a:ln>
        </p:spPr>
        <p:txBody>
          <a:bodyPr lIns="82628" tIns="41315" rIns="82628" bIns="41315">
            <a:spAutoFit/>
          </a:bodyPr>
          <a:lstStyle/>
          <a:p>
            <a:pPr algn="r" defTabSz="820738" eaLnBrk="0" hangingPunct="0">
              <a:spcBef>
                <a:spcPct val="50000"/>
              </a:spcBef>
            </a:pPr>
            <a:r>
              <a:rPr lang="en-US" sz="1400">
                <a:solidFill>
                  <a:srgbClr val="EAEAEA"/>
                </a:solidFill>
              </a:rPr>
              <a:t>Coresh, et al., 2007</a:t>
            </a:r>
          </a:p>
        </p:txBody>
      </p:sp>
      <p:graphicFrame>
        <p:nvGraphicFramePr>
          <p:cNvPr id="50183" name="Group 7"/>
          <p:cNvGraphicFramePr>
            <a:graphicFrameLocks noGrp="1"/>
          </p:cNvGraphicFramePr>
          <p:nvPr/>
        </p:nvGraphicFramePr>
        <p:xfrm>
          <a:off x="914400" y="2057400"/>
          <a:ext cx="7315200" cy="2705100"/>
        </p:xfrm>
        <a:graphic>
          <a:graphicData uri="http://schemas.openxmlformats.org/drawingml/2006/table">
            <a:tbl>
              <a:tblPr/>
              <a:tblGrid>
                <a:gridCol w="2438400"/>
                <a:gridCol w="2438400"/>
                <a:gridCol w="2438400"/>
              </a:tblGrid>
              <a:tr h="1371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GFR</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(mL/min/1.73 m</a:t>
                      </a:r>
                      <a:r>
                        <a:rPr kumimoji="0" lang="en-US" sz="2000" b="1" i="0" u="none" strike="noStrike" cap="none" normalizeH="0" baseline="30000" smtClean="0">
                          <a:ln>
                            <a:noFill/>
                          </a:ln>
                          <a:solidFill>
                            <a:schemeClr val="tx1"/>
                          </a:solidFill>
                          <a:effectLst>
                            <a:outerShdw blurRad="38100" dist="38100" dir="2700000" algn="tl">
                              <a:srgbClr val="000000"/>
                            </a:outerShdw>
                          </a:effectLst>
                          <a:latin typeface="Arial" charset="0"/>
                        </a:rPr>
                        <a:t>2</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29-15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Number of People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15.5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0.7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5"/>
          <p:cNvSpPr txBox="1">
            <a:spLocks noChangeArrowheads="1"/>
          </p:cNvSpPr>
          <p:nvPr/>
        </p:nvSpPr>
        <p:spPr bwMode="auto">
          <a:xfrm>
            <a:off x="533400" y="304800"/>
            <a:ext cx="8153400" cy="430213"/>
          </a:xfrm>
          <a:prstGeom prst="rect">
            <a:avLst/>
          </a:prstGeom>
          <a:noFill/>
          <a:ln w="9525">
            <a:noFill/>
            <a:miter lim="800000"/>
            <a:headEnd/>
            <a:tailEnd/>
          </a:ln>
        </p:spPr>
        <p:txBody>
          <a:bodyPr>
            <a:spAutoFit/>
          </a:bodyPr>
          <a:lstStyle/>
          <a:p>
            <a:pPr eaLnBrk="0" hangingPunct="0">
              <a:spcBef>
                <a:spcPct val="50000"/>
              </a:spcBef>
            </a:pPr>
            <a:r>
              <a:rPr lang="en-US" sz="2200" b="1">
                <a:solidFill>
                  <a:srgbClr val="FF0000"/>
                </a:solidFill>
              </a:rPr>
              <a:t>Prevalence of Low eGFR by Age Group Among US Veterans </a:t>
            </a:r>
          </a:p>
        </p:txBody>
      </p:sp>
      <p:sp>
        <p:nvSpPr>
          <p:cNvPr id="55298" name="Text Box 7"/>
          <p:cNvSpPr txBox="1">
            <a:spLocks noChangeArrowheads="1"/>
          </p:cNvSpPr>
          <p:nvPr/>
        </p:nvSpPr>
        <p:spPr bwMode="auto">
          <a:xfrm>
            <a:off x="6019800" y="6324600"/>
            <a:ext cx="26670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5299" name="Text Box 8"/>
          <p:cNvSpPr txBox="1">
            <a:spLocks noChangeArrowheads="1"/>
          </p:cNvSpPr>
          <p:nvPr/>
        </p:nvSpPr>
        <p:spPr bwMode="auto">
          <a:xfrm>
            <a:off x="4876800" y="6400800"/>
            <a:ext cx="3429000" cy="336550"/>
          </a:xfrm>
          <a:prstGeom prst="rect">
            <a:avLst/>
          </a:prstGeom>
          <a:noFill/>
          <a:ln w="9525">
            <a:noFill/>
            <a:miter lim="800000"/>
            <a:headEnd/>
            <a:tailEnd/>
          </a:ln>
        </p:spPr>
        <p:txBody>
          <a:bodyPr>
            <a:spAutoFit/>
          </a:bodyPr>
          <a:lstStyle/>
          <a:p>
            <a:pPr eaLnBrk="0" hangingPunct="0">
              <a:spcBef>
                <a:spcPct val="50000"/>
              </a:spcBef>
            </a:pPr>
            <a:r>
              <a:rPr lang="en-US" sz="1600" b="1"/>
              <a:t>Ann M. O’Hare </a:t>
            </a:r>
            <a:r>
              <a:rPr lang="en-US" sz="1600" b="1" i="1"/>
              <a:t>et al</a:t>
            </a:r>
            <a:r>
              <a:rPr lang="en-US" sz="1600" b="1"/>
              <a:t> JASN 2007</a:t>
            </a:r>
          </a:p>
        </p:txBody>
      </p:sp>
      <p:pic>
        <p:nvPicPr>
          <p:cNvPr id="55300" name="Picture 4" descr="asn0030606720001"/>
          <p:cNvPicPr>
            <a:picLocks noChangeAspect="1" noChangeArrowheads="1"/>
          </p:cNvPicPr>
          <p:nvPr/>
        </p:nvPicPr>
        <p:blipFill>
          <a:blip r:embed="rId3" cstate="print"/>
          <a:srcRect/>
          <a:stretch>
            <a:fillRect/>
          </a:stretch>
        </p:blipFill>
        <p:spPr bwMode="auto">
          <a:xfrm>
            <a:off x="1447800" y="914400"/>
            <a:ext cx="6172200" cy="5373688"/>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4"/>
          <p:cNvSpPr txBox="1">
            <a:spLocks noChangeArrowheads="1"/>
          </p:cNvSpPr>
          <p:nvPr/>
        </p:nvSpPr>
        <p:spPr bwMode="auto">
          <a:xfrm>
            <a:off x="-228600" y="2133600"/>
            <a:ext cx="9886950" cy="1446213"/>
          </a:xfrm>
          <a:prstGeom prst="rect">
            <a:avLst/>
          </a:prstGeom>
          <a:noFill/>
          <a:ln w="9525">
            <a:noFill/>
            <a:miter lim="800000"/>
            <a:headEnd/>
            <a:tailEnd/>
          </a:ln>
        </p:spPr>
        <p:txBody>
          <a:bodyPr>
            <a:spAutoFit/>
          </a:bodyPr>
          <a:lstStyle/>
          <a:p>
            <a:pPr algn="ctr" eaLnBrk="0" hangingPunct="0"/>
            <a:r>
              <a:rPr lang="en-US" sz="4400" b="1">
                <a:solidFill>
                  <a:srgbClr val="FF0000"/>
                </a:solidFill>
              </a:rPr>
              <a:t>Why Chronic Kidney Disease </a:t>
            </a:r>
          </a:p>
          <a:p>
            <a:pPr algn="ctr" eaLnBrk="0" hangingPunct="0"/>
            <a:r>
              <a:rPr lang="en-US" sz="4400" b="1">
                <a:solidFill>
                  <a:srgbClr val="FF0000"/>
                </a:solidFill>
              </a:rPr>
              <a:t>is So Prevalent in Elderly?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9"/>
          <p:cNvSpPr>
            <a:spLocks noGrp="1" noChangeArrowheads="1"/>
          </p:cNvSpPr>
          <p:nvPr>
            <p:ph type="body" idx="1"/>
          </p:nvPr>
        </p:nvSpPr>
        <p:spPr/>
        <p:txBody>
          <a:bodyPr/>
          <a:lstStyle/>
          <a:p>
            <a:pPr eaLnBrk="1" hangingPunct="1">
              <a:defRPr/>
            </a:pPr>
            <a:r>
              <a:rPr lang="en-US" dirty="0"/>
              <a:t>Age related changes in GFR</a:t>
            </a:r>
          </a:p>
          <a:p>
            <a:pPr lvl="1" eaLnBrk="1" hangingPunct="1">
              <a:defRPr/>
            </a:pPr>
            <a:r>
              <a:rPr lang="en-US" dirty="0"/>
              <a:t>Increasing longevity</a:t>
            </a:r>
          </a:p>
          <a:p>
            <a:pPr eaLnBrk="1" hangingPunct="1">
              <a:defRPr/>
            </a:pPr>
            <a:endParaRPr lang="en-US" dirty="0"/>
          </a:p>
          <a:p>
            <a:pPr eaLnBrk="1" hangingPunct="1">
              <a:defRPr/>
            </a:pPr>
            <a:r>
              <a:rPr lang="en-US" dirty="0"/>
              <a:t>Epidemic of DM, HTN, CVD and </a:t>
            </a:r>
            <a:r>
              <a:rPr lang="en-US" dirty="0" smtClean="0"/>
              <a:t>Obesity</a:t>
            </a:r>
          </a:p>
          <a:p>
            <a:pPr eaLnBrk="1" hangingPunct="1">
              <a:defRPr/>
            </a:pPr>
            <a:endParaRPr lang="en-US" dirty="0" smtClean="0"/>
          </a:p>
          <a:p>
            <a:pPr eaLnBrk="1" hangingPunct="1">
              <a:defRPr/>
            </a:pPr>
            <a:r>
              <a:rPr lang="en-US" dirty="0" smtClean="0"/>
              <a:t>Automatic reporting of eGFR</a:t>
            </a:r>
          </a:p>
          <a:p>
            <a:pPr lvl="1" eaLnBrk="1" hangingPunct="1">
              <a:defRPr/>
            </a:pPr>
            <a:r>
              <a:rPr lang="en-US" dirty="0" smtClean="0"/>
              <a:t>Increasing awareness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Effect transition="in" filter="fade">
                                      <p:cBhvr>
                                        <p:cTn id="7" dur="1000"/>
                                        <p:tgtEl>
                                          <p:spTgt spid="430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7">
                                            <p:txEl>
                                              <p:pRg st="1" end="1"/>
                                            </p:txEl>
                                          </p:spTgt>
                                        </p:tgtEl>
                                        <p:attrNameLst>
                                          <p:attrName>style.visibility</p:attrName>
                                        </p:attrNameLst>
                                      </p:cBhvr>
                                      <p:to>
                                        <p:strVal val="visible"/>
                                      </p:to>
                                    </p:set>
                                    <p:animEffect transition="in" filter="fade">
                                      <p:cBhvr>
                                        <p:cTn id="10" dur="1000"/>
                                        <p:tgtEl>
                                          <p:spTgt spid="430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17">
                                            <p:txEl>
                                              <p:pRg st="3" end="3"/>
                                            </p:txEl>
                                          </p:spTgt>
                                        </p:tgtEl>
                                        <p:attrNameLst>
                                          <p:attrName>style.visibility</p:attrName>
                                        </p:attrNameLst>
                                      </p:cBhvr>
                                      <p:to>
                                        <p:strVal val="visible"/>
                                      </p:to>
                                    </p:set>
                                    <p:animEffect transition="in" filter="fade">
                                      <p:cBhvr>
                                        <p:cTn id="15" dur="1000"/>
                                        <p:tgtEl>
                                          <p:spTgt spid="4301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017">
                                            <p:txEl>
                                              <p:pRg st="5" end="5"/>
                                            </p:txEl>
                                          </p:spTgt>
                                        </p:tgtEl>
                                        <p:attrNameLst>
                                          <p:attrName>style.visibility</p:attrName>
                                        </p:attrNameLst>
                                      </p:cBhvr>
                                      <p:to>
                                        <p:strVal val="visible"/>
                                      </p:to>
                                    </p:set>
                                    <p:animEffect transition="in" filter="fade">
                                      <p:cBhvr>
                                        <p:cTn id="20" dur="1000"/>
                                        <p:tgtEl>
                                          <p:spTgt spid="4301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017">
                                            <p:txEl>
                                              <p:pRg st="6" end="6"/>
                                            </p:txEl>
                                          </p:spTgt>
                                        </p:tgtEl>
                                        <p:attrNameLst>
                                          <p:attrName>style.visibility</p:attrName>
                                        </p:attrNameLst>
                                      </p:cBhvr>
                                      <p:to>
                                        <p:strVal val="visible"/>
                                      </p:to>
                                    </p:set>
                                    <p:animEffect transition="in" filter="fade">
                                      <p:cBhvr>
                                        <p:cTn id="23" dur="1000"/>
                                        <p:tgtEl>
                                          <p:spTgt spid="430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651000" y="2514600"/>
            <a:ext cx="6045200" cy="923925"/>
          </a:xfrm>
          <a:prstGeom prst="rect">
            <a:avLst/>
          </a:prstGeom>
          <a:noFill/>
          <a:ln w="9525">
            <a:noFill/>
            <a:miter lim="800000"/>
            <a:headEnd/>
            <a:tailEnd/>
          </a:ln>
          <a:effectLst/>
        </p:spPr>
        <p:txBody>
          <a:bodyPr wrap="none">
            <a:spAutoFit/>
          </a:bodyPr>
          <a:lstStyle/>
          <a:p>
            <a:pPr eaLnBrk="0" hangingPunct="0">
              <a:defRPr/>
            </a:pPr>
            <a:r>
              <a:rPr lang="en-US" sz="5400" b="1" dirty="0">
                <a:solidFill>
                  <a:srgbClr val="FF0000"/>
                </a:solidFill>
                <a:effectLst>
                  <a:outerShdw blurRad="38100" dist="38100" dir="2700000" algn="tl">
                    <a:srgbClr val="000000"/>
                  </a:outerShdw>
                </a:effectLst>
                <a:latin typeface="Arial" pitchFamily="34" charset="0"/>
              </a:rPr>
              <a:t>Kidney and Aging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Outline</a:t>
            </a:r>
            <a:endParaRPr lang="en-US" b="1" dirty="0">
              <a:solidFill>
                <a:srgbClr val="FF0000"/>
              </a:solidFill>
            </a:endParaRPr>
          </a:p>
        </p:txBody>
      </p:sp>
      <p:sp>
        <p:nvSpPr>
          <p:cNvPr id="3" name="Content Placeholder 2"/>
          <p:cNvSpPr>
            <a:spLocks noGrp="1"/>
          </p:cNvSpPr>
          <p:nvPr>
            <p:ph idx="1"/>
          </p:nvPr>
        </p:nvSpPr>
        <p:spPr/>
        <p:txBody>
          <a:bodyPr/>
          <a:lstStyle/>
          <a:p>
            <a:pPr>
              <a:defRPr/>
            </a:pPr>
            <a:r>
              <a:rPr lang="en-US" dirty="0" smtClean="0"/>
              <a:t>Epidemiology of chronic kidney disease in elderly</a:t>
            </a:r>
          </a:p>
          <a:p>
            <a:pPr>
              <a:defRPr/>
            </a:pPr>
            <a:r>
              <a:rPr lang="en-US" dirty="0" smtClean="0"/>
              <a:t>Aging and kidney</a:t>
            </a:r>
          </a:p>
          <a:p>
            <a:pPr>
              <a:defRPr/>
            </a:pPr>
            <a:r>
              <a:rPr lang="en-US" dirty="0" smtClean="0"/>
              <a:t>Outcomes in chronic kidney disease and end stage renal disease in elderly</a:t>
            </a:r>
          </a:p>
          <a:p>
            <a:pPr>
              <a:defRPr/>
            </a:pPr>
            <a:r>
              <a:rPr lang="en-US" dirty="0" smtClean="0"/>
              <a:t>Management strategies in elderly with chronic kidney disease</a:t>
            </a:r>
          </a:p>
          <a:p>
            <a:pPr>
              <a:defRPr/>
            </a:pPr>
            <a:r>
              <a:rPr lang="en-US" dirty="0" smtClean="0"/>
              <a:t>Palliative care and chronic kidney disease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143000" y="457200"/>
            <a:ext cx="7772400" cy="1143000"/>
          </a:xfrm>
          <a:prstGeom prst="rect">
            <a:avLst/>
          </a:prstGeom>
          <a:noFill/>
          <a:ln w="9525">
            <a:noFill/>
            <a:miter lim="800000"/>
            <a:headEnd/>
            <a:tailEnd/>
          </a:ln>
          <a:effectLst/>
        </p:spPr>
        <p:txBody>
          <a:bodyPr lIns="92075" tIns="46038" rIns="92075" bIns="46038" anchor="ctr"/>
          <a:lstStyle/>
          <a:p>
            <a:pPr algn="ctr">
              <a:defRPr/>
            </a:pPr>
            <a:endParaRPr lang="en-US" sz="4400" b="1">
              <a:solidFill>
                <a:schemeClr val="tx2"/>
              </a:solidFill>
              <a:effectLst>
                <a:outerShdw blurRad="38100" dist="38100" dir="2700000" algn="tl">
                  <a:srgbClr val="000000"/>
                </a:outerShdw>
              </a:effectLst>
              <a:latin typeface="Arial" pitchFamily="34" charset="0"/>
            </a:endParaRPr>
          </a:p>
        </p:txBody>
      </p:sp>
      <p:sp>
        <p:nvSpPr>
          <p:cNvPr id="32776" name="Rectangle 8"/>
          <p:cNvSpPr>
            <a:spLocks noGrp="1" noChangeArrowheads="1"/>
          </p:cNvSpPr>
          <p:nvPr>
            <p:ph type="title"/>
          </p:nvPr>
        </p:nvSpPr>
        <p:spPr/>
        <p:txBody>
          <a:bodyPr/>
          <a:lstStyle/>
          <a:p>
            <a:pPr eaLnBrk="1" hangingPunct="1">
              <a:defRPr/>
            </a:pPr>
            <a:r>
              <a:rPr lang="en-US" b="1" dirty="0" smtClean="0">
                <a:solidFill>
                  <a:srgbClr val="FF0000"/>
                </a:solidFill>
              </a:rPr>
              <a:t>Aging Related Changes</a:t>
            </a:r>
          </a:p>
        </p:txBody>
      </p:sp>
      <p:sp>
        <p:nvSpPr>
          <p:cNvPr id="32779" name="Rectangle 11"/>
          <p:cNvSpPr>
            <a:spLocks noGrp="1" noChangeArrowheads="1"/>
          </p:cNvSpPr>
          <p:nvPr>
            <p:ph type="body" idx="1"/>
          </p:nvPr>
        </p:nvSpPr>
        <p:spPr>
          <a:xfrm>
            <a:off x="457200" y="1752600"/>
            <a:ext cx="8229600" cy="4530725"/>
          </a:xfrm>
        </p:spPr>
        <p:txBody>
          <a:bodyPr/>
          <a:lstStyle/>
          <a:p>
            <a:pPr>
              <a:defRPr/>
            </a:pPr>
            <a:r>
              <a:rPr lang="en-US" sz="2800" b="1" dirty="0" smtClean="0">
                <a:effectLst/>
              </a:rPr>
              <a:t>Anatomic Changes</a:t>
            </a:r>
          </a:p>
          <a:p>
            <a:pPr lvl="1">
              <a:defRPr/>
            </a:pPr>
            <a:r>
              <a:rPr lang="en-US" sz="2400" dirty="0" smtClean="0">
                <a:effectLst/>
              </a:rPr>
              <a:t>Loss of renal mass; 10% reduction per decade. Wt of kidney 400 g at 4</a:t>
            </a:r>
            <a:r>
              <a:rPr lang="en-US" sz="2400" baseline="30000" dirty="0" smtClean="0">
                <a:effectLst/>
              </a:rPr>
              <a:t>th</a:t>
            </a:r>
            <a:r>
              <a:rPr lang="en-US" sz="2400" dirty="0" smtClean="0">
                <a:effectLst/>
              </a:rPr>
              <a:t> decade, 200 g at 8</a:t>
            </a:r>
            <a:r>
              <a:rPr lang="en-US" sz="2400" baseline="30000" dirty="0" smtClean="0">
                <a:effectLst/>
              </a:rPr>
              <a:t>th</a:t>
            </a:r>
            <a:r>
              <a:rPr lang="en-US" sz="2400" dirty="0" smtClean="0">
                <a:effectLst/>
              </a:rPr>
              <a:t> decade.</a:t>
            </a:r>
          </a:p>
          <a:p>
            <a:pPr lvl="1">
              <a:defRPr/>
            </a:pPr>
            <a:r>
              <a:rPr lang="en-US" sz="2400" dirty="0" err="1" smtClean="0">
                <a:effectLst/>
              </a:rPr>
              <a:t>Glomerulosclerosis</a:t>
            </a:r>
            <a:r>
              <a:rPr lang="en-US" sz="2400" dirty="0" smtClean="0">
                <a:effectLst/>
              </a:rPr>
              <a:t>, predominantly cortical </a:t>
            </a:r>
            <a:r>
              <a:rPr lang="en-US" sz="2400" dirty="0" err="1" smtClean="0">
                <a:effectLst/>
              </a:rPr>
              <a:t>nephrons</a:t>
            </a:r>
            <a:r>
              <a:rPr lang="en-US" sz="2400" dirty="0" smtClean="0">
                <a:effectLst/>
              </a:rPr>
              <a:t>.</a:t>
            </a:r>
          </a:p>
          <a:p>
            <a:pPr lvl="1">
              <a:defRPr/>
            </a:pPr>
            <a:r>
              <a:rPr lang="en-US" sz="2400" dirty="0" err="1" smtClean="0">
                <a:effectLst/>
              </a:rPr>
              <a:t>Tubulointerstitial</a:t>
            </a:r>
            <a:r>
              <a:rPr lang="en-US" sz="2400" dirty="0" smtClean="0">
                <a:effectLst/>
              </a:rPr>
              <a:t> fibrosis.</a:t>
            </a:r>
          </a:p>
          <a:p>
            <a:pPr>
              <a:defRPr/>
            </a:pPr>
            <a:endParaRPr lang="en-US" sz="2800" dirty="0" smtClean="0"/>
          </a:p>
          <a:p>
            <a:pPr>
              <a:defRPr/>
            </a:pPr>
            <a:r>
              <a:rPr lang="en-US" sz="2800" b="1" dirty="0" smtClean="0"/>
              <a:t>Renal blood flow</a:t>
            </a:r>
          </a:p>
          <a:p>
            <a:pPr lvl="1">
              <a:defRPr/>
            </a:pPr>
            <a:r>
              <a:rPr lang="en-US" sz="2400" dirty="0" smtClean="0"/>
              <a:t>Progressive reduction in renal plasma flow from 600 ml/min to 300 ml/min by age 80.</a:t>
            </a:r>
            <a:endParaRPr lang="en-US" sz="2400" dirty="0" smtClean="0">
              <a:effectLst/>
            </a:endParaRPr>
          </a:p>
          <a:p>
            <a:pPr lvl="1">
              <a:defRPr/>
            </a:pPr>
            <a:endParaRPr lang="en-US" sz="2400" dirty="0" smtClean="0">
              <a:effectLst/>
            </a:endParaRP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aging fsgs"/>
          <p:cNvPicPr>
            <a:picLocks noChangeAspect="1" noChangeArrowheads="1"/>
          </p:cNvPicPr>
          <p:nvPr/>
        </p:nvPicPr>
        <p:blipFill>
          <a:blip r:embed="rId3" cstate="print"/>
          <a:srcRect b="6239"/>
          <a:stretch>
            <a:fillRect/>
          </a:stretch>
        </p:blipFill>
        <p:spPr bwMode="auto">
          <a:xfrm>
            <a:off x="685800" y="7620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85800"/>
            <a:ext cx="7772400" cy="608013"/>
          </a:xfrm>
          <a:prstGeom prst="rect">
            <a:avLst/>
          </a:prstGeom>
          <a:noFill/>
          <a:ln w="9525">
            <a:noFill/>
            <a:miter lim="800000"/>
            <a:headEnd/>
            <a:tailEnd/>
          </a:ln>
          <a:effectLst/>
        </p:spPr>
        <p:txBody>
          <a:bodyPr anchor="ctr"/>
          <a:lstStyle/>
          <a:p>
            <a:pPr algn="ctr">
              <a:defRPr/>
            </a:pPr>
            <a:r>
              <a:rPr lang="en-GB" sz="4400" b="1" dirty="0">
                <a:solidFill>
                  <a:srgbClr val="FF0000"/>
                </a:solidFill>
                <a:effectLst>
                  <a:outerShdw blurRad="38100" dist="38100" dir="2700000" algn="tl">
                    <a:srgbClr val="000000"/>
                  </a:outerShdw>
                </a:effectLst>
              </a:rPr>
              <a:t>Effect of Age on eGFR</a:t>
            </a:r>
          </a:p>
        </p:txBody>
      </p:sp>
      <p:sp>
        <p:nvSpPr>
          <p:cNvPr id="92163" name="Rectangle 3"/>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The “normal” eGFR is age-related</a:t>
            </a:r>
          </a:p>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In normal “healthy” individuals, the eGFR will fall by one percent for every year after 40 years of age</a:t>
            </a:r>
          </a:p>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An 80 year old man will have an expected eGFR of 50-60 ml/min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GFR and age"/>
          <p:cNvPicPr>
            <a:picLocks noChangeAspect="1" noChangeArrowheads="1"/>
          </p:cNvPicPr>
          <p:nvPr/>
        </p:nvPicPr>
        <p:blipFill>
          <a:blip r:embed="rId3" cstate="print"/>
          <a:srcRect t="8899" b="11012"/>
          <a:stretch>
            <a:fillRect/>
          </a:stretch>
        </p:blipFill>
        <p:spPr bwMode="auto">
          <a:xfrm>
            <a:off x="1066800" y="152400"/>
            <a:ext cx="6764338"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Text Box 4"/>
          <p:cNvSpPr txBox="1">
            <a:spLocks noChangeArrowheads="1"/>
          </p:cNvSpPr>
          <p:nvPr/>
        </p:nvSpPr>
        <p:spPr bwMode="auto">
          <a:xfrm>
            <a:off x="1143000" y="2362200"/>
            <a:ext cx="6934200" cy="1570038"/>
          </a:xfrm>
          <a:prstGeom prst="rect">
            <a:avLst/>
          </a:prstGeom>
          <a:noFill/>
          <a:ln w="9525">
            <a:noFill/>
            <a:miter lim="800000"/>
            <a:headEnd/>
            <a:tailEnd/>
          </a:ln>
          <a:effectLst/>
        </p:spPr>
        <p:txBody>
          <a:bodyPr>
            <a:spAutoFit/>
          </a:bodyPr>
          <a:lstStyle/>
          <a:p>
            <a:pPr algn="ctr">
              <a:spcBef>
                <a:spcPct val="50000"/>
              </a:spcBef>
              <a:defRPr/>
            </a:pPr>
            <a:r>
              <a:rPr lang="en-US" sz="4800" b="1" dirty="0">
                <a:solidFill>
                  <a:srgbClr val="FF0000"/>
                </a:solidFill>
                <a:effectLst>
                  <a:outerShdw blurRad="38100" dist="38100" dir="2700000" algn="tl">
                    <a:srgbClr val="000000"/>
                  </a:outerShdw>
                </a:effectLst>
              </a:rPr>
              <a:t>GFR Does Not Always Decline With 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sz="4000" b="1" dirty="0" smtClean="0">
                <a:solidFill>
                  <a:srgbClr val="FF0000"/>
                </a:solidFill>
              </a:rPr>
              <a:t>Baltimore Longitudinal Study </a:t>
            </a:r>
            <a:br>
              <a:rPr lang="en-US" sz="4000" b="1" dirty="0" smtClean="0">
                <a:solidFill>
                  <a:srgbClr val="FF0000"/>
                </a:solidFill>
              </a:rPr>
            </a:br>
            <a:r>
              <a:rPr lang="en-US" sz="4000" b="1" dirty="0" smtClean="0">
                <a:solidFill>
                  <a:srgbClr val="FF0000"/>
                </a:solidFill>
              </a:rPr>
              <a:t>of Aging</a:t>
            </a:r>
          </a:p>
        </p:txBody>
      </p:sp>
      <p:sp>
        <p:nvSpPr>
          <p:cNvPr id="148483" name="Rectangle 3"/>
          <p:cNvSpPr>
            <a:spLocks noGrp="1" noChangeArrowheads="1"/>
          </p:cNvSpPr>
          <p:nvPr>
            <p:ph type="body" idx="1"/>
          </p:nvPr>
        </p:nvSpPr>
        <p:spPr>
          <a:xfrm>
            <a:off x="457200" y="2057400"/>
            <a:ext cx="8229600" cy="4530725"/>
          </a:xfrm>
        </p:spPr>
        <p:txBody>
          <a:bodyPr/>
          <a:lstStyle/>
          <a:p>
            <a:pPr>
              <a:defRPr/>
            </a:pPr>
            <a:r>
              <a:rPr lang="en-US" dirty="0" smtClean="0">
                <a:effectLst/>
              </a:rPr>
              <a:t>1958-1981</a:t>
            </a:r>
          </a:p>
          <a:p>
            <a:pPr>
              <a:defRPr/>
            </a:pPr>
            <a:r>
              <a:rPr lang="en-US" dirty="0" smtClean="0">
                <a:effectLst/>
              </a:rPr>
              <a:t>446 volunteers age 22 to 97 years old</a:t>
            </a:r>
          </a:p>
          <a:p>
            <a:pPr>
              <a:defRPr/>
            </a:pPr>
            <a:r>
              <a:rPr lang="en-US" dirty="0" smtClean="0">
                <a:effectLst/>
              </a:rPr>
              <a:t>Observed </a:t>
            </a:r>
            <a:r>
              <a:rPr lang="en-US" dirty="0" smtClean="0"/>
              <a:t>decline of 8.0 ml/min per 1.73 m²/decade of life.</a:t>
            </a:r>
          </a:p>
          <a:p>
            <a:pPr>
              <a:defRPr/>
            </a:pPr>
            <a:r>
              <a:rPr lang="en-US" dirty="0" smtClean="0"/>
              <a:t>One third of subjects did not have decline in GFR.</a:t>
            </a:r>
          </a:p>
        </p:txBody>
      </p:sp>
      <p:sp>
        <p:nvSpPr>
          <p:cNvPr id="72707" name="Rectangle 3"/>
          <p:cNvSpPr>
            <a:spLocks noChangeArrowheads="1"/>
          </p:cNvSpPr>
          <p:nvPr/>
        </p:nvSpPr>
        <p:spPr bwMode="auto">
          <a:xfrm>
            <a:off x="4038600" y="6248400"/>
            <a:ext cx="4800600" cy="307975"/>
          </a:xfrm>
          <a:prstGeom prst="rect">
            <a:avLst/>
          </a:prstGeom>
          <a:noFill/>
          <a:ln w="9525">
            <a:noFill/>
            <a:miter lim="800000"/>
            <a:headEnd/>
            <a:tailEnd/>
          </a:ln>
        </p:spPr>
        <p:txBody>
          <a:bodyPr>
            <a:spAutoFit/>
          </a:bodyPr>
          <a:lstStyle/>
          <a:p>
            <a:r>
              <a:rPr lang="en-US" sz="1400"/>
              <a:t>Lindeman RD et al., </a:t>
            </a:r>
            <a:r>
              <a:rPr lang="en-US" sz="1400" i="1"/>
              <a:t>J Am Geriatr Soc</a:t>
            </a:r>
            <a:r>
              <a:rPr lang="en-US" sz="1400"/>
              <a:t> 1985;33:278-285.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457200" y="1676400"/>
            <a:ext cx="8229600" cy="1981200"/>
          </a:xfrm>
        </p:spPr>
        <p:txBody>
          <a:bodyPr/>
          <a:lstStyle/>
          <a:p>
            <a:pPr eaLnBrk="1" hangingPunct="1">
              <a:defRPr/>
            </a:pPr>
            <a:r>
              <a:rPr lang="en-US" dirty="0"/>
              <a:t/>
            </a:r>
            <a:br>
              <a:rPr lang="en-US" dirty="0"/>
            </a:br>
            <a:r>
              <a:rPr lang="en-US" sz="5400" dirty="0"/>
              <a:t>Progression </a:t>
            </a:r>
            <a:r>
              <a:rPr lang="en-US" sz="5400" dirty="0" smtClean="0"/>
              <a:t>and Outcomes in </a:t>
            </a:r>
            <a:r>
              <a:rPr lang="en-US" sz="5400" dirty="0"/>
              <a:t>CKD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
          <p:cNvGrpSpPr>
            <a:grpSpLocks/>
          </p:cNvGrpSpPr>
          <p:nvPr/>
        </p:nvGrpSpPr>
        <p:grpSpPr bwMode="auto">
          <a:xfrm>
            <a:off x="1600200" y="1981200"/>
            <a:ext cx="6027738" cy="3581400"/>
            <a:chOff x="512" y="651"/>
            <a:chExt cx="4148" cy="3180"/>
          </a:xfrm>
        </p:grpSpPr>
        <p:sp>
          <p:nvSpPr>
            <p:cNvPr id="75782" name="AutoShape 4"/>
            <p:cNvSpPr>
              <a:spLocks noChangeArrowheads="1"/>
            </p:cNvSpPr>
            <p:nvPr/>
          </p:nvSpPr>
          <p:spPr bwMode="auto">
            <a:xfrm>
              <a:off x="2244" y="3337"/>
              <a:ext cx="492" cy="433"/>
            </a:xfrm>
            <a:custGeom>
              <a:avLst/>
              <a:gdLst>
                <a:gd name="T0" fmla="*/ 11 w 21600"/>
                <a:gd name="T1" fmla="*/ 4 h 21600"/>
                <a:gd name="T2" fmla="*/ 6 w 21600"/>
                <a:gd name="T3" fmla="*/ 9 h 21600"/>
                <a:gd name="T4" fmla="*/ 1 w 21600"/>
                <a:gd name="T5" fmla="*/ 4 h 21600"/>
                <a:gd name="T6" fmla="*/ 6 w 21600"/>
                <a:gd name="T7" fmla="*/ 0 h 21600"/>
                <a:gd name="T8" fmla="*/ 0 60000 65536"/>
                <a:gd name="T9" fmla="*/ 0 60000 65536"/>
                <a:gd name="T10" fmla="*/ 0 60000 65536"/>
                <a:gd name="T11" fmla="*/ 0 60000 65536"/>
                <a:gd name="T12" fmla="*/ 2766 w 21600"/>
                <a:gd name="T13" fmla="*/ 2794 h 21600"/>
                <a:gd name="T14" fmla="*/ 18834 w 21600"/>
                <a:gd name="T15" fmla="*/ 18806 h 21600"/>
              </a:gdLst>
              <a:ahLst/>
              <a:cxnLst>
                <a:cxn ang="T8">
                  <a:pos x="T0" y="T1"/>
                </a:cxn>
                <a:cxn ang="T9">
                  <a:pos x="T2" y="T3"/>
                </a:cxn>
                <a:cxn ang="T10">
                  <a:pos x="T4" y="T5"/>
                </a:cxn>
                <a:cxn ang="T11">
                  <a:pos x="T6" y="T7"/>
                </a:cxn>
              </a:cxnLst>
              <a:rect l="T12" t="T13" r="T14" b="T15"/>
              <a:pathLst>
                <a:path w="21600" h="21600">
                  <a:moveTo>
                    <a:pt x="0" y="0"/>
                  </a:moveTo>
                  <a:lnTo>
                    <a:pt x="1946" y="21600"/>
                  </a:lnTo>
                  <a:lnTo>
                    <a:pt x="19654" y="21600"/>
                  </a:lnTo>
                  <a:lnTo>
                    <a:pt x="21600" y="0"/>
                  </a:lnTo>
                  <a:close/>
                </a:path>
              </a:pathLst>
            </a:custGeom>
            <a:solidFill>
              <a:srgbClr val="B499FF"/>
            </a:solidFill>
            <a:ln w="9525">
              <a:noFill/>
              <a:miter lim="800000"/>
              <a:headEnd/>
              <a:tailEnd/>
            </a:ln>
          </p:spPr>
          <p:txBody>
            <a:bodyPr/>
            <a:lstStyle/>
            <a:p>
              <a:endParaRPr lang="en-US" b="1"/>
            </a:p>
          </p:txBody>
        </p:sp>
        <p:sp>
          <p:nvSpPr>
            <p:cNvPr id="75783" name="Freeform 3"/>
            <p:cNvSpPr>
              <a:spLocks/>
            </p:cNvSpPr>
            <p:nvPr/>
          </p:nvSpPr>
          <p:spPr bwMode="auto">
            <a:xfrm flipV="1">
              <a:off x="588" y="1185"/>
              <a:ext cx="3816" cy="936"/>
            </a:xfrm>
            <a:custGeom>
              <a:avLst/>
              <a:gdLst>
                <a:gd name="T0" fmla="*/ 0 w 3816"/>
                <a:gd name="T1" fmla="*/ 936 h 936"/>
                <a:gd name="T2" fmla="*/ 708 w 3816"/>
                <a:gd name="T3" fmla="*/ 0 h 936"/>
                <a:gd name="T4" fmla="*/ 3111 w 3816"/>
                <a:gd name="T5" fmla="*/ 21 h 936"/>
                <a:gd name="T6" fmla="*/ 3816 w 3816"/>
                <a:gd name="T7" fmla="*/ 924 h 936"/>
                <a:gd name="T8" fmla="*/ 0 w 3816"/>
                <a:gd name="T9" fmla="*/ 936 h 936"/>
                <a:gd name="T10" fmla="*/ 0 60000 65536"/>
                <a:gd name="T11" fmla="*/ 0 60000 65536"/>
                <a:gd name="T12" fmla="*/ 0 60000 65536"/>
                <a:gd name="T13" fmla="*/ 0 60000 65536"/>
                <a:gd name="T14" fmla="*/ 0 60000 65536"/>
                <a:gd name="T15" fmla="*/ 0 w 3816"/>
                <a:gd name="T16" fmla="*/ 0 h 936"/>
                <a:gd name="T17" fmla="*/ 3816 w 3816"/>
                <a:gd name="T18" fmla="*/ 936 h 936"/>
              </a:gdLst>
              <a:ahLst/>
              <a:cxnLst>
                <a:cxn ang="T10">
                  <a:pos x="T0" y="T1"/>
                </a:cxn>
                <a:cxn ang="T11">
                  <a:pos x="T2" y="T3"/>
                </a:cxn>
                <a:cxn ang="T12">
                  <a:pos x="T4" y="T5"/>
                </a:cxn>
                <a:cxn ang="T13">
                  <a:pos x="T6" y="T7"/>
                </a:cxn>
                <a:cxn ang="T14">
                  <a:pos x="T8" y="T9"/>
                </a:cxn>
              </a:cxnLst>
              <a:rect l="T15" t="T16" r="T17" b="T18"/>
              <a:pathLst>
                <a:path w="3816" h="936">
                  <a:moveTo>
                    <a:pt x="0" y="936"/>
                  </a:moveTo>
                  <a:lnTo>
                    <a:pt x="708" y="0"/>
                  </a:lnTo>
                  <a:lnTo>
                    <a:pt x="3111" y="21"/>
                  </a:lnTo>
                  <a:lnTo>
                    <a:pt x="3816" y="924"/>
                  </a:lnTo>
                  <a:lnTo>
                    <a:pt x="0" y="936"/>
                  </a:lnTo>
                  <a:close/>
                </a:path>
              </a:pathLst>
            </a:custGeom>
            <a:gradFill rotWithShape="0">
              <a:gsLst>
                <a:gs pos="0">
                  <a:srgbClr val="450099"/>
                </a:gs>
                <a:gs pos="100000">
                  <a:schemeClr val="accent1"/>
                </a:gs>
              </a:gsLst>
              <a:lin ang="5400000" scaled="1"/>
            </a:gradFill>
            <a:ln w="9525">
              <a:noFill/>
              <a:round/>
              <a:headEnd/>
              <a:tailEnd/>
            </a:ln>
          </p:spPr>
          <p:txBody>
            <a:bodyPr/>
            <a:lstStyle/>
            <a:p>
              <a:endParaRPr lang="en-US" b="1"/>
            </a:p>
          </p:txBody>
        </p:sp>
        <p:sp>
          <p:nvSpPr>
            <p:cNvPr id="75784" name="Freeform 4"/>
            <p:cNvSpPr>
              <a:spLocks/>
            </p:cNvSpPr>
            <p:nvPr/>
          </p:nvSpPr>
          <p:spPr bwMode="auto">
            <a:xfrm flipV="1">
              <a:off x="1273" y="2094"/>
              <a:ext cx="2435" cy="591"/>
            </a:xfrm>
            <a:custGeom>
              <a:avLst/>
              <a:gdLst>
                <a:gd name="T0" fmla="*/ 0 w 2532"/>
                <a:gd name="T1" fmla="*/ 591 h 816"/>
                <a:gd name="T2" fmla="*/ 462 w 2532"/>
                <a:gd name="T3" fmla="*/ 0 h 816"/>
                <a:gd name="T4" fmla="*/ 1973 w 2532"/>
                <a:gd name="T5" fmla="*/ 0 h 816"/>
                <a:gd name="T6" fmla="*/ 2435 w 2532"/>
                <a:gd name="T7" fmla="*/ 591 h 816"/>
                <a:gd name="T8" fmla="*/ 0 w 2532"/>
                <a:gd name="T9" fmla="*/ 591 h 816"/>
                <a:gd name="T10" fmla="*/ 0 60000 65536"/>
                <a:gd name="T11" fmla="*/ 0 60000 65536"/>
                <a:gd name="T12" fmla="*/ 0 60000 65536"/>
                <a:gd name="T13" fmla="*/ 0 60000 65536"/>
                <a:gd name="T14" fmla="*/ 0 60000 65536"/>
                <a:gd name="T15" fmla="*/ 0 w 2532"/>
                <a:gd name="T16" fmla="*/ 0 h 816"/>
                <a:gd name="T17" fmla="*/ 2532 w 2532"/>
                <a:gd name="T18" fmla="*/ 816 h 816"/>
              </a:gdLst>
              <a:ahLst/>
              <a:cxnLst>
                <a:cxn ang="T10">
                  <a:pos x="T0" y="T1"/>
                </a:cxn>
                <a:cxn ang="T11">
                  <a:pos x="T2" y="T3"/>
                </a:cxn>
                <a:cxn ang="T12">
                  <a:pos x="T4" y="T5"/>
                </a:cxn>
                <a:cxn ang="T13">
                  <a:pos x="T6" y="T7"/>
                </a:cxn>
                <a:cxn ang="T14">
                  <a:pos x="T8" y="T9"/>
                </a:cxn>
              </a:cxnLst>
              <a:rect l="T15" t="T16" r="T17" b="T18"/>
              <a:pathLst>
                <a:path w="2532" h="816">
                  <a:moveTo>
                    <a:pt x="0" y="816"/>
                  </a:moveTo>
                  <a:lnTo>
                    <a:pt x="480" y="0"/>
                  </a:lnTo>
                  <a:lnTo>
                    <a:pt x="2052" y="0"/>
                  </a:lnTo>
                  <a:lnTo>
                    <a:pt x="2532" y="816"/>
                  </a:lnTo>
                  <a:lnTo>
                    <a:pt x="0" y="816"/>
                  </a:lnTo>
                  <a:close/>
                </a:path>
              </a:pathLst>
            </a:custGeom>
            <a:solidFill>
              <a:srgbClr val="CCFFCC"/>
            </a:solidFill>
            <a:ln w="9525">
              <a:noFill/>
              <a:round/>
              <a:headEnd/>
              <a:tailEnd/>
            </a:ln>
          </p:spPr>
          <p:txBody>
            <a:bodyPr/>
            <a:lstStyle/>
            <a:p>
              <a:endParaRPr lang="en-US" b="1"/>
            </a:p>
          </p:txBody>
        </p:sp>
        <p:sp>
          <p:nvSpPr>
            <p:cNvPr id="75785" name="Freeform 5"/>
            <p:cNvSpPr>
              <a:spLocks/>
            </p:cNvSpPr>
            <p:nvPr/>
          </p:nvSpPr>
          <p:spPr bwMode="auto">
            <a:xfrm flipV="1">
              <a:off x="1735" y="2685"/>
              <a:ext cx="1511" cy="409"/>
            </a:xfrm>
            <a:custGeom>
              <a:avLst/>
              <a:gdLst>
                <a:gd name="T0" fmla="*/ 0 w 1572"/>
                <a:gd name="T1" fmla="*/ 409 h 564"/>
                <a:gd name="T2" fmla="*/ 323 w 1572"/>
                <a:gd name="T3" fmla="*/ 0 h 564"/>
                <a:gd name="T4" fmla="*/ 1188 w 1572"/>
                <a:gd name="T5" fmla="*/ 0 h 564"/>
                <a:gd name="T6" fmla="*/ 1511 w 1572"/>
                <a:gd name="T7" fmla="*/ 409 h 564"/>
                <a:gd name="T8" fmla="*/ 0 w 1572"/>
                <a:gd name="T9" fmla="*/ 409 h 564"/>
                <a:gd name="T10" fmla="*/ 0 60000 65536"/>
                <a:gd name="T11" fmla="*/ 0 60000 65536"/>
                <a:gd name="T12" fmla="*/ 0 60000 65536"/>
                <a:gd name="T13" fmla="*/ 0 60000 65536"/>
                <a:gd name="T14" fmla="*/ 0 60000 65536"/>
                <a:gd name="T15" fmla="*/ 0 w 1572"/>
                <a:gd name="T16" fmla="*/ 0 h 564"/>
                <a:gd name="T17" fmla="*/ 1572 w 1572"/>
                <a:gd name="T18" fmla="*/ 564 h 564"/>
              </a:gdLst>
              <a:ahLst/>
              <a:cxnLst>
                <a:cxn ang="T10">
                  <a:pos x="T0" y="T1"/>
                </a:cxn>
                <a:cxn ang="T11">
                  <a:pos x="T2" y="T3"/>
                </a:cxn>
                <a:cxn ang="T12">
                  <a:pos x="T4" y="T5"/>
                </a:cxn>
                <a:cxn ang="T13">
                  <a:pos x="T6" y="T7"/>
                </a:cxn>
                <a:cxn ang="T14">
                  <a:pos x="T8" y="T9"/>
                </a:cxn>
              </a:cxnLst>
              <a:rect l="T15" t="T16" r="T17" b="T18"/>
              <a:pathLst>
                <a:path w="1572" h="564">
                  <a:moveTo>
                    <a:pt x="0" y="564"/>
                  </a:moveTo>
                  <a:lnTo>
                    <a:pt x="336" y="0"/>
                  </a:lnTo>
                  <a:lnTo>
                    <a:pt x="1236" y="0"/>
                  </a:lnTo>
                  <a:lnTo>
                    <a:pt x="1572" y="564"/>
                  </a:lnTo>
                  <a:lnTo>
                    <a:pt x="0" y="564"/>
                  </a:lnTo>
                  <a:close/>
                </a:path>
              </a:pathLst>
            </a:custGeom>
            <a:solidFill>
              <a:srgbClr val="FF9933"/>
            </a:solidFill>
            <a:ln w="9525">
              <a:noFill/>
              <a:round/>
              <a:headEnd/>
              <a:tailEnd/>
            </a:ln>
          </p:spPr>
          <p:txBody>
            <a:bodyPr/>
            <a:lstStyle/>
            <a:p>
              <a:endParaRPr lang="en-US" b="1"/>
            </a:p>
          </p:txBody>
        </p:sp>
        <p:sp>
          <p:nvSpPr>
            <p:cNvPr id="75786" name="Freeform 6"/>
            <p:cNvSpPr>
              <a:spLocks/>
            </p:cNvSpPr>
            <p:nvPr/>
          </p:nvSpPr>
          <p:spPr bwMode="auto">
            <a:xfrm flipV="1">
              <a:off x="2058" y="3094"/>
              <a:ext cx="865" cy="244"/>
            </a:xfrm>
            <a:custGeom>
              <a:avLst/>
              <a:gdLst>
                <a:gd name="T0" fmla="*/ 0 w 900"/>
                <a:gd name="T1" fmla="*/ 244 h 336"/>
                <a:gd name="T2" fmla="*/ 190 w 900"/>
                <a:gd name="T3" fmla="*/ 0 h 336"/>
                <a:gd name="T4" fmla="*/ 690 w 900"/>
                <a:gd name="T5" fmla="*/ 0 h 336"/>
                <a:gd name="T6" fmla="*/ 865 w 900"/>
                <a:gd name="T7" fmla="*/ 244 h 336"/>
                <a:gd name="T8" fmla="*/ 0 w 900"/>
                <a:gd name="T9" fmla="*/ 244 h 336"/>
                <a:gd name="T10" fmla="*/ 0 60000 65536"/>
                <a:gd name="T11" fmla="*/ 0 60000 65536"/>
                <a:gd name="T12" fmla="*/ 0 60000 65536"/>
                <a:gd name="T13" fmla="*/ 0 60000 65536"/>
                <a:gd name="T14" fmla="*/ 0 60000 65536"/>
                <a:gd name="T15" fmla="*/ 0 w 900"/>
                <a:gd name="T16" fmla="*/ 0 h 336"/>
                <a:gd name="T17" fmla="*/ 900 w 900"/>
                <a:gd name="T18" fmla="*/ 336 h 336"/>
              </a:gdLst>
              <a:ahLst/>
              <a:cxnLst>
                <a:cxn ang="T10">
                  <a:pos x="T0" y="T1"/>
                </a:cxn>
                <a:cxn ang="T11">
                  <a:pos x="T2" y="T3"/>
                </a:cxn>
                <a:cxn ang="T12">
                  <a:pos x="T4" y="T5"/>
                </a:cxn>
                <a:cxn ang="T13">
                  <a:pos x="T6" y="T7"/>
                </a:cxn>
                <a:cxn ang="T14">
                  <a:pos x="T8" y="T9"/>
                </a:cxn>
              </a:cxnLst>
              <a:rect l="T15" t="T16" r="T17" b="T18"/>
              <a:pathLst>
                <a:path w="900" h="336">
                  <a:moveTo>
                    <a:pt x="0" y="336"/>
                  </a:moveTo>
                  <a:lnTo>
                    <a:pt x="198" y="0"/>
                  </a:lnTo>
                  <a:lnTo>
                    <a:pt x="718" y="0"/>
                  </a:lnTo>
                  <a:lnTo>
                    <a:pt x="900" y="336"/>
                  </a:lnTo>
                  <a:lnTo>
                    <a:pt x="0" y="336"/>
                  </a:lnTo>
                  <a:close/>
                </a:path>
              </a:pathLst>
            </a:custGeom>
            <a:solidFill>
              <a:srgbClr val="CC0000"/>
            </a:solidFill>
            <a:ln w="9525">
              <a:noFill/>
              <a:round/>
              <a:headEnd/>
              <a:tailEnd/>
            </a:ln>
          </p:spPr>
          <p:txBody>
            <a:bodyPr/>
            <a:lstStyle/>
            <a:p>
              <a:endParaRPr lang="en-US" b="1"/>
            </a:p>
          </p:txBody>
        </p:sp>
        <p:sp>
          <p:nvSpPr>
            <p:cNvPr id="75787" name="Text Box 9"/>
            <p:cNvSpPr txBox="1">
              <a:spLocks noChangeArrowheads="1"/>
            </p:cNvSpPr>
            <p:nvPr/>
          </p:nvSpPr>
          <p:spPr bwMode="auto">
            <a:xfrm>
              <a:off x="1771" y="1395"/>
              <a:ext cx="1508" cy="738"/>
            </a:xfrm>
            <a:prstGeom prst="rect">
              <a:avLst/>
            </a:prstGeom>
            <a:noFill/>
            <a:ln w="9525">
              <a:noFill/>
              <a:miter lim="800000"/>
              <a:headEnd/>
              <a:tailEnd/>
            </a:ln>
          </p:spPr>
          <p:txBody>
            <a:bodyPr>
              <a:spAutoFit/>
            </a:bodyPr>
            <a:lstStyle/>
            <a:p>
              <a:pPr algn="ctr" eaLnBrk="0" hangingPunct="0">
                <a:spcBef>
                  <a:spcPct val="50000"/>
                </a:spcBef>
              </a:pPr>
              <a:r>
                <a:rPr lang="en-US" sz="4800" b="1">
                  <a:solidFill>
                    <a:srgbClr val="FF0000"/>
                  </a:solidFill>
                </a:rPr>
                <a:t>26.3</a:t>
              </a:r>
            </a:p>
          </p:txBody>
        </p:sp>
        <p:sp>
          <p:nvSpPr>
            <p:cNvPr id="75788" name="Text Box 10"/>
            <p:cNvSpPr txBox="1">
              <a:spLocks noChangeArrowheads="1"/>
            </p:cNvSpPr>
            <p:nvPr/>
          </p:nvSpPr>
          <p:spPr bwMode="auto">
            <a:xfrm>
              <a:off x="2286" y="3393"/>
              <a:ext cx="423" cy="32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0.5</a:t>
              </a:r>
            </a:p>
          </p:txBody>
        </p:sp>
        <p:sp>
          <p:nvSpPr>
            <p:cNvPr id="13" name="Line 14"/>
            <p:cNvSpPr>
              <a:spLocks noChangeShapeType="1"/>
            </p:cNvSpPr>
            <p:nvPr/>
          </p:nvSpPr>
          <p:spPr bwMode="auto">
            <a:xfrm flipV="1">
              <a:off x="2767" y="3357"/>
              <a:ext cx="1893"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en-US" b="1" dirty="0"/>
            </a:p>
          </p:txBody>
        </p:sp>
        <p:sp>
          <p:nvSpPr>
            <p:cNvPr id="75790" name="AutoShape 19"/>
            <p:cNvSpPr>
              <a:spLocks noChangeArrowheads="1"/>
            </p:cNvSpPr>
            <p:nvPr/>
          </p:nvSpPr>
          <p:spPr bwMode="auto">
            <a:xfrm>
              <a:off x="3863" y="2154"/>
              <a:ext cx="792" cy="376"/>
            </a:xfrm>
            <a:prstGeom prst="flowChartPunchedCard">
              <a:avLst/>
            </a:prstGeom>
            <a:noFill/>
            <a:ln w="9525">
              <a:noFill/>
              <a:miter lim="800000"/>
              <a:headEnd/>
              <a:tailEnd/>
            </a:ln>
          </p:spPr>
          <p:txBody>
            <a:bodyPr wrap="none" anchor="ctr"/>
            <a:lstStyle/>
            <a:p>
              <a:pPr algn="ctr" eaLnBrk="0" hangingPunct="0"/>
              <a:endParaRPr lang="en-US" sz="1600" b="1"/>
            </a:p>
          </p:txBody>
        </p:sp>
        <p:sp>
          <p:nvSpPr>
            <p:cNvPr id="19" name="Text Box 20"/>
            <p:cNvSpPr txBox="1">
              <a:spLocks noChangeArrowheads="1"/>
            </p:cNvSpPr>
            <p:nvPr/>
          </p:nvSpPr>
          <p:spPr bwMode="auto">
            <a:xfrm>
              <a:off x="2872" y="3357"/>
              <a:ext cx="883" cy="410"/>
            </a:xfrm>
            <a:prstGeom prst="rect">
              <a:avLst/>
            </a:prstGeom>
            <a:noFill/>
            <a:ln w="9525">
              <a:noFill/>
              <a:miter lim="800000"/>
              <a:headEnd/>
              <a:tailEnd/>
            </a:ln>
            <a:effectLst/>
          </p:spPr>
          <p:txBody>
            <a:bodyPr wrap="none">
              <a:spAutoFit/>
            </a:bodyPr>
            <a:lstStyle/>
            <a:p>
              <a:pPr eaLnBrk="0" hangingPunct="0">
                <a:defRPr/>
              </a:pPr>
              <a:r>
                <a:rPr lang="en-US" sz="2400" b="1" dirty="0">
                  <a:effectLst>
                    <a:outerShdw blurRad="38100" dist="38100" dir="2700000" algn="tl">
                      <a:srgbClr val="000000"/>
                    </a:outerShdw>
                  </a:effectLst>
                  <a:latin typeface="Arial" pitchFamily="34" charset="0"/>
                </a:rPr>
                <a:t>Stage 5</a:t>
              </a:r>
            </a:p>
          </p:txBody>
        </p:sp>
        <p:sp>
          <p:nvSpPr>
            <p:cNvPr id="24" name="Text Box 25"/>
            <p:cNvSpPr txBox="1">
              <a:spLocks noChangeArrowheads="1"/>
            </p:cNvSpPr>
            <p:nvPr/>
          </p:nvSpPr>
          <p:spPr bwMode="auto">
            <a:xfrm>
              <a:off x="1089" y="651"/>
              <a:ext cx="2989" cy="41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000000"/>
                    </a:outerShdw>
                  </a:effectLst>
                </a:rPr>
                <a:t>Millions of individuals</a:t>
              </a:r>
            </a:p>
          </p:txBody>
        </p:sp>
        <p:sp>
          <p:nvSpPr>
            <p:cNvPr id="75793" name="Line 26"/>
            <p:cNvSpPr>
              <a:spLocks noChangeShapeType="1"/>
            </p:cNvSpPr>
            <p:nvPr/>
          </p:nvSpPr>
          <p:spPr bwMode="auto">
            <a:xfrm flipH="1">
              <a:off x="2735" y="1118"/>
              <a:ext cx="1724" cy="2225"/>
            </a:xfrm>
            <a:prstGeom prst="line">
              <a:avLst/>
            </a:prstGeom>
            <a:noFill/>
            <a:ln w="50800">
              <a:solidFill>
                <a:schemeClr val="tx1"/>
              </a:solidFill>
              <a:round/>
              <a:headEnd/>
              <a:tailEnd/>
            </a:ln>
          </p:spPr>
          <p:txBody>
            <a:bodyPr wrap="none" anchor="ctr"/>
            <a:lstStyle/>
            <a:p>
              <a:endParaRPr lang="en-US"/>
            </a:p>
          </p:txBody>
        </p:sp>
        <p:sp>
          <p:nvSpPr>
            <p:cNvPr id="75794" name="Line 27"/>
            <p:cNvSpPr>
              <a:spLocks noChangeShapeType="1"/>
            </p:cNvSpPr>
            <p:nvPr/>
          </p:nvSpPr>
          <p:spPr bwMode="auto">
            <a:xfrm flipH="1">
              <a:off x="2679" y="3321"/>
              <a:ext cx="57" cy="510"/>
            </a:xfrm>
            <a:prstGeom prst="line">
              <a:avLst/>
            </a:prstGeom>
            <a:noFill/>
            <a:ln w="50800">
              <a:solidFill>
                <a:schemeClr val="tx1"/>
              </a:solidFill>
              <a:round/>
              <a:headEnd/>
              <a:tailEnd/>
            </a:ln>
          </p:spPr>
          <p:txBody>
            <a:bodyPr wrap="none" anchor="ctr"/>
            <a:lstStyle/>
            <a:p>
              <a:endParaRPr lang="en-US"/>
            </a:p>
          </p:txBody>
        </p:sp>
        <p:sp>
          <p:nvSpPr>
            <p:cNvPr id="75795" name="Line 28"/>
            <p:cNvSpPr>
              <a:spLocks noChangeShapeType="1"/>
            </p:cNvSpPr>
            <p:nvPr/>
          </p:nvSpPr>
          <p:spPr bwMode="auto">
            <a:xfrm>
              <a:off x="512" y="1111"/>
              <a:ext cx="1735" cy="2233"/>
            </a:xfrm>
            <a:prstGeom prst="line">
              <a:avLst/>
            </a:prstGeom>
            <a:noFill/>
            <a:ln w="50800">
              <a:solidFill>
                <a:schemeClr val="tx1"/>
              </a:solidFill>
              <a:round/>
              <a:headEnd/>
              <a:tailEnd/>
            </a:ln>
          </p:spPr>
          <p:txBody>
            <a:bodyPr wrap="none" anchor="ctr"/>
            <a:lstStyle/>
            <a:p>
              <a:endParaRPr lang="en-US"/>
            </a:p>
          </p:txBody>
        </p:sp>
        <p:sp>
          <p:nvSpPr>
            <p:cNvPr id="75796" name="Line 29"/>
            <p:cNvSpPr>
              <a:spLocks noChangeShapeType="1"/>
            </p:cNvSpPr>
            <p:nvPr/>
          </p:nvSpPr>
          <p:spPr bwMode="auto">
            <a:xfrm>
              <a:off x="2244" y="3324"/>
              <a:ext cx="59" cy="498"/>
            </a:xfrm>
            <a:prstGeom prst="line">
              <a:avLst/>
            </a:prstGeom>
            <a:noFill/>
            <a:ln w="50800">
              <a:solidFill>
                <a:schemeClr val="tx1"/>
              </a:solidFill>
              <a:round/>
              <a:headEnd/>
              <a:tailEnd/>
            </a:ln>
          </p:spPr>
          <p:txBody>
            <a:bodyPr wrap="none" anchor="ctr"/>
            <a:lstStyle/>
            <a:p>
              <a:endParaRPr lang="en-US"/>
            </a:p>
          </p:txBody>
        </p:sp>
      </p:grpSp>
      <p:sp>
        <p:nvSpPr>
          <p:cNvPr id="29" name="Line 14"/>
          <p:cNvSpPr>
            <a:spLocks noChangeShapeType="1"/>
          </p:cNvSpPr>
          <p:nvPr/>
        </p:nvSpPr>
        <p:spPr bwMode="auto">
          <a:xfrm flipV="1">
            <a:off x="4800600" y="5486400"/>
            <a:ext cx="2133600"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sp>
        <p:nvSpPr>
          <p:cNvPr id="30" name="Line 14"/>
          <p:cNvSpPr>
            <a:spLocks noChangeShapeType="1"/>
          </p:cNvSpPr>
          <p:nvPr/>
        </p:nvSpPr>
        <p:spPr bwMode="auto">
          <a:xfrm flipV="1">
            <a:off x="7315200" y="2590800"/>
            <a:ext cx="1447800"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sp>
        <p:nvSpPr>
          <p:cNvPr id="75780" name="TextBox 32"/>
          <p:cNvSpPr txBox="1">
            <a:spLocks noChangeArrowheads="1"/>
          </p:cNvSpPr>
          <p:nvPr/>
        </p:nvSpPr>
        <p:spPr bwMode="auto">
          <a:xfrm>
            <a:off x="6477000" y="3581400"/>
            <a:ext cx="2057400" cy="461963"/>
          </a:xfrm>
          <a:prstGeom prst="rect">
            <a:avLst/>
          </a:prstGeom>
          <a:noFill/>
          <a:ln w="9525">
            <a:noFill/>
            <a:miter lim="800000"/>
            <a:headEnd/>
            <a:tailEnd/>
          </a:ln>
        </p:spPr>
        <p:txBody>
          <a:bodyPr>
            <a:spAutoFit/>
          </a:bodyPr>
          <a:lstStyle/>
          <a:p>
            <a:r>
              <a:rPr lang="en-US" sz="2400" b="1"/>
              <a:t>Stages 1-4</a:t>
            </a:r>
          </a:p>
        </p:txBody>
      </p:sp>
      <p:sp>
        <p:nvSpPr>
          <p:cNvPr id="21" name="Title 20"/>
          <p:cNvSpPr>
            <a:spLocks noGrp="1"/>
          </p:cNvSpPr>
          <p:nvPr>
            <p:ph type="title"/>
          </p:nvPr>
        </p:nvSpPr>
        <p:spPr/>
        <p:txBody>
          <a:bodyPr/>
          <a:lstStyle/>
          <a:p>
            <a:pPr>
              <a:defRPr/>
            </a:pPr>
            <a:r>
              <a:rPr lang="en-US" b="1" dirty="0" smtClean="0">
                <a:solidFill>
                  <a:srgbClr val="FF0000"/>
                </a:solidFill>
              </a:rPr>
              <a:t>CKD Epidemic</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sz="4000" b="1" dirty="0" smtClean="0">
                <a:solidFill>
                  <a:srgbClr val="FF0000"/>
                </a:solidFill>
              </a:rPr>
              <a:t>Adjusted Risk of Mortality for </a:t>
            </a:r>
            <a:br>
              <a:rPr lang="en-US" sz="4000" b="1" dirty="0" smtClean="0">
                <a:solidFill>
                  <a:srgbClr val="FF0000"/>
                </a:solidFill>
              </a:rPr>
            </a:br>
            <a:r>
              <a:rPr lang="en-US" sz="4000" b="1" dirty="0" smtClean="0">
                <a:solidFill>
                  <a:srgbClr val="FF0000"/>
                </a:solidFill>
              </a:rPr>
              <a:t>eGFR &lt;60 in adults &gt;65 years</a:t>
            </a:r>
          </a:p>
        </p:txBody>
      </p:sp>
      <p:pic>
        <p:nvPicPr>
          <p:cNvPr id="76802" name="Picture 6"/>
          <p:cNvPicPr>
            <a:picLocks noChangeAspect="1" noChangeArrowheads="1"/>
          </p:cNvPicPr>
          <p:nvPr/>
        </p:nvPicPr>
        <p:blipFill>
          <a:blip r:embed="rId2" cstate="print"/>
          <a:srcRect/>
          <a:stretch>
            <a:fillRect/>
          </a:stretch>
        </p:blipFill>
        <p:spPr bwMode="auto">
          <a:xfrm>
            <a:off x="304800" y="2057400"/>
            <a:ext cx="4175125" cy="3967163"/>
          </a:xfrm>
          <a:prstGeom prst="rect">
            <a:avLst/>
          </a:prstGeom>
          <a:noFill/>
          <a:ln w="9525">
            <a:noFill/>
            <a:miter lim="800000"/>
            <a:headEnd/>
            <a:tailEnd/>
          </a:ln>
        </p:spPr>
      </p:pic>
      <p:pic>
        <p:nvPicPr>
          <p:cNvPr id="76803" name="Picture 7"/>
          <p:cNvPicPr>
            <a:picLocks noChangeAspect="1" noChangeArrowheads="1"/>
          </p:cNvPicPr>
          <p:nvPr/>
        </p:nvPicPr>
        <p:blipFill>
          <a:blip r:embed="rId3" cstate="print"/>
          <a:srcRect/>
          <a:stretch>
            <a:fillRect/>
          </a:stretch>
        </p:blipFill>
        <p:spPr bwMode="auto">
          <a:xfrm>
            <a:off x="4648200" y="2057400"/>
            <a:ext cx="4191000" cy="3962400"/>
          </a:xfrm>
          <a:prstGeom prst="rect">
            <a:avLst/>
          </a:prstGeom>
          <a:noFill/>
          <a:ln w="9525">
            <a:noFill/>
            <a:miter lim="800000"/>
            <a:headEnd/>
            <a:tailEnd/>
          </a:ln>
        </p:spPr>
      </p:pic>
      <p:sp>
        <p:nvSpPr>
          <p:cNvPr id="76804" name="Text Box 8"/>
          <p:cNvSpPr txBox="1">
            <a:spLocks noChangeArrowheads="1"/>
          </p:cNvSpPr>
          <p:nvPr/>
        </p:nvSpPr>
        <p:spPr bwMode="auto">
          <a:xfrm>
            <a:off x="5334000" y="6400800"/>
            <a:ext cx="4038600" cy="307975"/>
          </a:xfrm>
          <a:prstGeom prst="rect">
            <a:avLst/>
          </a:prstGeom>
          <a:noFill/>
          <a:ln w="9525">
            <a:noFill/>
            <a:miter lim="800000"/>
            <a:headEnd/>
            <a:tailEnd/>
          </a:ln>
        </p:spPr>
        <p:txBody>
          <a:bodyPr>
            <a:spAutoFit/>
          </a:bodyPr>
          <a:lstStyle/>
          <a:p>
            <a:pPr>
              <a:spcBef>
                <a:spcPct val="50000"/>
              </a:spcBef>
            </a:pPr>
            <a:r>
              <a:rPr lang="en-US" sz="1400"/>
              <a:t>CKD Prognosis Consortium, Lancet, 2010</a:t>
            </a:r>
          </a:p>
        </p:txBody>
      </p:sp>
      <p:sp>
        <p:nvSpPr>
          <p:cNvPr id="76805" name="Text Box 9"/>
          <p:cNvSpPr txBox="1">
            <a:spLocks noChangeArrowheads="1"/>
          </p:cNvSpPr>
          <p:nvPr/>
        </p:nvSpPr>
        <p:spPr bwMode="auto">
          <a:xfrm>
            <a:off x="1295400" y="2133600"/>
            <a:ext cx="2362200" cy="396875"/>
          </a:xfrm>
          <a:prstGeom prst="rect">
            <a:avLst/>
          </a:prstGeom>
          <a:noFill/>
          <a:ln w="9525">
            <a:noFill/>
            <a:miter lim="800000"/>
            <a:headEnd/>
            <a:tailEnd/>
          </a:ln>
        </p:spPr>
        <p:txBody>
          <a:bodyPr>
            <a:spAutoFit/>
          </a:bodyPr>
          <a:lstStyle/>
          <a:p>
            <a:pPr>
              <a:spcBef>
                <a:spcPct val="50000"/>
              </a:spcBef>
            </a:pPr>
            <a:r>
              <a:rPr lang="en-US" sz="2000" b="1" u="sng">
                <a:solidFill>
                  <a:srgbClr val="000000"/>
                </a:solidFill>
              </a:rPr>
              <a:t>Adjusted for ACR</a:t>
            </a:r>
          </a:p>
        </p:txBody>
      </p:sp>
      <p:sp>
        <p:nvSpPr>
          <p:cNvPr id="76806" name="Text Box 10"/>
          <p:cNvSpPr txBox="1">
            <a:spLocks noChangeArrowheads="1"/>
          </p:cNvSpPr>
          <p:nvPr/>
        </p:nvSpPr>
        <p:spPr bwMode="auto">
          <a:xfrm>
            <a:off x="5410200" y="2133600"/>
            <a:ext cx="3429000" cy="366713"/>
          </a:xfrm>
          <a:prstGeom prst="rect">
            <a:avLst/>
          </a:prstGeom>
          <a:noFill/>
          <a:ln w="9525">
            <a:noFill/>
            <a:miter lim="800000"/>
            <a:headEnd/>
            <a:tailEnd/>
          </a:ln>
        </p:spPr>
        <p:txBody>
          <a:bodyPr>
            <a:spAutoFit/>
          </a:bodyPr>
          <a:lstStyle/>
          <a:p>
            <a:pPr>
              <a:spcBef>
                <a:spcPct val="50000"/>
              </a:spcBef>
            </a:pPr>
            <a:r>
              <a:rPr lang="en-US" b="1" u="sng">
                <a:solidFill>
                  <a:srgbClr val="000000"/>
                </a:solidFill>
              </a:rPr>
              <a:t>Adjusted for Dipstick Protein</a:t>
            </a:r>
          </a:p>
        </p:txBody>
      </p:sp>
      <p:sp>
        <p:nvSpPr>
          <p:cNvPr id="76807" name="TextBox 7"/>
          <p:cNvSpPr txBox="1">
            <a:spLocks noChangeArrowheads="1"/>
          </p:cNvSpPr>
          <p:nvPr/>
        </p:nvSpPr>
        <p:spPr bwMode="auto">
          <a:xfrm>
            <a:off x="304800" y="6211888"/>
            <a:ext cx="3581400" cy="400050"/>
          </a:xfrm>
          <a:prstGeom prst="rect">
            <a:avLst/>
          </a:prstGeom>
          <a:noFill/>
          <a:ln w="9525">
            <a:noFill/>
            <a:miter lim="800000"/>
            <a:headEnd/>
            <a:tailEnd/>
          </a:ln>
        </p:spPr>
        <p:txBody>
          <a:bodyPr>
            <a:spAutoFit/>
          </a:bodyPr>
          <a:lstStyle/>
          <a:p>
            <a:r>
              <a:rPr lang="en-US" sz="2000"/>
              <a:t>Reference: eGFR 95 ml/min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CKD leads to CVD</a:t>
            </a:r>
            <a:endParaRPr lang="en-US" b="1" dirty="0">
              <a:solidFill>
                <a:srgbClr val="FF0000"/>
              </a:solidFill>
            </a:endParaRPr>
          </a:p>
        </p:txBody>
      </p:sp>
      <p:graphicFrame>
        <p:nvGraphicFramePr>
          <p:cNvPr id="77826" name="Object 2" descr="Blue tissue paper"/>
          <p:cNvGraphicFramePr>
            <a:graphicFrameLocks noChangeAspect="1"/>
          </p:cNvGraphicFramePr>
          <p:nvPr/>
        </p:nvGraphicFramePr>
        <p:xfrm>
          <a:off x="1905000" y="1524000"/>
          <a:ext cx="6172200" cy="3808413"/>
        </p:xfrm>
        <a:graphic>
          <a:graphicData uri="http://schemas.openxmlformats.org/presentationml/2006/ole">
            <p:oleObj spid="_x0000_s77826" name="Worksheet" r:id="rId3" imgW="5248168" imgH="2914620" progId="Excel.Sheet.8">
              <p:embed/>
            </p:oleObj>
          </a:graphicData>
        </a:graphic>
      </p:graphicFrame>
      <p:sp>
        <p:nvSpPr>
          <p:cNvPr id="77828" name="Rectangle 4"/>
          <p:cNvSpPr>
            <a:spLocks noChangeArrowheads="1"/>
          </p:cNvSpPr>
          <p:nvPr/>
        </p:nvSpPr>
        <p:spPr bwMode="auto">
          <a:xfrm>
            <a:off x="152400" y="2590800"/>
            <a:ext cx="2362200" cy="1108075"/>
          </a:xfrm>
          <a:prstGeom prst="rect">
            <a:avLst/>
          </a:prstGeom>
          <a:noFill/>
          <a:ln w="9525">
            <a:noFill/>
            <a:miter lim="800000"/>
            <a:headEnd/>
            <a:tailEnd/>
          </a:ln>
        </p:spPr>
        <p:txBody>
          <a:bodyPr>
            <a:spAutoFit/>
          </a:bodyPr>
          <a:lstStyle/>
          <a:p>
            <a:pPr algn="ctr">
              <a:defRPr/>
            </a:pPr>
            <a:r>
              <a:rPr lang="en-US" sz="2200" b="1" dirty="0">
                <a:latin typeface="+mn-lt"/>
              </a:rPr>
              <a:t>Adjusted Hazard Ratio</a:t>
            </a:r>
          </a:p>
          <a:p>
            <a:pPr algn="ctr">
              <a:defRPr/>
            </a:pPr>
            <a:r>
              <a:rPr lang="en-US" sz="2200" b="1" dirty="0">
                <a:latin typeface="+mn-lt"/>
              </a:rPr>
              <a:t> for CVD Events</a:t>
            </a:r>
          </a:p>
        </p:txBody>
      </p:sp>
      <p:sp>
        <p:nvSpPr>
          <p:cNvPr id="77829" name="Rectangle 5"/>
          <p:cNvSpPr>
            <a:spLocks noChangeArrowheads="1"/>
          </p:cNvSpPr>
          <p:nvPr/>
        </p:nvSpPr>
        <p:spPr bwMode="auto">
          <a:xfrm>
            <a:off x="5072063" y="6367463"/>
            <a:ext cx="3767137" cy="338137"/>
          </a:xfrm>
          <a:prstGeom prst="rect">
            <a:avLst/>
          </a:prstGeom>
          <a:noFill/>
          <a:ln w="9525">
            <a:noFill/>
            <a:miter lim="800000"/>
            <a:headEnd/>
            <a:tailEnd/>
          </a:ln>
        </p:spPr>
        <p:txBody>
          <a:bodyPr wrap="none">
            <a:spAutoFit/>
          </a:bodyPr>
          <a:lstStyle/>
          <a:p>
            <a:pPr eaLnBrk="0" hangingPunct="0"/>
            <a:r>
              <a:rPr lang="en-US" sz="1600"/>
              <a:t>Go A, et al. NEJM 2004;351:1296-1305</a:t>
            </a:r>
          </a:p>
        </p:txBody>
      </p:sp>
      <p:sp>
        <p:nvSpPr>
          <p:cNvPr id="77830" name="TextBox 5"/>
          <p:cNvSpPr txBox="1">
            <a:spLocks noChangeArrowheads="1"/>
          </p:cNvSpPr>
          <p:nvPr/>
        </p:nvSpPr>
        <p:spPr bwMode="auto">
          <a:xfrm>
            <a:off x="3429000" y="5467350"/>
            <a:ext cx="4038600" cy="400050"/>
          </a:xfrm>
          <a:prstGeom prst="rect">
            <a:avLst/>
          </a:prstGeom>
          <a:noFill/>
          <a:ln w="9525">
            <a:noFill/>
            <a:miter lim="800000"/>
            <a:headEnd/>
            <a:tailEnd/>
          </a:ln>
        </p:spPr>
        <p:txBody>
          <a:bodyPr>
            <a:spAutoFit/>
          </a:bodyPr>
          <a:lstStyle/>
          <a:p>
            <a:pPr algn="ctr"/>
            <a:r>
              <a:rPr lang="en-US" sz="2000" b="1"/>
              <a:t>eGFR ml/min/1.73 m</a:t>
            </a:r>
            <a:r>
              <a:rPr lang="en-US" sz="2000" b="1" baseline="30000"/>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381000" y="609600"/>
            <a:ext cx="8501063" cy="762000"/>
          </a:xfrm>
          <a:prstGeom prst="rect">
            <a:avLst/>
          </a:prstGeom>
          <a:noFill/>
          <a:ln w="9525">
            <a:noFill/>
            <a:miter lim="800000"/>
            <a:headEnd/>
            <a:tailEnd/>
          </a:ln>
          <a:effectLst/>
        </p:spPr>
        <p:txBody>
          <a:bodyPr anchor="b">
            <a:spAutoFit/>
          </a:bodyPr>
          <a:lstStyle/>
          <a:p>
            <a:pPr algn="ctr">
              <a:defRPr/>
            </a:pPr>
            <a:r>
              <a:rPr lang="en-US" sz="4400" b="1" dirty="0">
                <a:solidFill>
                  <a:srgbClr val="FF0000"/>
                </a:solidFill>
                <a:effectLst>
                  <a:outerShdw blurRad="38100" dist="38100" dir="2700000" algn="tl">
                    <a:srgbClr val="000000"/>
                  </a:outerShdw>
                </a:effectLst>
                <a:latin typeface="Arial" pitchFamily="34" charset="0"/>
              </a:rPr>
              <a:t>The Graying of America</a:t>
            </a:r>
          </a:p>
        </p:txBody>
      </p:sp>
      <p:sp>
        <p:nvSpPr>
          <p:cNvPr id="7174" name="Rectangle 6"/>
          <p:cNvSpPr>
            <a:spLocks noChangeArrowheads="1"/>
          </p:cNvSpPr>
          <p:nvPr/>
        </p:nvSpPr>
        <p:spPr bwMode="auto">
          <a:xfrm>
            <a:off x="533400" y="1905000"/>
            <a:ext cx="8489950" cy="4191000"/>
          </a:xfrm>
          <a:prstGeom prst="rect">
            <a:avLst/>
          </a:prstGeom>
          <a:noFill/>
          <a:ln w="9525">
            <a:noFill/>
            <a:miter lim="800000"/>
            <a:headEnd/>
            <a:tailEnd/>
          </a:ln>
          <a:effectLst/>
        </p:spPr>
        <p:txBody>
          <a:bodyPr/>
          <a:lstStyle/>
          <a:p>
            <a:pPr marL="342900" indent="-342900">
              <a:spcBef>
                <a:spcPct val="20000"/>
              </a:spcBef>
              <a:spcAft>
                <a:spcPct val="50000"/>
              </a:spcAft>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According to US Census Bureau projections, the elderly population will more than double between 2000 and 2030, growing from 35 million to over 70 million.</a:t>
            </a:r>
          </a:p>
          <a:p>
            <a:pPr marL="342900" indent="-342900">
              <a:spcBef>
                <a:spcPct val="20000"/>
              </a:spcBef>
              <a:spcAft>
                <a:spcPct val="50000"/>
              </a:spcAft>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Much of this growth is attributed to the "baby boom" generation which will enter their elderly years between 2010 and 2030.</a:t>
            </a:r>
          </a:p>
        </p:txBody>
      </p:sp>
      <p:sp>
        <p:nvSpPr>
          <p:cNvPr id="32771" name="Text Box 7"/>
          <p:cNvSpPr txBox="1">
            <a:spLocks noChangeArrowheads="1"/>
          </p:cNvSpPr>
          <p:nvPr/>
        </p:nvSpPr>
        <p:spPr bwMode="auto">
          <a:xfrm>
            <a:off x="1066800" y="6278563"/>
            <a:ext cx="7315200" cy="274637"/>
          </a:xfrm>
          <a:prstGeom prst="rect">
            <a:avLst/>
          </a:prstGeom>
          <a:noFill/>
          <a:ln w="9525">
            <a:noFill/>
            <a:miter lim="800000"/>
            <a:headEnd/>
            <a:tailEnd/>
          </a:ln>
        </p:spPr>
        <p:txBody>
          <a:bodyPr>
            <a:spAutoFit/>
          </a:bodyPr>
          <a:lstStyle/>
          <a:p>
            <a:pPr>
              <a:spcBef>
                <a:spcPct val="50000"/>
              </a:spcBef>
            </a:pPr>
            <a:r>
              <a:rPr lang="en-US" sz="1200">
                <a:latin typeface="Verdana" pitchFamily="34" charset="0"/>
              </a:rPr>
              <a:t>Source of data: U.S. Census Bureau, “65+ in the United States: 2005,” December 2005.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lum contrast="40000"/>
          </a:blip>
          <a:srcRect r="2875" b="65219"/>
          <a:stretch>
            <a:fillRect/>
          </a:stretch>
        </p:blipFill>
        <p:spPr bwMode="auto">
          <a:xfrm>
            <a:off x="1828800" y="1295400"/>
            <a:ext cx="5243446" cy="4911271"/>
          </a:xfrm>
          <a:prstGeom prst="rect">
            <a:avLst/>
          </a:prstGeom>
          <a:noFill/>
          <a:ln w="9525">
            <a:solidFill>
              <a:srgbClr val="DE2A00"/>
            </a:solidFill>
            <a:miter lim="800000"/>
            <a:headEnd/>
            <a:tailEnd/>
          </a:ln>
          <a:effectLst>
            <a:innerShdw blurRad="114300">
              <a:prstClr val="black"/>
            </a:innerShdw>
          </a:effectLst>
        </p:spPr>
      </p:pic>
      <p:sp>
        <p:nvSpPr>
          <p:cNvPr id="78850" name="Rectangle 3"/>
          <p:cNvSpPr>
            <a:spLocks noChangeArrowheads="1"/>
          </p:cNvSpPr>
          <p:nvPr/>
        </p:nvSpPr>
        <p:spPr bwMode="auto">
          <a:xfrm>
            <a:off x="5410200" y="6324600"/>
            <a:ext cx="3308350" cy="307975"/>
          </a:xfrm>
          <a:prstGeom prst="rect">
            <a:avLst/>
          </a:prstGeom>
          <a:noFill/>
          <a:ln w="9525">
            <a:noFill/>
            <a:miter lim="800000"/>
            <a:headEnd/>
            <a:tailEnd/>
          </a:ln>
        </p:spPr>
        <p:txBody>
          <a:bodyPr wrap="none">
            <a:spAutoFit/>
          </a:bodyPr>
          <a:lstStyle/>
          <a:p>
            <a:pPr eaLnBrk="0" hangingPunct="0"/>
            <a:r>
              <a:rPr lang="en-US" sz="1400"/>
              <a:t>Go A, et al. NEJM 2004;351:1296-1305</a:t>
            </a:r>
          </a:p>
        </p:txBody>
      </p:sp>
      <p:sp>
        <p:nvSpPr>
          <p:cNvPr id="5" name="Title 4"/>
          <p:cNvSpPr>
            <a:spLocks noGrp="1"/>
          </p:cNvSpPr>
          <p:nvPr>
            <p:ph type="title"/>
          </p:nvPr>
        </p:nvSpPr>
        <p:spPr>
          <a:xfrm>
            <a:off x="457200" y="76200"/>
            <a:ext cx="8229600" cy="1143000"/>
          </a:xfrm>
        </p:spPr>
        <p:txBody>
          <a:bodyPr/>
          <a:lstStyle/>
          <a:p>
            <a:pPr>
              <a:defRPr/>
            </a:pPr>
            <a:r>
              <a:rPr lang="en-US" b="1" dirty="0" smtClean="0">
                <a:solidFill>
                  <a:srgbClr val="FF0000"/>
                </a:solidFill>
              </a:rPr>
              <a:t>CKD and Risk of Death</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p:cNvPicPr>
            <a:picLocks noChangeAspect="1" noChangeArrowheads="1"/>
          </p:cNvPicPr>
          <p:nvPr/>
        </p:nvPicPr>
        <p:blipFill>
          <a:blip r:embed="rId2" cstate="print"/>
          <a:srcRect/>
          <a:stretch>
            <a:fillRect/>
          </a:stretch>
        </p:blipFill>
        <p:spPr bwMode="auto">
          <a:xfrm>
            <a:off x="609600" y="1066800"/>
            <a:ext cx="8001000" cy="7688263"/>
          </a:xfrm>
          <a:prstGeom prst="rect">
            <a:avLst/>
          </a:prstGeom>
          <a:noFill/>
          <a:ln w="9525">
            <a:noFill/>
            <a:miter lim="800000"/>
            <a:headEnd/>
            <a:tailEnd/>
          </a:ln>
        </p:spPr>
      </p:pic>
      <p:sp>
        <p:nvSpPr>
          <p:cNvPr id="79874" name="Oval 2"/>
          <p:cNvSpPr>
            <a:spLocks noChangeArrowheads="1"/>
          </p:cNvSpPr>
          <p:nvPr/>
        </p:nvSpPr>
        <p:spPr bwMode="auto">
          <a:xfrm>
            <a:off x="914400" y="2362200"/>
            <a:ext cx="5715000" cy="762000"/>
          </a:xfrm>
          <a:prstGeom prst="ellipse">
            <a:avLst/>
          </a:prstGeom>
          <a:noFill/>
          <a:ln w="38100" algn="ctr">
            <a:solidFill>
              <a:srgbClr val="FF0000"/>
            </a:solidFill>
            <a:round/>
            <a:headEnd/>
            <a:tailEnd/>
          </a:ln>
        </p:spPr>
        <p:txBody>
          <a:bodyPr/>
          <a:lstStyle/>
          <a:p>
            <a:pPr eaLnBrk="0" hangingPunct="0"/>
            <a:endParaRPr lang="en-US"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smtClean="0">
                <a:solidFill>
                  <a:srgbClr val="FF0000"/>
                </a:solidFill>
              </a:rPr>
              <a:t>Age affects Outcomes in CKD</a:t>
            </a:r>
            <a:endParaRPr lang="en-US" b="1" dirty="0">
              <a:solidFill>
                <a:srgbClr val="FF0000"/>
              </a:solidFill>
            </a:endParaRPr>
          </a:p>
        </p:txBody>
      </p:sp>
      <p:sp>
        <p:nvSpPr>
          <p:cNvPr id="80898" name="Rectangle 3"/>
          <p:cNvSpPr>
            <a:spLocks noGrp="1" noChangeArrowheads="1"/>
          </p:cNvSpPr>
          <p:nvPr>
            <p:ph idx="1"/>
          </p:nvPr>
        </p:nvSpPr>
        <p:spPr/>
        <p:txBody>
          <a:bodyPr/>
          <a:lstStyle/>
          <a:p>
            <a:endParaRPr lang="en-US" sz="2800" smtClean="0">
              <a:effectLst/>
            </a:endParaRPr>
          </a:p>
          <a:p>
            <a:r>
              <a:rPr lang="en-US" sz="2800" smtClean="0">
                <a:effectLst/>
              </a:rPr>
              <a:t>All patients with eGFR &lt;60 in the year following October 1, 2000 who had an additional eGFR &lt;60 in the previous 3 months</a:t>
            </a:r>
          </a:p>
          <a:p>
            <a:r>
              <a:rPr lang="en-US" sz="2800" smtClean="0">
                <a:effectLst/>
              </a:rPr>
              <a:t>Creatinine and outcomes were followed for up to 4 years</a:t>
            </a:r>
          </a:p>
          <a:p>
            <a:r>
              <a:rPr lang="en-US" sz="2800" smtClean="0">
                <a:effectLst/>
              </a:rPr>
              <a:t>209,622 veterans with stage 3-5 CKD</a:t>
            </a:r>
          </a:p>
          <a:p>
            <a:r>
              <a:rPr lang="en-US" sz="2800" smtClean="0">
                <a:effectLst/>
              </a:rPr>
              <a:t>Mean age 73, 47% over 75</a:t>
            </a:r>
          </a:p>
        </p:txBody>
      </p:sp>
      <p:sp>
        <p:nvSpPr>
          <p:cNvPr id="80899" name="TextBox 2"/>
          <p:cNvSpPr txBox="1">
            <a:spLocks noChangeArrowheads="1"/>
          </p:cNvSpPr>
          <p:nvPr/>
        </p:nvSpPr>
        <p:spPr bwMode="auto">
          <a:xfrm>
            <a:off x="3429000" y="6324600"/>
            <a:ext cx="5486400" cy="338138"/>
          </a:xfrm>
          <a:prstGeom prst="rect">
            <a:avLst/>
          </a:prstGeom>
          <a:noFill/>
          <a:ln w="9525">
            <a:noFill/>
            <a:miter lim="800000"/>
            <a:headEnd/>
            <a:tailEnd/>
          </a:ln>
        </p:spPr>
        <p:txBody>
          <a:bodyPr>
            <a:spAutoFit/>
          </a:bodyPr>
          <a:lstStyle/>
          <a:p>
            <a:r>
              <a:rPr lang="en-US" sz="1600"/>
              <a:t>O’Hare , A. M. et al. J Am Soc Nephrol 2007;18:2758-2765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000000"/>
                  </a:outerShdw>
                </a:effectLst>
                <a:latin typeface="Arial" pitchFamily="34" charset="0"/>
              </a:rPr>
              <a:t>Absolute risk of ESRD decreases with age among patients with similar level of eGFR</a:t>
            </a:r>
          </a:p>
        </p:txBody>
      </p:sp>
      <p:pic>
        <p:nvPicPr>
          <p:cNvPr id="81922" name="Picture 5"/>
          <p:cNvPicPr>
            <a:picLocks noChangeAspect="1" noChangeArrowheads="1"/>
          </p:cNvPicPr>
          <p:nvPr/>
        </p:nvPicPr>
        <p:blipFill>
          <a:blip r:embed="rId3" cstate="print"/>
          <a:srcRect/>
          <a:stretch>
            <a:fillRect/>
          </a:stretch>
        </p:blipFill>
        <p:spPr bwMode="auto">
          <a:xfrm>
            <a:off x="1295400" y="1676400"/>
            <a:ext cx="6629400" cy="4972050"/>
          </a:xfrm>
          <a:prstGeom prst="rect">
            <a:avLst/>
          </a:prstGeom>
          <a:noFill/>
          <a:ln w="9525">
            <a:solidFill>
              <a:srgbClr val="FF0000"/>
            </a:solidFill>
            <a:miter lim="800000"/>
            <a:headEnd/>
            <a:tailEnd/>
          </a:ln>
        </p:spPr>
      </p:pic>
      <p:sp>
        <p:nvSpPr>
          <p:cNvPr id="51206" name="Line 6"/>
          <p:cNvSpPr>
            <a:spLocks noChangeShapeType="1"/>
          </p:cNvSpPr>
          <p:nvPr/>
        </p:nvSpPr>
        <p:spPr bwMode="auto">
          <a:xfrm flipV="1">
            <a:off x="5791200" y="4572000"/>
            <a:ext cx="0" cy="685800"/>
          </a:xfrm>
          <a:prstGeom prst="line">
            <a:avLst/>
          </a:prstGeom>
          <a:noFill/>
          <a:ln w="38100">
            <a:solidFill>
              <a:srgbClr val="FF3300"/>
            </a:solidFill>
            <a:round/>
            <a:headEnd/>
            <a:tailEnd type="triangle" w="med" len="med"/>
          </a:ln>
        </p:spPr>
        <p:txBody>
          <a:bodyPr/>
          <a:lstStyle/>
          <a:p>
            <a:endParaRPr lang="en-US"/>
          </a:p>
        </p:txBody>
      </p:sp>
      <p:sp>
        <p:nvSpPr>
          <p:cNvPr id="51208" name="Line 8"/>
          <p:cNvSpPr>
            <a:spLocks noChangeShapeType="1"/>
          </p:cNvSpPr>
          <p:nvPr/>
        </p:nvSpPr>
        <p:spPr bwMode="auto">
          <a:xfrm flipH="1">
            <a:off x="3048000" y="4572000"/>
            <a:ext cx="2743200" cy="0"/>
          </a:xfrm>
          <a:prstGeom prst="line">
            <a:avLst/>
          </a:prstGeom>
          <a:noFill/>
          <a:ln w="38100">
            <a:solidFill>
              <a:srgbClr val="FF3300"/>
            </a:solidFill>
            <a:round/>
            <a:headEnd/>
            <a:tailEnd type="triangle" w="med" len="med"/>
          </a:ln>
        </p:spPr>
        <p:txBody>
          <a:bodyPr/>
          <a:lstStyle/>
          <a:p>
            <a:endParaRPr lang="en-US"/>
          </a:p>
        </p:txBody>
      </p:sp>
      <p:sp>
        <p:nvSpPr>
          <p:cNvPr id="51209" name="Line 9"/>
          <p:cNvSpPr>
            <a:spLocks noChangeShapeType="1"/>
          </p:cNvSpPr>
          <p:nvPr/>
        </p:nvSpPr>
        <p:spPr bwMode="auto">
          <a:xfrm>
            <a:off x="2438400" y="3124200"/>
            <a:ext cx="609600" cy="0"/>
          </a:xfrm>
          <a:prstGeom prst="line">
            <a:avLst/>
          </a:prstGeom>
          <a:noFill/>
          <a:ln w="381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additive="base">
                                        <p:cTn id="7" dur="500" fill="hold"/>
                                        <p:tgtEl>
                                          <p:spTgt spid="51206"/>
                                        </p:tgtEl>
                                        <p:attrNameLst>
                                          <p:attrName>ppt_x</p:attrName>
                                        </p:attrNameLst>
                                      </p:cBhvr>
                                      <p:tavLst>
                                        <p:tav tm="0">
                                          <p:val>
                                            <p:strVal val="#ppt_x"/>
                                          </p:val>
                                        </p:tav>
                                        <p:tav tm="100000">
                                          <p:val>
                                            <p:strVal val="#ppt_x"/>
                                          </p:val>
                                        </p:tav>
                                      </p:tavLst>
                                    </p:anim>
                                    <p:anim calcmode="lin" valueType="num">
                                      <p:cBhvr additive="base">
                                        <p:cTn id="8"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additive="base">
                                        <p:cTn id="13" dur="500" fill="hold"/>
                                        <p:tgtEl>
                                          <p:spTgt spid="51208"/>
                                        </p:tgtEl>
                                        <p:attrNameLst>
                                          <p:attrName>ppt_x</p:attrName>
                                        </p:attrNameLst>
                                      </p:cBhvr>
                                      <p:tavLst>
                                        <p:tav tm="0">
                                          <p:val>
                                            <p:strVal val="1+#ppt_w/2"/>
                                          </p:val>
                                        </p:tav>
                                        <p:tav tm="100000">
                                          <p:val>
                                            <p:strVal val="#ppt_x"/>
                                          </p:val>
                                        </p:tav>
                                      </p:tavLst>
                                    </p:anim>
                                    <p:anim calcmode="lin" valueType="num">
                                      <p:cBhvr additive="base">
                                        <p:cTn id="14"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9"/>
                                        </p:tgtEl>
                                        <p:attrNameLst>
                                          <p:attrName>style.visibility</p:attrName>
                                        </p:attrNameLst>
                                      </p:cBhvr>
                                      <p:to>
                                        <p:strVal val="visible"/>
                                      </p:to>
                                    </p:set>
                                    <p:anim calcmode="lin" valueType="num">
                                      <p:cBhvr additive="base">
                                        <p:cTn id="19" dur="500" fill="hold"/>
                                        <p:tgtEl>
                                          <p:spTgt spid="51209"/>
                                        </p:tgtEl>
                                        <p:attrNameLst>
                                          <p:attrName>ppt_x</p:attrName>
                                        </p:attrNameLst>
                                      </p:cBhvr>
                                      <p:tavLst>
                                        <p:tav tm="0">
                                          <p:val>
                                            <p:strVal val="0-#ppt_w/2"/>
                                          </p:val>
                                        </p:tav>
                                        <p:tav tm="100000">
                                          <p:val>
                                            <p:strVal val="#ppt_x"/>
                                          </p:val>
                                        </p:tav>
                                      </p:tavLst>
                                    </p:anim>
                                    <p:anim calcmode="lin" valueType="num">
                                      <p:cBhvr additive="base">
                                        <p:cTn id="20" dur="500" fill="hold"/>
                                        <p:tgtEl>
                                          <p:spTgt spid="51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p:cNvPicPr>
            <a:picLocks noChangeAspect="1" noChangeArrowheads="1"/>
          </p:cNvPicPr>
          <p:nvPr/>
        </p:nvPicPr>
        <p:blipFill>
          <a:blip r:embed="rId3" cstate="print"/>
          <a:srcRect/>
          <a:stretch>
            <a:fillRect/>
          </a:stretch>
        </p:blipFill>
        <p:spPr bwMode="auto">
          <a:xfrm>
            <a:off x="1562100" y="1333500"/>
            <a:ext cx="6018213" cy="4195763"/>
          </a:xfrm>
          <a:prstGeom prst="rect">
            <a:avLst/>
          </a:prstGeom>
          <a:noFill/>
          <a:ln w="9525">
            <a:solidFill>
              <a:srgbClr val="FF0000"/>
            </a:solidFill>
            <a:miter lim="800000"/>
            <a:headEnd/>
            <a:tailEnd/>
          </a:ln>
        </p:spPr>
      </p:pic>
      <p:sp>
        <p:nvSpPr>
          <p:cNvPr id="87042" name="Text Box 5"/>
          <p:cNvSpPr txBox="1">
            <a:spLocks noChangeArrowheads="1"/>
          </p:cNvSpPr>
          <p:nvPr/>
        </p:nvSpPr>
        <p:spPr bwMode="auto">
          <a:xfrm>
            <a:off x="223838" y="152400"/>
            <a:ext cx="8691562" cy="946150"/>
          </a:xfrm>
          <a:prstGeom prst="rect">
            <a:avLst/>
          </a:prstGeom>
          <a:noFill/>
          <a:ln w="9525">
            <a:noFill/>
            <a:miter lim="800000"/>
            <a:headEnd/>
            <a:tailEnd/>
          </a:ln>
        </p:spPr>
        <p:txBody>
          <a:bodyPr>
            <a:spAutoFit/>
          </a:bodyPr>
          <a:lstStyle/>
          <a:p>
            <a:pPr algn="ctr"/>
            <a:r>
              <a:rPr lang="en-CA" sz="2800" b="1">
                <a:solidFill>
                  <a:srgbClr val="FF0000"/>
                </a:solidFill>
                <a:effectLst>
                  <a:outerShdw blurRad="38100" dist="38100" dir="2700000" algn="tl">
                    <a:srgbClr val="000000"/>
                  </a:outerShdw>
                </a:effectLst>
              </a:rPr>
              <a:t>“Progression of kidney dysfunction in the </a:t>
            </a:r>
          </a:p>
          <a:p>
            <a:pPr algn="ctr"/>
            <a:r>
              <a:rPr lang="en-CA" sz="2800" b="1">
                <a:solidFill>
                  <a:srgbClr val="FF0000"/>
                </a:solidFill>
                <a:effectLst>
                  <a:outerShdw blurRad="38100" dist="38100" dir="2700000" algn="tl">
                    <a:srgbClr val="000000"/>
                  </a:outerShdw>
                </a:effectLst>
              </a:rPr>
              <a:t>community-dwelling elderly”</a:t>
            </a:r>
          </a:p>
        </p:txBody>
      </p:sp>
      <p:sp>
        <p:nvSpPr>
          <p:cNvPr id="87043" name="Text Box 6"/>
          <p:cNvSpPr txBox="1">
            <a:spLocks noChangeArrowheads="1"/>
          </p:cNvSpPr>
          <p:nvPr/>
        </p:nvSpPr>
        <p:spPr bwMode="auto">
          <a:xfrm>
            <a:off x="441325" y="5756275"/>
            <a:ext cx="8702675" cy="769938"/>
          </a:xfrm>
          <a:prstGeom prst="rect">
            <a:avLst/>
          </a:prstGeom>
          <a:noFill/>
          <a:ln w="9525">
            <a:noFill/>
            <a:miter lim="800000"/>
            <a:headEnd/>
            <a:tailEnd/>
          </a:ln>
        </p:spPr>
        <p:txBody>
          <a:bodyPr>
            <a:spAutoFit/>
          </a:bodyPr>
          <a:lstStyle/>
          <a:p>
            <a:pPr>
              <a:defRPr/>
            </a:pPr>
            <a:r>
              <a:rPr lang="en-CA" sz="2200" dirty="0">
                <a:latin typeface="+mn-lt"/>
              </a:rPr>
              <a:t>All subjects &gt; 66 years old, two years of follow-up</a:t>
            </a:r>
          </a:p>
          <a:p>
            <a:pPr>
              <a:defRPr/>
            </a:pPr>
            <a:r>
              <a:rPr lang="en-CA" sz="2200" dirty="0">
                <a:latin typeface="+mn-lt"/>
              </a:rPr>
              <a:t>1% reached ESRD, of which 93 % came from group with eGFR &lt; 30</a:t>
            </a:r>
          </a:p>
        </p:txBody>
      </p:sp>
      <p:sp>
        <p:nvSpPr>
          <p:cNvPr id="5" name="Rectangle 4"/>
          <p:cNvSpPr/>
          <p:nvPr/>
        </p:nvSpPr>
        <p:spPr>
          <a:xfrm>
            <a:off x="6172200" y="6519863"/>
            <a:ext cx="2819400" cy="307975"/>
          </a:xfrm>
          <a:prstGeom prst="rect">
            <a:avLst/>
          </a:prstGeom>
        </p:spPr>
        <p:txBody>
          <a:bodyPr>
            <a:spAutoFit/>
          </a:bodyPr>
          <a:lstStyle/>
          <a:p>
            <a:pPr>
              <a:defRPr/>
            </a:pPr>
            <a:r>
              <a:rPr lang="en-CA" sz="1400" i="1" dirty="0">
                <a:latin typeface="+mn-lt"/>
              </a:rPr>
              <a:t>Hemmelgarn</a:t>
            </a:r>
            <a:r>
              <a:rPr lang="en-CA" sz="1400" i="1" dirty="0">
                <a:latin typeface="+mj-lt"/>
              </a:rPr>
              <a:t> et al, KI 2006</a:t>
            </a:r>
            <a:endParaRPr lang="en-US" sz="1400" i="1"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5"/>
          <p:cNvPicPr>
            <a:picLocks noChangeAspect="1" noChangeArrowheads="1"/>
          </p:cNvPicPr>
          <p:nvPr/>
        </p:nvPicPr>
        <p:blipFill>
          <a:blip r:embed="rId3" cstate="print"/>
          <a:srcRect/>
          <a:stretch>
            <a:fillRect/>
          </a:stretch>
        </p:blipFill>
        <p:spPr bwMode="auto">
          <a:xfrm>
            <a:off x="228600" y="2057400"/>
            <a:ext cx="8763000" cy="2381250"/>
          </a:xfrm>
          <a:prstGeom prst="rect">
            <a:avLst/>
          </a:prstGeom>
          <a:noFill/>
          <a:ln w="9525">
            <a:solidFill>
              <a:srgbClr val="FF0000"/>
            </a:solidFill>
            <a:miter lim="800000"/>
            <a:headEnd/>
            <a:tailEnd/>
          </a:ln>
        </p:spPr>
      </p:pic>
      <p:sp>
        <p:nvSpPr>
          <p:cNvPr id="86018" name="Text Box 6"/>
          <p:cNvSpPr txBox="1">
            <a:spLocks noChangeArrowheads="1"/>
          </p:cNvSpPr>
          <p:nvPr/>
        </p:nvSpPr>
        <p:spPr bwMode="auto">
          <a:xfrm>
            <a:off x="762000" y="762000"/>
            <a:ext cx="1828800" cy="701675"/>
          </a:xfrm>
          <a:prstGeom prst="rect">
            <a:avLst/>
          </a:prstGeom>
          <a:noFill/>
          <a:ln w="9525">
            <a:noFill/>
            <a:miter lim="800000"/>
            <a:headEnd/>
            <a:tailEnd/>
          </a:ln>
        </p:spPr>
        <p:txBody>
          <a:bodyPr>
            <a:spAutoFit/>
          </a:bodyPr>
          <a:lstStyle/>
          <a:p>
            <a:pPr eaLnBrk="0" hangingPunct="0">
              <a:spcBef>
                <a:spcPct val="50000"/>
              </a:spcBef>
            </a:pPr>
            <a:r>
              <a:rPr lang="en-US" sz="4000" b="1">
                <a:solidFill>
                  <a:srgbClr val="FF0000"/>
                </a:solidFill>
              </a:rPr>
              <a:t>Cont’d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609600"/>
            <a:ext cx="8229600" cy="1143000"/>
          </a:xfrm>
        </p:spPr>
        <p:txBody>
          <a:bodyPr/>
          <a:lstStyle/>
          <a:p>
            <a:pPr eaLnBrk="1" hangingPunct="1">
              <a:defRPr/>
            </a:pPr>
            <a:r>
              <a:rPr lang="en-US" sz="3600" b="1" dirty="0">
                <a:solidFill>
                  <a:srgbClr val="FF0000"/>
                </a:solidFill>
              </a:rPr>
              <a:t>Risk Factors for Progression of CKD</a:t>
            </a:r>
          </a:p>
        </p:txBody>
      </p:sp>
      <p:sp>
        <p:nvSpPr>
          <p:cNvPr id="55299" name="Rectangle 3"/>
          <p:cNvSpPr>
            <a:spLocks noGrp="1" noChangeArrowheads="1"/>
          </p:cNvSpPr>
          <p:nvPr>
            <p:ph type="body" idx="1"/>
          </p:nvPr>
        </p:nvSpPr>
        <p:spPr>
          <a:xfrm>
            <a:off x="457200" y="2327275"/>
            <a:ext cx="8229600" cy="4149725"/>
          </a:xfrm>
        </p:spPr>
        <p:txBody>
          <a:bodyPr/>
          <a:lstStyle/>
          <a:p>
            <a:pPr eaLnBrk="1" hangingPunct="1">
              <a:defRPr/>
            </a:pPr>
            <a:r>
              <a:rPr lang="en-US" dirty="0"/>
              <a:t>Diabetes Mellitus</a:t>
            </a:r>
          </a:p>
          <a:p>
            <a:pPr eaLnBrk="1" hangingPunct="1">
              <a:defRPr/>
            </a:pPr>
            <a:r>
              <a:rPr lang="en-US" dirty="0"/>
              <a:t>Hypertension</a:t>
            </a:r>
          </a:p>
          <a:p>
            <a:pPr eaLnBrk="1" hangingPunct="1">
              <a:defRPr/>
            </a:pPr>
            <a:r>
              <a:rPr lang="en-US" dirty="0"/>
              <a:t>Proteinuria</a:t>
            </a:r>
          </a:p>
          <a:p>
            <a:pPr eaLnBrk="1" hangingPunct="1">
              <a:defRPr/>
            </a:pPr>
            <a:r>
              <a:rPr lang="en-US" dirty="0"/>
              <a:t>Advanced CKD (eGFR &lt;30 ml/min)</a:t>
            </a:r>
          </a:p>
          <a:p>
            <a:pPr eaLnBrk="1" hangingPunct="1">
              <a:defRPr/>
            </a:pPr>
            <a:r>
              <a:rPr lang="en-US" dirty="0"/>
              <a:t>Male gender</a:t>
            </a:r>
          </a:p>
          <a:p>
            <a:pPr eaLnBrk="1" hangingPunct="1">
              <a:defRPr/>
            </a:pPr>
            <a:r>
              <a:rPr lang="en-US" dirty="0"/>
              <a:t>Minority race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GB" sz="4000" b="1" dirty="0">
                <a:solidFill>
                  <a:srgbClr val="FF0000"/>
                </a:solidFill>
                <a:effectLst>
                  <a:outerShdw blurRad="38100" dist="38100" dir="2700000" algn="tl">
                    <a:srgbClr val="000000"/>
                  </a:outerShdw>
                </a:effectLst>
                <a:latin typeface="Arial" pitchFamily="34" charset="0"/>
              </a:rPr>
              <a:t>Which individuals with </a:t>
            </a:r>
            <a:br>
              <a:rPr lang="en-GB" sz="4000" b="1" dirty="0">
                <a:solidFill>
                  <a:srgbClr val="FF0000"/>
                </a:solidFill>
                <a:effectLst>
                  <a:outerShdw blurRad="38100" dist="38100" dir="2700000" algn="tl">
                    <a:srgbClr val="000000"/>
                  </a:outerShdw>
                </a:effectLst>
                <a:latin typeface="Arial" pitchFamily="34" charset="0"/>
              </a:rPr>
            </a:br>
            <a:r>
              <a:rPr lang="en-GB" sz="4000" b="1" dirty="0">
                <a:solidFill>
                  <a:srgbClr val="FF0000"/>
                </a:solidFill>
                <a:effectLst>
                  <a:outerShdw blurRad="38100" dist="38100" dir="2700000" algn="tl">
                    <a:srgbClr val="000000"/>
                  </a:outerShdw>
                </a:effectLst>
                <a:latin typeface="Arial" pitchFamily="34" charset="0"/>
              </a:rPr>
              <a:t>abnormal eGFR should we </a:t>
            </a:r>
            <a:br>
              <a:rPr lang="en-GB" sz="4000" b="1" dirty="0">
                <a:solidFill>
                  <a:srgbClr val="FF0000"/>
                </a:solidFill>
                <a:effectLst>
                  <a:outerShdw blurRad="38100" dist="38100" dir="2700000" algn="tl">
                    <a:srgbClr val="000000"/>
                  </a:outerShdw>
                </a:effectLst>
                <a:latin typeface="Arial" pitchFamily="34" charset="0"/>
              </a:rPr>
            </a:br>
            <a:r>
              <a:rPr lang="en-GB" sz="4000" b="1" dirty="0">
                <a:solidFill>
                  <a:srgbClr val="FF0000"/>
                </a:solidFill>
                <a:effectLst>
                  <a:outerShdw blurRad="38100" dist="38100" dir="2700000" algn="tl">
                    <a:srgbClr val="000000"/>
                  </a:outerShdw>
                </a:effectLst>
                <a:latin typeface="Arial" pitchFamily="34" charset="0"/>
              </a:rPr>
              <a:t>worry about?</a:t>
            </a:r>
            <a:endParaRPr lang="en-US" sz="4000" b="1" dirty="0">
              <a:solidFill>
                <a:srgbClr val="FF0000"/>
              </a:solidFill>
              <a:effectLst>
                <a:outerShdw blurRad="38100" dist="38100" dir="2700000" algn="tl">
                  <a:srgbClr val="000000"/>
                </a:outerShdw>
              </a:effectLst>
              <a:latin typeface="Arial" pitchFamily="34" charset="0"/>
            </a:endParaRPr>
          </a:p>
        </p:txBody>
      </p:sp>
      <p:sp>
        <p:nvSpPr>
          <p:cNvPr id="26629" name="Rectangle 5"/>
          <p:cNvSpPr>
            <a:spLocks noChangeArrowheads="1"/>
          </p:cNvSpPr>
          <p:nvPr/>
        </p:nvSpPr>
        <p:spPr bwMode="auto">
          <a:xfrm>
            <a:off x="457200" y="2514600"/>
            <a:ext cx="8458200" cy="40386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Those with very poor kidney function for age</a:t>
            </a:r>
          </a:p>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Those with deteriorating kidney function</a:t>
            </a:r>
          </a:p>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Those who may have reversible/treatable cause (unexplained </a:t>
            </a:r>
            <a:r>
              <a:rPr lang="en-GB" sz="2800" dirty="0" err="1">
                <a:effectLst>
                  <a:outerShdw blurRad="38100" dist="38100" dir="2700000" algn="tl">
                    <a:srgbClr val="000000"/>
                  </a:outerShdw>
                </a:effectLst>
              </a:rPr>
              <a:t>proteinuria</a:t>
            </a:r>
            <a:r>
              <a:rPr lang="en-GB" sz="2800" dirty="0">
                <a:effectLst>
                  <a:outerShdw blurRad="38100" dist="38100" dir="2700000" algn="tl">
                    <a:srgbClr val="000000"/>
                  </a:outerShdw>
                </a:effectLst>
              </a:rPr>
              <a:t>/hematuria)</a:t>
            </a:r>
          </a:p>
          <a:p>
            <a:pPr marL="342900" indent="-342900">
              <a:spcBef>
                <a:spcPct val="20000"/>
              </a:spcBef>
              <a:buClr>
                <a:schemeClr val="hlink"/>
              </a:buClr>
              <a:buSzPct val="90000"/>
              <a:buFont typeface="Wingdings" pitchFamily="2" charset="2"/>
              <a:buBlip>
                <a:blip r:embed="rId3"/>
              </a:buBlip>
              <a:defRPr/>
            </a:pPr>
            <a:r>
              <a:rPr lang="en-GB" sz="2800" dirty="0">
                <a:effectLst>
                  <a:outerShdw blurRad="38100" dist="38100" dir="2700000" algn="tl">
                    <a:srgbClr val="000000"/>
                  </a:outerShdw>
                </a:effectLst>
              </a:rPr>
              <a:t>Those with functional consequences of CKD (</a:t>
            </a:r>
            <a:r>
              <a:rPr lang="en-GB" sz="2800" dirty="0" err="1">
                <a:effectLst>
                  <a:outerShdw blurRad="38100" dist="38100" dir="2700000" algn="tl">
                    <a:srgbClr val="000000"/>
                  </a:outerShdw>
                </a:effectLst>
              </a:rPr>
              <a:t>anemia</a:t>
            </a:r>
            <a:r>
              <a:rPr lang="en-GB" sz="2800" dirty="0">
                <a:effectLst>
                  <a:outerShdw blurRad="38100" dist="38100" dir="2700000" algn="tl">
                    <a:srgbClr val="000000"/>
                  </a:outerShdw>
                </a:effectLst>
              </a:rPr>
              <a:t>, renal bone disease, persistent </a:t>
            </a:r>
            <a:r>
              <a:rPr lang="en-GB" sz="2800" dirty="0" err="1">
                <a:effectLst>
                  <a:outerShdw blurRad="38100" dist="38100" dir="2700000" algn="tl">
                    <a:srgbClr val="000000"/>
                  </a:outerShdw>
                </a:effectLst>
              </a:rPr>
              <a:t>hyperkalemia</a:t>
            </a:r>
            <a:r>
              <a:rPr lang="en-GB" sz="2800" dirty="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b="1" dirty="0">
                <a:solidFill>
                  <a:srgbClr val="FF0000"/>
                </a:solidFill>
              </a:rPr>
              <a:t>Management of CKD</a:t>
            </a:r>
          </a:p>
        </p:txBody>
      </p:sp>
      <p:sp>
        <p:nvSpPr>
          <p:cNvPr id="89091" name="Rectangle 3"/>
          <p:cNvSpPr>
            <a:spLocks noGrp="1" noChangeArrowheads="1"/>
          </p:cNvSpPr>
          <p:nvPr>
            <p:ph type="body" idx="1"/>
          </p:nvPr>
        </p:nvSpPr>
        <p:spPr/>
        <p:txBody>
          <a:bodyPr/>
          <a:lstStyle/>
          <a:p>
            <a:pPr eaLnBrk="1" hangingPunct="1">
              <a:defRPr/>
            </a:pPr>
            <a:r>
              <a:rPr lang="en-US" sz="2400" dirty="0"/>
              <a:t>Few randomized control trials to support specific management strategies</a:t>
            </a:r>
          </a:p>
          <a:p>
            <a:pPr eaLnBrk="1" hangingPunct="1">
              <a:defRPr/>
            </a:pPr>
            <a:r>
              <a:rPr lang="en-US" sz="2400" dirty="0"/>
              <a:t>Most trials excluded or very few patients &gt;70 years old</a:t>
            </a:r>
          </a:p>
          <a:p>
            <a:pPr eaLnBrk="1" hangingPunct="1">
              <a:defRPr/>
            </a:pPr>
            <a:r>
              <a:rPr lang="en-US" sz="2400" dirty="0"/>
              <a:t>Results of RCTs may not be </a:t>
            </a:r>
            <a:r>
              <a:rPr lang="en-US" sz="2400" dirty="0" err="1"/>
              <a:t>generalizable</a:t>
            </a:r>
            <a:r>
              <a:rPr lang="en-US" sz="2400" dirty="0"/>
              <a:t> to older patients</a:t>
            </a:r>
          </a:p>
          <a:p>
            <a:pPr lvl="1" eaLnBrk="1" hangingPunct="1">
              <a:defRPr/>
            </a:pPr>
            <a:r>
              <a:rPr lang="en-US" sz="2000" dirty="0"/>
              <a:t>Differences in progression of CKD, development of ESRD and death</a:t>
            </a:r>
          </a:p>
          <a:p>
            <a:pPr lvl="1" eaLnBrk="1" hangingPunct="1">
              <a:defRPr/>
            </a:pPr>
            <a:r>
              <a:rPr lang="en-US" sz="2000" dirty="0"/>
              <a:t>Greater burden of co-morbidities, dementia, frailty</a:t>
            </a:r>
          </a:p>
          <a:p>
            <a:pPr eaLnBrk="1" hangingPunct="1">
              <a:defRPr/>
            </a:pPr>
            <a:r>
              <a:rPr lang="en-US" sz="2400" dirty="0"/>
              <a:t>Current guidelines advocate “Age Neutral” approach</a:t>
            </a:r>
          </a:p>
          <a:p>
            <a:pPr eaLnBrk="1" hangingPunct="1">
              <a:defRPr/>
            </a:pPr>
            <a:r>
              <a:rPr lang="en-US" sz="2400" dirty="0"/>
              <a:t>Care of elderly CKD patients should be individualized and integrated with patient preferences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ChangeArrowheads="1"/>
          </p:cNvSpPr>
          <p:nvPr/>
        </p:nvSpPr>
        <p:spPr bwMode="auto">
          <a:xfrm>
            <a:off x="685800" y="152400"/>
            <a:ext cx="7772400" cy="1828800"/>
          </a:xfrm>
          <a:prstGeom prst="rect">
            <a:avLst/>
          </a:prstGeom>
          <a:noFill/>
          <a:ln w="9525">
            <a:noFill/>
            <a:miter lim="800000"/>
            <a:headEnd/>
            <a:tailEnd/>
          </a:ln>
          <a:effectLst/>
        </p:spPr>
        <p:txBody>
          <a:bodyPr anchor="ctr"/>
          <a:lstStyle/>
          <a:p>
            <a:pPr algn="ctr">
              <a:defRPr/>
            </a:pPr>
            <a:r>
              <a:rPr lang="en-GB" sz="4400" b="1" dirty="0">
                <a:solidFill>
                  <a:srgbClr val="FF0000"/>
                </a:solidFill>
                <a:effectLst>
                  <a:outerShdw blurRad="38100" dist="38100" dir="2700000" algn="tl">
                    <a:srgbClr val="000000"/>
                  </a:outerShdw>
                </a:effectLst>
                <a:latin typeface="Arial" pitchFamily="34" charset="0"/>
              </a:rPr>
              <a:t>Therapeutic Intervention in CKD</a:t>
            </a:r>
          </a:p>
        </p:txBody>
      </p:sp>
      <p:sp>
        <p:nvSpPr>
          <p:cNvPr id="28680" name="Rectangle 8"/>
          <p:cNvSpPr>
            <a:spLocks noChangeArrowheads="1"/>
          </p:cNvSpPr>
          <p:nvPr/>
        </p:nvSpPr>
        <p:spPr bwMode="auto">
          <a:xfrm>
            <a:off x="685800" y="1600200"/>
            <a:ext cx="7772400" cy="41148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3"/>
              </a:buBlip>
              <a:defRPr/>
            </a:pPr>
            <a:endParaRPr lang="en-GB" sz="3200" dirty="0">
              <a:effectLst>
                <a:outerShdw blurRad="38100" dist="38100" dir="2700000" algn="tl">
                  <a:srgbClr val="000000"/>
                </a:outerShdw>
              </a:effectLst>
              <a:latin typeface="Arial" pitchFamily="34" charset="0"/>
            </a:endParaRPr>
          </a:p>
          <a:p>
            <a:pPr marL="342900" indent="-342900">
              <a:spcBef>
                <a:spcPct val="20000"/>
              </a:spcBef>
              <a:buClr>
                <a:schemeClr val="hlink"/>
              </a:buClr>
              <a:buSzPct val="90000"/>
              <a:buFont typeface="Wingdings" pitchFamily="2" charset="2"/>
              <a:buBlip>
                <a:blip r:embed="rId3"/>
              </a:buBlip>
              <a:defRPr/>
            </a:pPr>
            <a:r>
              <a:rPr lang="en-GB" sz="3200" dirty="0">
                <a:effectLst>
                  <a:outerShdw blurRad="38100" dist="38100" dir="2700000" algn="tl">
                    <a:srgbClr val="000000"/>
                  </a:outerShdw>
                </a:effectLst>
                <a:latin typeface="Arial" pitchFamily="34" charset="0"/>
              </a:rPr>
              <a:t>Advice to reduce cardiovascular risk (weight, smoking, diet, lipids etc)</a:t>
            </a:r>
          </a:p>
          <a:p>
            <a:pPr marL="342900" indent="-342900">
              <a:spcBef>
                <a:spcPct val="20000"/>
              </a:spcBef>
              <a:buClr>
                <a:schemeClr val="hlink"/>
              </a:buClr>
              <a:buSzPct val="90000"/>
              <a:buFont typeface="Wingdings" pitchFamily="2" charset="2"/>
              <a:buBlip>
                <a:blip r:embed="rId3"/>
              </a:buBlip>
              <a:defRPr/>
            </a:pPr>
            <a:r>
              <a:rPr lang="en-GB" sz="3200" dirty="0">
                <a:effectLst>
                  <a:outerShdw blurRad="38100" dist="38100" dir="2700000" algn="tl">
                    <a:srgbClr val="000000"/>
                  </a:outerShdw>
                </a:effectLst>
                <a:latin typeface="Arial" pitchFamily="34" charset="0"/>
              </a:rPr>
              <a:t>Tight BP control (more stringent target if Proteinuria)</a:t>
            </a:r>
          </a:p>
          <a:p>
            <a:pPr marL="342900" indent="-342900">
              <a:spcBef>
                <a:spcPct val="20000"/>
              </a:spcBef>
              <a:buClr>
                <a:schemeClr val="hlink"/>
              </a:buClr>
              <a:buSzPct val="90000"/>
              <a:buFont typeface="Wingdings" pitchFamily="2" charset="2"/>
              <a:buBlip>
                <a:blip r:embed="rId3"/>
              </a:buBlip>
              <a:defRPr/>
            </a:pPr>
            <a:r>
              <a:rPr lang="en-GB" sz="3200" dirty="0">
                <a:effectLst>
                  <a:outerShdw blurRad="38100" dist="38100" dir="2700000" algn="tl">
                    <a:srgbClr val="000000"/>
                  </a:outerShdw>
                </a:effectLst>
                <a:latin typeface="Arial" pitchFamily="34" charset="0"/>
              </a:rPr>
              <a:t>ACE-inhibitors &amp; ARBs (check eGFR and K</a:t>
            </a:r>
            <a:r>
              <a:rPr lang="en-GB" sz="3200" baseline="30000" dirty="0">
                <a:effectLst>
                  <a:outerShdw blurRad="38100" dist="38100" dir="2700000" algn="tl">
                    <a:srgbClr val="000000"/>
                  </a:outerShdw>
                </a:effectLst>
                <a:latin typeface="Arial" pitchFamily="34" charset="0"/>
              </a:rPr>
              <a:t>+ </a:t>
            </a:r>
            <a:r>
              <a:rPr lang="en-GB" sz="3200" dirty="0">
                <a:effectLst>
                  <a:outerShdw blurRad="38100" dist="38100" dir="2700000" algn="tl">
                    <a:srgbClr val="000000"/>
                  </a:outerShdw>
                </a:effectLst>
                <a:latin typeface="Arial" pitchFamily="34" charset="0"/>
              </a:rPr>
              <a:t>7-10 days later)</a:t>
            </a:r>
          </a:p>
          <a:p>
            <a:pPr marL="342900" indent="-342900">
              <a:spcBef>
                <a:spcPct val="20000"/>
              </a:spcBef>
              <a:buClr>
                <a:schemeClr val="hlink"/>
              </a:buClr>
              <a:buSzPct val="90000"/>
              <a:buFont typeface="Wingdings" pitchFamily="2" charset="2"/>
              <a:buBlip>
                <a:blip r:embed="rId3"/>
              </a:buBlip>
              <a:defRPr/>
            </a:pPr>
            <a:r>
              <a:rPr lang="en-GB" sz="3200" dirty="0" err="1">
                <a:effectLst>
                  <a:outerShdw blurRad="38100" dist="38100" dir="2700000" algn="tl">
                    <a:srgbClr val="000000"/>
                  </a:outerShdw>
                </a:effectLst>
                <a:latin typeface="Arial" pitchFamily="34" charset="0"/>
              </a:rPr>
              <a:t>Anemia</a:t>
            </a:r>
            <a:r>
              <a:rPr lang="en-GB" sz="3200" dirty="0">
                <a:effectLst>
                  <a:outerShdw blurRad="38100" dist="38100" dir="2700000" algn="tl">
                    <a:srgbClr val="000000"/>
                  </a:outerShdw>
                </a:effectLst>
                <a:latin typeface="Arial" pitchFamily="34" charset="0"/>
              </a:rPr>
              <a:t> management</a:t>
            </a:r>
          </a:p>
          <a:p>
            <a:pPr marL="342900" indent="-342900">
              <a:spcBef>
                <a:spcPct val="20000"/>
              </a:spcBef>
              <a:buClr>
                <a:schemeClr val="hlink"/>
              </a:buClr>
              <a:buSzPct val="90000"/>
              <a:buFont typeface="Wingdings" pitchFamily="2" charset="2"/>
              <a:buBlip>
                <a:blip r:embed="rId3"/>
              </a:buBlip>
              <a:defRPr/>
            </a:pPr>
            <a:r>
              <a:rPr lang="en-GB" sz="3200" dirty="0">
                <a:effectLst>
                  <a:outerShdw blurRad="38100" dist="38100" dir="2700000" algn="tl">
                    <a:srgbClr val="000000"/>
                  </a:outerShdw>
                </a:effectLst>
                <a:latin typeface="Arial" pitchFamily="34" charset="0"/>
              </a:rPr>
              <a:t>Bone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dirty="0">
                <a:solidFill>
                  <a:srgbClr val="FF0000"/>
                </a:solidFill>
              </a:rPr>
              <a:t>U.S. Population Pyramids</a:t>
            </a:r>
          </a:p>
        </p:txBody>
      </p:sp>
      <p:pic>
        <p:nvPicPr>
          <p:cNvPr id="34818" name="Picture 4" descr="Age&amp;sex2000"/>
          <p:cNvPicPr>
            <a:picLocks noGrp="1" noChangeAspect="1" noChangeArrowheads="1"/>
          </p:cNvPicPr>
          <p:nvPr>
            <p:ph type="body" idx="1"/>
          </p:nvPr>
        </p:nvPicPr>
        <p:blipFill>
          <a:blip r:embed="rId3" cstate="print"/>
          <a:srcRect/>
          <a:stretch>
            <a:fillRect/>
          </a:stretch>
        </p:blipFill>
        <p:spPr>
          <a:xfrm>
            <a:off x="228600" y="2209800"/>
            <a:ext cx="2590800" cy="3665538"/>
          </a:xfrm>
          <a:ln>
            <a:solidFill>
              <a:schemeClr val="tx1"/>
            </a:solidFill>
          </a:ln>
        </p:spPr>
      </p:pic>
      <p:pic>
        <p:nvPicPr>
          <p:cNvPr id="34819" name="Picture 5" descr="Age&amp;sex2020"/>
          <p:cNvPicPr>
            <a:picLocks noChangeAspect="1" noChangeArrowheads="1"/>
          </p:cNvPicPr>
          <p:nvPr/>
        </p:nvPicPr>
        <p:blipFill>
          <a:blip r:embed="rId4" cstate="print"/>
          <a:srcRect/>
          <a:stretch>
            <a:fillRect/>
          </a:stretch>
        </p:blipFill>
        <p:spPr bwMode="auto">
          <a:xfrm>
            <a:off x="3200400" y="2209800"/>
            <a:ext cx="2667000" cy="3657600"/>
          </a:xfrm>
          <a:prstGeom prst="rect">
            <a:avLst/>
          </a:prstGeom>
          <a:noFill/>
          <a:ln w="9525">
            <a:solidFill>
              <a:schemeClr val="tx1"/>
            </a:solidFill>
            <a:miter lim="800000"/>
            <a:headEnd/>
            <a:tailEnd/>
          </a:ln>
        </p:spPr>
      </p:pic>
      <p:pic>
        <p:nvPicPr>
          <p:cNvPr id="34820" name="Picture 6" descr="Age&amp;sex2040"/>
          <p:cNvPicPr>
            <a:picLocks noChangeAspect="1" noChangeArrowheads="1"/>
          </p:cNvPicPr>
          <p:nvPr/>
        </p:nvPicPr>
        <p:blipFill>
          <a:blip r:embed="rId5" cstate="print"/>
          <a:srcRect/>
          <a:stretch>
            <a:fillRect/>
          </a:stretch>
        </p:blipFill>
        <p:spPr bwMode="auto">
          <a:xfrm>
            <a:off x="6248400" y="2209800"/>
            <a:ext cx="2665413" cy="3657600"/>
          </a:xfrm>
          <a:prstGeom prst="rect">
            <a:avLst/>
          </a:prstGeom>
          <a:noFill/>
          <a:ln w="9525">
            <a:solidFill>
              <a:schemeClr val="tx1"/>
            </a:solidFill>
            <a:miter lim="800000"/>
            <a:headEnd/>
            <a:tailEnd/>
          </a:ln>
        </p:spPr>
      </p:pic>
      <p:sp>
        <p:nvSpPr>
          <p:cNvPr id="34821" name="Rectangle 7"/>
          <p:cNvSpPr>
            <a:spLocks noChangeArrowheads="1"/>
          </p:cNvSpPr>
          <p:nvPr/>
        </p:nvSpPr>
        <p:spPr bwMode="auto">
          <a:xfrm>
            <a:off x="990600" y="6096000"/>
            <a:ext cx="7281863" cy="304800"/>
          </a:xfrm>
          <a:prstGeom prst="rect">
            <a:avLst/>
          </a:prstGeom>
          <a:noFill/>
          <a:ln w="9525">
            <a:noFill/>
            <a:miter lim="800000"/>
            <a:headEnd/>
            <a:tailEnd/>
          </a:ln>
        </p:spPr>
        <p:txBody>
          <a:bodyPr>
            <a:spAutoFit/>
          </a:bodyPr>
          <a:lstStyle/>
          <a:p>
            <a:pPr>
              <a:spcBef>
                <a:spcPct val="50000"/>
              </a:spcBef>
            </a:pPr>
            <a:r>
              <a:rPr lang="en-US" sz="1400">
                <a:latin typeface="Tahoma" pitchFamily="34" charset="0"/>
              </a:rPr>
              <a:t>Source of charts: U.S. Census Bureau, “65+ in the United States: 2005,” December 2005.</a:t>
            </a:r>
          </a:p>
        </p:txBody>
      </p:sp>
      <p:sp>
        <p:nvSpPr>
          <p:cNvPr id="34822" name="Rectangle 8"/>
          <p:cNvSpPr>
            <a:spLocks noChangeArrowheads="1"/>
          </p:cNvSpPr>
          <p:nvPr/>
        </p:nvSpPr>
        <p:spPr bwMode="auto">
          <a:xfrm>
            <a:off x="990600" y="1531938"/>
            <a:ext cx="977900" cy="519112"/>
          </a:xfrm>
          <a:prstGeom prst="rect">
            <a:avLst/>
          </a:prstGeom>
          <a:noFill/>
          <a:ln w="9525">
            <a:noFill/>
            <a:miter lim="800000"/>
            <a:headEnd/>
            <a:tailEnd/>
          </a:ln>
        </p:spPr>
        <p:txBody>
          <a:bodyPr wrap="none">
            <a:spAutoFit/>
          </a:bodyPr>
          <a:lstStyle/>
          <a:p>
            <a:pPr eaLnBrk="0" hangingPunct="0"/>
            <a:r>
              <a:rPr lang="en-US" sz="2800" b="1"/>
              <a:t>2000</a:t>
            </a:r>
          </a:p>
        </p:txBody>
      </p:sp>
      <p:sp>
        <p:nvSpPr>
          <p:cNvPr id="34823" name="Rectangle 9"/>
          <p:cNvSpPr>
            <a:spLocks noChangeArrowheads="1"/>
          </p:cNvSpPr>
          <p:nvPr/>
        </p:nvSpPr>
        <p:spPr bwMode="auto">
          <a:xfrm>
            <a:off x="4114800" y="1524000"/>
            <a:ext cx="977900" cy="519113"/>
          </a:xfrm>
          <a:prstGeom prst="rect">
            <a:avLst/>
          </a:prstGeom>
          <a:noFill/>
          <a:ln w="9525">
            <a:noFill/>
            <a:miter lim="800000"/>
            <a:headEnd/>
            <a:tailEnd/>
          </a:ln>
        </p:spPr>
        <p:txBody>
          <a:bodyPr wrap="none">
            <a:spAutoFit/>
          </a:bodyPr>
          <a:lstStyle/>
          <a:p>
            <a:pPr>
              <a:spcBef>
                <a:spcPct val="50000"/>
              </a:spcBef>
            </a:pPr>
            <a:r>
              <a:rPr lang="en-US" sz="2800" b="1"/>
              <a:t>2020</a:t>
            </a:r>
          </a:p>
        </p:txBody>
      </p:sp>
      <p:sp>
        <p:nvSpPr>
          <p:cNvPr id="34824" name="Rectangle 10"/>
          <p:cNvSpPr>
            <a:spLocks noChangeArrowheads="1"/>
          </p:cNvSpPr>
          <p:nvPr/>
        </p:nvSpPr>
        <p:spPr bwMode="auto">
          <a:xfrm>
            <a:off x="7162800" y="1524000"/>
            <a:ext cx="977900" cy="519113"/>
          </a:xfrm>
          <a:prstGeom prst="rect">
            <a:avLst/>
          </a:prstGeom>
          <a:noFill/>
          <a:ln w="9525">
            <a:noFill/>
            <a:miter lim="800000"/>
            <a:headEnd/>
            <a:tailEnd/>
          </a:ln>
        </p:spPr>
        <p:txBody>
          <a:bodyPr wrap="none">
            <a:spAutoFit/>
          </a:bodyPr>
          <a:lstStyle/>
          <a:p>
            <a:pPr>
              <a:spcBef>
                <a:spcPct val="50000"/>
              </a:spcBef>
            </a:pPr>
            <a:r>
              <a:rPr lang="en-US" sz="2800" b="1"/>
              <a:t>2040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4800" b="1" dirty="0">
                <a:solidFill>
                  <a:srgbClr val="FF0000"/>
                </a:solidFill>
              </a:rPr>
              <a:t>ESRD in Elderly</a:t>
            </a:r>
          </a:p>
        </p:txBody>
      </p:sp>
      <p:sp>
        <p:nvSpPr>
          <p:cNvPr id="65539" name="Rectangle 3"/>
          <p:cNvSpPr>
            <a:spLocks noGrp="1" noChangeArrowheads="1"/>
          </p:cNvSpPr>
          <p:nvPr>
            <p:ph type="body" idx="1"/>
          </p:nvPr>
        </p:nvSpPr>
        <p:spPr>
          <a:xfrm>
            <a:off x="457200" y="1905000"/>
            <a:ext cx="8229600" cy="4530725"/>
          </a:xfrm>
        </p:spPr>
        <p:txBody>
          <a:bodyPr/>
          <a:lstStyle/>
          <a:p>
            <a:pPr eaLnBrk="1" hangingPunct="1">
              <a:defRPr/>
            </a:pPr>
            <a:r>
              <a:rPr lang="en-US" dirty="0"/>
              <a:t>Frequent co-morbidities: CVD, malnutrition</a:t>
            </a:r>
          </a:p>
          <a:p>
            <a:pPr eaLnBrk="1" hangingPunct="1">
              <a:defRPr/>
            </a:pPr>
            <a:r>
              <a:rPr lang="en-US" dirty="0"/>
              <a:t>Disabilities: physical, cognitive, hearing, visual</a:t>
            </a:r>
          </a:p>
          <a:p>
            <a:pPr eaLnBrk="1" hangingPunct="1">
              <a:defRPr/>
            </a:pPr>
            <a:r>
              <a:rPr lang="en-US" dirty="0"/>
              <a:t>Nursing home care</a:t>
            </a:r>
          </a:p>
          <a:p>
            <a:pPr eaLnBrk="1" hangingPunct="1">
              <a:defRPr/>
            </a:pPr>
            <a:r>
              <a:rPr lang="en-US" dirty="0"/>
              <a:t>Higher mortality: mean survival for patients older than 75 years on RRT is 31 months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3" cstate="print"/>
          <a:srcRect/>
          <a:stretch>
            <a:fillRect/>
          </a:stretch>
        </p:blipFill>
        <p:spPr bwMode="auto">
          <a:xfrm>
            <a:off x="2362200" y="1295400"/>
            <a:ext cx="4378325" cy="4222750"/>
          </a:xfrm>
          <a:prstGeom prst="rect">
            <a:avLst/>
          </a:prstGeom>
          <a:noFill/>
          <a:ln w="9525">
            <a:solidFill>
              <a:srgbClr val="FF0000"/>
            </a:solidFill>
            <a:miter lim="800000"/>
            <a:headEnd/>
            <a:tailEnd/>
          </a:ln>
        </p:spPr>
      </p:pic>
      <p:sp>
        <p:nvSpPr>
          <p:cNvPr id="98306" name="Text Box 5"/>
          <p:cNvSpPr txBox="1">
            <a:spLocks noChangeArrowheads="1"/>
          </p:cNvSpPr>
          <p:nvPr/>
        </p:nvSpPr>
        <p:spPr bwMode="auto">
          <a:xfrm>
            <a:off x="1143000" y="5715000"/>
            <a:ext cx="7620000" cy="915988"/>
          </a:xfrm>
          <a:prstGeom prst="rect">
            <a:avLst/>
          </a:prstGeom>
          <a:noFill/>
          <a:ln w="9525">
            <a:noFill/>
            <a:miter lim="800000"/>
            <a:headEnd/>
            <a:tailEnd/>
          </a:ln>
        </p:spPr>
        <p:txBody>
          <a:bodyPr>
            <a:spAutoFit/>
          </a:bodyPr>
          <a:lstStyle/>
          <a:p>
            <a:pPr eaLnBrk="0" hangingPunct="0"/>
            <a:r>
              <a:rPr lang="en-US"/>
              <a:t>Cumulative survival in two groups of hemodialysis patients: A represents patients between 50 and 60 years old. B represents patients above 75 years old. January 1996 to December 2000.</a:t>
            </a:r>
          </a:p>
        </p:txBody>
      </p:sp>
      <p:sp>
        <p:nvSpPr>
          <p:cNvPr id="98307" name="Text Box 7"/>
          <p:cNvSpPr txBox="1">
            <a:spLocks noChangeArrowheads="1"/>
          </p:cNvSpPr>
          <p:nvPr/>
        </p:nvSpPr>
        <p:spPr bwMode="auto">
          <a:xfrm>
            <a:off x="6858000" y="2590800"/>
            <a:ext cx="2133600" cy="1190625"/>
          </a:xfrm>
          <a:prstGeom prst="rect">
            <a:avLst/>
          </a:prstGeom>
          <a:solidFill>
            <a:srgbClr val="FF0000"/>
          </a:solidFill>
          <a:ln w="9525">
            <a:noFill/>
            <a:miter lim="800000"/>
            <a:headEnd/>
            <a:tailEnd/>
          </a:ln>
        </p:spPr>
        <p:txBody>
          <a:bodyPr>
            <a:spAutoFit/>
          </a:bodyPr>
          <a:lstStyle/>
          <a:p>
            <a:pPr eaLnBrk="0" hangingPunct="0">
              <a:spcBef>
                <a:spcPct val="50000"/>
              </a:spcBef>
            </a:pPr>
            <a:r>
              <a:rPr lang="en-US" b="1" u="sng">
                <a:solidFill>
                  <a:srgbClr val="FFFF00"/>
                </a:solidFill>
              </a:rPr>
              <a:t>Patients 50-60 yrs</a:t>
            </a:r>
            <a:r>
              <a:rPr lang="en-US">
                <a:solidFill>
                  <a:srgbClr val="FFFF00"/>
                </a:solidFill>
              </a:rPr>
              <a:t> Survival rates at 1 and 3 years 93% and 74%</a:t>
            </a:r>
          </a:p>
        </p:txBody>
      </p:sp>
      <p:sp>
        <p:nvSpPr>
          <p:cNvPr id="98308" name="Text Box 8"/>
          <p:cNvSpPr txBox="1">
            <a:spLocks noChangeArrowheads="1"/>
          </p:cNvSpPr>
          <p:nvPr/>
        </p:nvSpPr>
        <p:spPr bwMode="auto">
          <a:xfrm>
            <a:off x="381000" y="304800"/>
            <a:ext cx="8458200" cy="523875"/>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rPr>
              <a:t>Survival in ESRD Patients Over 75 Years Old</a:t>
            </a:r>
          </a:p>
        </p:txBody>
      </p:sp>
      <p:sp>
        <p:nvSpPr>
          <p:cNvPr id="98309" name="Rectangle 9"/>
          <p:cNvSpPr>
            <a:spLocks noChangeArrowheads="1"/>
          </p:cNvSpPr>
          <p:nvPr/>
        </p:nvSpPr>
        <p:spPr bwMode="auto">
          <a:xfrm>
            <a:off x="152400" y="2590800"/>
            <a:ext cx="2057400" cy="1190625"/>
          </a:xfrm>
          <a:prstGeom prst="rect">
            <a:avLst/>
          </a:prstGeom>
          <a:solidFill>
            <a:srgbClr val="FF0000"/>
          </a:solidFill>
          <a:ln w="9525">
            <a:noFill/>
            <a:miter lim="800000"/>
            <a:headEnd/>
            <a:tailEnd/>
          </a:ln>
        </p:spPr>
        <p:txBody>
          <a:bodyPr>
            <a:spAutoFit/>
          </a:bodyPr>
          <a:lstStyle/>
          <a:p>
            <a:pPr eaLnBrk="0" hangingPunct="0">
              <a:spcBef>
                <a:spcPct val="50000"/>
              </a:spcBef>
            </a:pPr>
            <a:r>
              <a:rPr lang="en-US" b="1" u="sng">
                <a:solidFill>
                  <a:srgbClr val="FFFF00"/>
                </a:solidFill>
              </a:rPr>
              <a:t>Patients &gt;75 yrs</a:t>
            </a:r>
            <a:r>
              <a:rPr lang="en-US">
                <a:solidFill>
                  <a:srgbClr val="FFFF00"/>
                </a:solidFill>
              </a:rPr>
              <a:t> Survival rates at 1 and 3 years 80% and 45%</a:t>
            </a:r>
          </a:p>
        </p:txBody>
      </p:sp>
      <p:sp>
        <p:nvSpPr>
          <p:cNvPr id="98310" name="Rectangle 6"/>
          <p:cNvSpPr>
            <a:spLocks noChangeArrowheads="1"/>
          </p:cNvSpPr>
          <p:nvPr/>
        </p:nvSpPr>
        <p:spPr bwMode="auto">
          <a:xfrm>
            <a:off x="5308600" y="6581775"/>
            <a:ext cx="3835400" cy="276225"/>
          </a:xfrm>
          <a:prstGeom prst="rect">
            <a:avLst/>
          </a:prstGeom>
          <a:noFill/>
          <a:ln w="9525">
            <a:noFill/>
            <a:miter lim="800000"/>
            <a:headEnd/>
            <a:tailEnd/>
          </a:ln>
        </p:spPr>
        <p:txBody>
          <a:bodyPr wrap="none">
            <a:spAutoFit/>
          </a:bodyPr>
          <a:lstStyle/>
          <a:p>
            <a:r>
              <a:rPr lang="pt-BR" sz="1200" i="1"/>
              <a:t>Leblanc et al. Am J Nephrol. 2003 Mar-Apr;23(2):71-7</a:t>
            </a:r>
            <a:endParaRPr lang="en-US" sz="1200" i="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defRPr/>
            </a:pPr>
            <a:r>
              <a:rPr lang="en-CA" sz="4400" b="1" dirty="0">
                <a:solidFill>
                  <a:srgbClr val="FF0000"/>
                </a:solidFill>
                <a:effectLst>
                  <a:outerShdw blurRad="38100" dist="38100" dir="2700000" algn="tl">
                    <a:srgbClr val="000000"/>
                  </a:outerShdw>
                </a:effectLst>
                <a:latin typeface="Arial" pitchFamily="34" charset="0"/>
              </a:rPr>
              <a:t>Changes in Survival Among Elderly ESRD Patients</a:t>
            </a:r>
          </a:p>
        </p:txBody>
      </p:sp>
      <p:pic>
        <p:nvPicPr>
          <p:cNvPr id="100354" name="Picture 5"/>
          <p:cNvPicPr>
            <a:picLocks noChangeAspect="1" noChangeArrowheads="1"/>
          </p:cNvPicPr>
          <p:nvPr/>
        </p:nvPicPr>
        <p:blipFill>
          <a:blip r:embed="rId3" cstate="print"/>
          <a:srcRect/>
          <a:stretch>
            <a:fillRect/>
          </a:stretch>
        </p:blipFill>
        <p:spPr bwMode="auto">
          <a:xfrm>
            <a:off x="828675" y="1981200"/>
            <a:ext cx="7486650" cy="4114800"/>
          </a:xfrm>
          <a:prstGeom prst="rect">
            <a:avLst/>
          </a:prstGeom>
          <a:noFill/>
          <a:ln w="9525">
            <a:solidFill>
              <a:srgbClr val="FF0000"/>
            </a:solidFill>
            <a:miter lim="800000"/>
            <a:headEnd/>
            <a:tailEnd/>
          </a:ln>
        </p:spPr>
      </p:pic>
      <p:sp>
        <p:nvSpPr>
          <p:cNvPr id="103427" name="Text Box 6"/>
          <p:cNvSpPr txBox="1">
            <a:spLocks noChangeArrowheads="1"/>
          </p:cNvSpPr>
          <p:nvPr/>
        </p:nvSpPr>
        <p:spPr bwMode="auto">
          <a:xfrm>
            <a:off x="3124200" y="6324600"/>
            <a:ext cx="5395913" cy="400050"/>
          </a:xfrm>
          <a:prstGeom prst="rect">
            <a:avLst/>
          </a:prstGeom>
          <a:noFill/>
          <a:ln w="9525">
            <a:noFill/>
            <a:miter lim="800000"/>
            <a:headEnd/>
            <a:tailEnd/>
          </a:ln>
        </p:spPr>
        <p:txBody>
          <a:bodyPr wrap="none">
            <a:spAutoFit/>
          </a:bodyPr>
          <a:lstStyle/>
          <a:p>
            <a:pPr>
              <a:defRPr/>
            </a:pPr>
            <a:r>
              <a:rPr lang="en-CA" sz="2000" dirty="0">
                <a:latin typeface="+mn-lt"/>
              </a:rPr>
              <a:t>CMAJ October 2007, </a:t>
            </a:r>
            <a:r>
              <a:rPr lang="en-CA" sz="2000" dirty="0" err="1">
                <a:latin typeface="+mn-lt"/>
              </a:rPr>
              <a:t>Jassal</a:t>
            </a:r>
            <a:r>
              <a:rPr lang="en-CA" sz="2000" dirty="0">
                <a:latin typeface="+mn-lt"/>
              </a:rPr>
              <a:t> et al, CORR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CA" sz="5400" b="1" dirty="0">
                <a:solidFill>
                  <a:srgbClr val="FF0000"/>
                </a:solidFill>
                <a:effectLst>
                  <a:outerShdw blurRad="38100" dist="38100" dir="2700000" algn="tl">
                    <a:srgbClr val="000000"/>
                  </a:outerShdw>
                </a:effectLst>
                <a:latin typeface="Arial" pitchFamily="34" charset="0"/>
              </a:rPr>
              <a:t>Dialysis or not?</a:t>
            </a:r>
          </a:p>
        </p:txBody>
      </p:sp>
      <p:pic>
        <p:nvPicPr>
          <p:cNvPr id="102402" name="Picture 5"/>
          <p:cNvPicPr>
            <a:picLocks noChangeAspect="1" noChangeArrowheads="1"/>
          </p:cNvPicPr>
          <p:nvPr/>
        </p:nvPicPr>
        <p:blipFill>
          <a:blip r:embed="rId3" cstate="print"/>
          <a:srcRect/>
          <a:stretch>
            <a:fillRect/>
          </a:stretch>
        </p:blipFill>
        <p:spPr bwMode="auto">
          <a:xfrm>
            <a:off x="914400" y="2209800"/>
            <a:ext cx="7323138" cy="2227263"/>
          </a:xfrm>
          <a:prstGeom prst="rect">
            <a:avLst/>
          </a:prstGeom>
          <a:noFill/>
          <a:ln w="9525">
            <a:solidFill>
              <a:srgbClr val="FF0000"/>
            </a:solidFill>
            <a:miter lim="800000"/>
            <a:headEnd/>
            <a:tailEnd/>
          </a:ln>
        </p:spPr>
      </p:pic>
      <p:sp>
        <p:nvSpPr>
          <p:cNvPr id="105475" name="Text Box 6"/>
          <p:cNvSpPr txBox="1">
            <a:spLocks noChangeArrowheads="1"/>
          </p:cNvSpPr>
          <p:nvPr/>
        </p:nvSpPr>
        <p:spPr bwMode="auto">
          <a:xfrm>
            <a:off x="1066800" y="4648200"/>
            <a:ext cx="7086600" cy="1323975"/>
          </a:xfrm>
          <a:prstGeom prst="rect">
            <a:avLst/>
          </a:prstGeom>
          <a:noFill/>
          <a:ln w="9525">
            <a:noFill/>
            <a:miter lim="800000"/>
            <a:headEnd/>
            <a:tailEnd/>
          </a:ln>
        </p:spPr>
        <p:txBody>
          <a:bodyPr wrap="none">
            <a:spAutoFit/>
          </a:bodyPr>
          <a:lstStyle/>
          <a:p>
            <a:pPr algn="ctr">
              <a:defRPr/>
            </a:pPr>
            <a:r>
              <a:rPr lang="en-CA" sz="2000" dirty="0">
                <a:latin typeface="+mn-lt"/>
              </a:rPr>
              <a:t>A comparative survival study of patients over 75 </a:t>
            </a:r>
          </a:p>
          <a:p>
            <a:pPr algn="ctr">
              <a:defRPr/>
            </a:pPr>
            <a:r>
              <a:rPr lang="en-CA" sz="2000" dirty="0">
                <a:latin typeface="+mn-lt"/>
              </a:rPr>
              <a:t>years with chronic kidney disease stage 5</a:t>
            </a:r>
          </a:p>
          <a:p>
            <a:pPr algn="ctr">
              <a:defRPr/>
            </a:pPr>
            <a:endParaRPr lang="en-CA" sz="2000" dirty="0">
              <a:latin typeface="+mn-lt"/>
            </a:endParaRPr>
          </a:p>
          <a:p>
            <a:pPr algn="ctr">
              <a:defRPr/>
            </a:pPr>
            <a:r>
              <a:rPr lang="en-CA" sz="2000" dirty="0">
                <a:latin typeface="+mn-lt"/>
              </a:rPr>
              <a:t>Retrospective analysis of 129 patients , Follow-up ~570 days</a:t>
            </a:r>
          </a:p>
        </p:txBody>
      </p:sp>
      <p:sp>
        <p:nvSpPr>
          <p:cNvPr id="105476" name="Rectangle 4"/>
          <p:cNvSpPr>
            <a:spLocks noChangeArrowheads="1"/>
          </p:cNvSpPr>
          <p:nvPr/>
        </p:nvSpPr>
        <p:spPr bwMode="auto">
          <a:xfrm>
            <a:off x="4267200" y="6324600"/>
            <a:ext cx="4876800" cy="307975"/>
          </a:xfrm>
          <a:prstGeom prst="rect">
            <a:avLst/>
          </a:prstGeom>
          <a:noFill/>
          <a:ln w="9525">
            <a:noFill/>
            <a:miter lim="800000"/>
            <a:headEnd/>
            <a:tailEnd/>
          </a:ln>
        </p:spPr>
        <p:txBody>
          <a:bodyPr>
            <a:spAutoFit/>
          </a:bodyPr>
          <a:lstStyle/>
          <a:p>
            <a:pPr>
              <a:defRPr/>
            </a:pPr>
            <a:r>
              <a:rPr lang="en-CA" sz="1400" dirty="0">
                <a:latin typeface="+mn-lt"/>
              </a:rPr>
              <a:t>Murtagh et al, Nephrology, Dialysis Transplantation 2007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noChangeArrowheads="1"/>
          </p:cNvPicPr>
          <p:nvPr/>
        </p:nvPicPr>
        <p:blipFill>
          <a:blip r:embed="rId3" cstate="print"/>
          <a:srcRect/>
          <a:stretch>
            <a:fillRect/>
          </a:stretch>
        </p:blipFill>
        <p:spPr bwMode="auto">
          <a:xfrm>
            <a:off x="1447800" y="1447800"/>
            <a:ext cx="6413500" cy="4887913"/>
          </a:xfrm>
          <a:prstGeom prst="rect">
            <a:avLst/>
          </a:prstGeom>
          <a:noFill/>
          <a:ln w="9525">
            <a:solidFill>
              <a:srgbClr val="FF0000"/>
            </a:solidFill>
            <a:miter lim="800000"/>
            <a:headEnd/>
            <a:tailEnd/>
          </a:ln>
        </p:spPr>
      </p:pic>
      <p:sp>
        <p:nvSpPr>
          <p:cNvPr id="104450" name="Text Box 5"/>
          <p:cNvSpPr txBox="1">
            <a:spLocks noChangeArrowheads="1"/>
          </p:cNvSpPr>
          <p:nvPr/>
        </p:nvSpPr>
        <p:spPr bwMode="auto">
          <a:xfrm>
            <a:off x="685800" y="457200"/>
            <a:ext cx="7848600"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0000"/>
                </a:solidFill>
              </a:rPr>
              <a:t>Survival With and Without Dialysis</a:t>
            </a:r>
          </a:p>
        </p:txBody>
      </p:sp>
      <p:sp>
        <p:nvSpPr>
          <p:cNvPr id="107523" name="Rectangle 3"/>
          <p:cNvSpPr>
            <a:spLocks noChangeArrowheads="1"/>
          </p:cNvSpPr>
          <p:nvPr/>
        </p:nvSpPr>
        <p:spPr bwMode="auto">
          <a:xfrm>
            <a:off x="3886200" y="6400800"/>
            <a:ext cx="5029200" cy="307975"/>
          </a:xfrm>
          <a:prstGeom prst="rect">
            <a:avLst/>
          </a:prstGeom>
          <a:noFill/>
          <a:ln w="9525">
            <a:noFill/>
            <a:miter lim="800000"/>
            <a:headEnd/>
            <a:tailEnd/>
          </a:ln>
        </p:spPr>
        <p:txBody>
          <a:bodyPr>
            <a:spAutoFit/>
          </a:bodyPr>
          <a:lstStyle/>
          <a:p>
            <a:pPr>
              <a:defRPr/>
            </a:pPr>
            <a:r>
              <a:rPr lang="en-CA" sz="1400" dirty="0">
                <a:latin typeface="+mn-lt"/>
              </a:rPr>
              <a:t>Murtagh et al, Nephrology, Dialysis Transplantation 2007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p:cNvPicPr>
            <a:picLocks noChangeAspect="1" noChangeArrowheads="1"/>
          </p:cNvPicPr>
          <p:nvPr/>
        </p:nvPicPr>
        <p:blipFill>
          <a:blip r:embed="rId3" cstate="print"/>
          <a:srcRect/>
          <a:stretch>
            <a:fillRect/>
          </a:stretch>
        </p:blipFill>
        <p:spPr bwMode="auto">
          <a:xfrm>
            <a:off x="1524000" y="1066800"/>
            <a:ext cx="6061075" cy="4052888"/>
          </a:xfrm>
          <a:prstGeom prst="rect">
            <a:avLst/>
          </a:prstGeom>
          <a:noFill/>
          <a:ln w="9525">
            <a:solidFill>
              <a:srgbClr val="FF0000"/>
            </a:solidFill>
            <a:miter lim="800000"/>
            <a:headEnd/>
            <a:tailEnd/>
          </a:ln>
        </p:spPr>
      </p:pic>
      <p:sp>
        <p:nvSpPr>
          <p:cNvPr id="106498" name="Rectangle 5"/>
          <p:cNvSpPr>
            <a:spLocks noChangeArrowheads="1"/>
          </p:cNvSpPr>
          <p:nvPr/>
        </p:nvSpPr>
        <p:spPr bwMode="auto">
          <a:xfrm>
            <a:off x="990600" y="5534025"/>
            <a:ext cx="7212013" cy="396875"/>
          </a:xfrm>
          <a:prstGeom prst="rect">
            <a:avLst/>
          </a:prstGeom>
          <a:noFill/>
          <a:ln w="9525">
            <a:noFill/>
            <a:miter lim="800000"/>
            <a:headEnd/>
            <a:tailEnd/>
          </a:ln>
        </p:spPr>
        <p:txBody>
          <a:bodyPr wrap="none">
            <a:spAutoFit/>
          </a:bodyPr>
          <a:lstStyle/>
          <a:p>
            <a:pPr eaLnBrk="0" hangingPunct="0"/>
            <a:r>
              <a:rPr lang="en-CA" sz="2000"/>
              <a:t>Kaplan-Meier survival curves in high co-morbidity only patients</a:t>
            </a:r>
            <a:endParaRPr lang="en-US" sz="2000"/>
          </a:p>
        </p:txBody>
      </p:sp>
      <p:sp>
        <p:nvSpPr>
          <p:cNvPr id="109571" name="Rectangle 3"/>
          <p:cNvSpPr>
            <a:spLocks noChangeArrowheads="1"/>
          </p:cNvSpPr>
          <p:nvPr/>
        </p:nvSpPr>
        <p:spPr bwMode="auto">
          <a:xfrm>
            <a:off x="4267200" y="6211888"/>
            <a:ext cx="4876800" cy="307975"/>
          </a:xfrm>
          <a:prstGeom prst="rect">
            <a:avLst/>
          </a:prstGeom>
          <a:noFill/>
          <a:ln w="9525">
            <a:noFill/>
            <a:miter lim="800000"/>
            <a:headEnd/>
            <a:tailEnd/>
          </a:ln>
        </p:spPr>
        <p:txBody>
          <a:bodyPr>
            <a:spAutoFit/>
          </a:bodyPr>
          <a:lstStyle/>
          <a:p>
            <a:pPr>
              <a:defRPr/>
            </a:pPr>
            <a:r>
              <a:rPr lang="en-CA" sz="1400" dirty="0">
                <a:latin typeface="+mn-lt"/>
              </a:rPr>
              <a:t>Murtagh et al, Nephrology, Dialysis Transplantation 2007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981200"/>
            <a:ext cx="8229600" cy="1143000"/>
          </a:xfrm>
        </p:spPr>
        <p:txBody>
          <a:bodyPr/>
          <a:lstStyle/>
          <a:p>
            <a:pPr>
              <a:defRPr/>
            </a:pPr>
            <a:r>
              <a:rPr lang="en-US" b="1" dirty="0" smtClean="0">
                <a:solidFill>
                  <a:srgbClr val="FF0000"/>
                </a:solidFill>
              </a:rPr>
              <a:t>Estimating Prognosis in ESRD Patients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defRPr/>
            </a:pPr>
            <a:r>
              <a:rPr lang="en-US" sz="4000" b="1" dirty="0" smtClean="0">
                <a:solidFill>
                  <a:srgbClr val="FF0000"/>
                </a:solidFill>
              </a:rPr>
              <a:t>Mortality Risk Factors in ESRD</a:t>
            </a:r>
            <a:endParaRPr lang="en-US" sz="4000" dirty="0" smtClean="0"/>
          </a:p>
        </p:txBody>
      </p:sp>
      <p:sp>
        <p:nvSpPr>
          <p:cNvPr id="3" name="Content Placeholder 2"/>
          <p:cNvSpPr>
            <a:spLocks noGrp="1"/>
          </p:cNvSpPr>
          <p:nvPr>
            <p:ph idx="1"/>
          </p:nvPr>
        </p:nvSpPr>
        <p:spPr>
          <a:xfrm>
            <a:off x="1143000" y="2098675"/>
            <a:ext cx="8229600" cy="4530725"/>
          </a:xfrm>
        </p:spPr>
        <p:txBody>
          <a:bodyPr/>
          <a:lstStyle/>
          <a:p>
            <a:pPr>
              <a:defRPr/>
            </a:pPr>
            <a:r>
              <a:rPr lang="en-US" dirty="0" smtClean="0"/>
              <a:t>Age</a:t>
            </a:r>
          </a:p>
          <a:p>
            <a:pPr>
              <a:defRPr/>
            </a:pPr>
            <a:r>
              <a:rPr lang="en-US" dirty="0" smtClean="0"/>
              <a:t>Malnutrition</a:t>
            </a:r>
          </a:p>
          <a:p>
            <a:pPr>
              <a:defRPr/>
            </a:pPr>
            <a:r>
              <a:rPr lang="en-US" dirty="0" err="1" smtClean="0"/>
              <a:t>Comorbidities</a:t>
            </a:r>
            <a:endParaRPr lang="en-US" dirty="0" smtClean="0"/>
          </a:p>
          <a:p>
            <a:pPr>
              <a:defRPr/>
            </a:pPr>
            <a:r>
              <a:rPr lang="en-US" dirty="0" smtClean="0"/>
              <a:t>Functional status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Age as Risk Factor for Death</a:t>
            </a:r>
            <a:endParaRPr lang="en-US" b="1" dirty="0">
              <a:solidFill>
                <a:srgbClr val="FF0000"/>
              </a:solidFill>
            </a:endParaRPr>
          </a:p>
        </p:txBody>
      </p:sp>
      <p:sp>
        <p:nvSpPr>
          <p:cNvPr id="3" name="Content Placeholder 2"/>
          <p:cNvSpPr>
            <a:spLocks noGrp="1"/>
          </p:cNvSpPr>
          <p:nvPr>
            <p:ph idx="1"/>
          </p:nvPr>
        </p:nvSpPr>
        <p:spPr/>
        <p:txBody>
          <a:bodyPr/>
          <a:lstStyle/>
          <a:p>
            <a:pPr lvl="1">
              <a:buFontTx/>
              <a:buNone/>
              <a:defRPr/>
            </a:pPr>
            <a:r>
              <a:rPr lang="en-US" dirty="0" smtClean="0"/>
              <a:t>3-4% increase in death rate for each one year increment in age beginning at age 18.</a:t>
            </a:r>
            <a:endParaRPr lang="en-US" dirty="0"/>
          </a:p>
        </p:txBody>
      </p:sp>
      <p:pic>
        <p:nvPicPr>
          <p:cNvPr id="110595" name="Picture 2"/>
          <p:cNvPicPr>
            <a:picLocks noChangeAspect="1" noChangeArrowheads="1"/>
          </p:cNvPicPr>
          <p:nvPr/>
        </p:nvPicPr>
        <p:blipFill>
          <a:blip r:embed="rId2" cstate="print"/>
          <a:srcRect/>
          <a:stretch>
            <a:fillRect/>
          </a:stretch>
        </p:blipFill>
        <p:spPr bwMode="auto">
          <a:xfrm>
            <a:off x="1905000" y="2667000"/>
            <a:ext cx="5476875" cy="3505200"/>
          </a:xfrm>
          <a:prstGeom prst="rect">
            <a:avLst/>
          </a:prstGeom>
          <a:noFill/>
          <a:ln w="9525">
            <a:noFill/>
            <a:miter lim="800000"/>
            <a:headEnd/>
            <a:tailEnd/>
          </a:ln>
        </p:spPr>
      </p:pic>
      <p:sp>
        <p:nvSpPr>
          <p:cNvPr id="110596" name="Text Box 5"/>
          <p:cNvSpPr txBox="1">
            <a:spLocks noChangeArrowheads="1"/>
          </p:cNvSpPr>
          <p:nvPr/>
        </p:nvSpPr>
        <p:spPr bwMode="auto">
          <a:xfrm>
            <a:off x="2743200" y="6248400"/>
            <a:ext cx="3962400" cy="366713"/>
          </a:xfrm>
          <a:prstGeom prst="rect">
            <a:avLst/>
          </a:prstGeom>
          <a:noFill/>
          <a:ln w="9525">
            <a:noFill/>
            <a:miter lim="800000"/>
            <a:headEnd/>
            <a:tailEnd/>
          </a:ln>
        </p:spPr>
        <p:txBody>
          <a:bodyPr>
            <a:spAutoFit/>
          </a:bodyPr>
          <a:lstStyle/>
          <a:p>
            <a:pPr>
              <a:spcBef>
                <a:spcPct val="50000"/>
              </a:spcBef>
            </a:pPr>
            <a:r>
              <a:rPr lang="en-US"/>
              <a:t>2011 USRDS Annual Data Report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Malnutrition and ESRD</a:t>
            </a:r>
            <a:endParaRPr lang="en-US" b="1" dirty="0">
              <a:solidFill>
                <a:srgbClr val="FF0000"/>
              </a:solidFill>
            </a:endParaRPr>
          </a:p>
        </p:txBody>
      </p:sp>
      <p:pic>
        <p:nvPicPr>
          <p:cNvPr id="111618" name="Picture 2"/>
          <p:cNvPicPr>
            <a:picLocks noChangeAspect="1" noChangeArrowheads="1"/>
          </p:cNvPicPr>
          <p:nvPr/>
        </p:nvPicPr>
        <p:blipFill>
          <a:blip r:embed="rId2" cstate="print"/>
          <a:srcRect/>
          <a:stretch>
            <a:fillRect/>
          </a:stretch>
        </p:blipFill>
        <p:spPr bwMode="auto">
          <a:xfrm>
            <a:off x="1530350" y="1524000"/>
            <a:ext cx="6013450" cy="3638550"/>
          </a:xfrm>
          <a:prstGeom prst="rect">
            <a:avLst/>
          </a:prstGeom>
          <a:noFill/>
          <a:ln w="9525">
            <a:noFill/>
            <a:miter lim="800000"/>
            <a:headEnd/>
            <a:tailEnd/>
          </a:ln>
        </p:spPr>
      </p:pic>
      <p:sp>
        <p:nvSpPr>
          <p:cNvPr id="111619" name="TextBox 5"/>
          <p:cNvSpPr txBox="1">
            <a:spLocks noChangeArrowheads="1"/>
          </p:cNvSpPr>
          <p:nvPr/>
        </p:nvSpPr>
        <p:spPr bwMode="auto">
          <a:xfrm>
            <a:off x="1295400" y="5257800"/>
            <a:ext cx="6553200" cy="701675"/>
          </a:xfrm>
          <a:prstGeom prst="rect">
            <a:avLst/>
          </a:prstGeom>
          <a:noFill/>
          <a:ln w="9525">
            <a:noFill/>
            <a:miter lim="800000"/>
            <a:headEnd/>
            <a:tailEnd/>
          </a:ln>
        </p:spPr>
        <p:txBody>
          <a:bodyPr>
            <a:spAutoFit/>
          </a:bodyPr>
          <a:lstStyle/>
          <a:p>
            <a:pPr algn="ctr"/>
            <a:r>
              <a:rPr lang="en-US" sz="2000"/>
              <a:t>Relative risk of mortality and quartiles of serum albumin. Adjusted for baseline albumin (A), </a:t>
            </a:r>
            <a:r>
              <a:rPr lang="en-US" sz="2000">
                <a:cs typeface="Arial" charset="0"/>
              </a:rPr>
              <a:t>∆albumin (B)</a:t>
            </a:r>
            <a:endParaRPr lang="en-US" sz="2000"/>
          </a:p>
        </p:txBody>
      </p:sp>
      <p:sp>
        <p:nvSpPr>
          <p:cNvPr id="111620" name="Text Box 6"/>
          <p:cNvSpPr txBox="1">
            <a:spLocks noChangeArrowheads="1"/>
          </p:cNvSpPr>
          <p:nvPr/>
        </p:nvSpPr>
        <p:spPr bwMode="auto">
          <a:xfrm>
            <a:off x="3200400" y="6400800"/>
            <a:ext cx="5715000" cy="366713"/>
          </a:xfrm>
          <a:prstGeom prst="rect">
            <a:avLst/>
          </a:prstGeom>
          <a:noFill/>
          <a:ln w="9525">
            <a:noFill/>
            <a:miter lim="800000"/>
            <a:headEnd/>
            <a:tailEnd/>
          </a:ln>
        </p:spPr>
        <p:txBody>
          <a:bodyPr>
            <a:spAutoFit/>
          </a:bodyPr>
          <a:lstStyle/>
          <a:p>
            <a:pPr>
              <a:spcBef>
                <a:spcPct val="50000"/>
              </a:spcBef>
            </a:pPr>
            <a:r>
              <a:rPr lang="en-US"/>
              <a:t>Pifer et al. DOPPS Kidney Int 2002;62(6):2238-45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a:solidFill>
                  <a:srgbClr val="FF0000"/>
                </a:solidFill>
              </a:rPr>
              <a:t>The Oldest Old</a:t>
            </a:r>
          </a:p>
        </p:txBody>
      </p:sp>
      <p:sp>
        <p:nvSpPr>
          <p:cNvPr id="11267" name="Rectangle 3"/>
          <p:cNvSpPr>
            <a:spLocks noGrp="1" noChangeArrowheads="1"/>
          </p:cNvSpPr>
          <p:nvPr>
            <p:ph type="body" idx="1"/>
          </p:nvPr>
        </p:nvSpPr>
        <p:spPr/>
        <p:txBody>
          <a:bodyPr/>
          <a:lstStyle/>
          <a:p>
            <a:pPr eaLnBrk="1" hangingPunct="1">
              <a:lnSpc>
                <a:spcPct val="80000"/>
              </a:lnSpc>
              <a:spcAft>
                <a:spcPct val="50000"/>
              </a:spcAft>
              <a:defRPr/>
            </a:pPr>
            <a:endParaRPr lang="en-US" sz="2400" dirty="0"/>
          </a:p>
          <a:p>
            <a:pPr eaLnBrk="1" hangingPunct="1">
              <a:lnSpc>
                <a:spcPct val="80000"/>
              </a:lnSpc>
              <a:spcAft>
                <a:spcPct val="50000"/>
              </a:spcAft>
              <a:defRPr/>
            </a:pPr>
            <a:r>
              <a:rPr lang="en-US" sz="2800" dirty="0"/>
              <a:t>The "oldest old" – those aged 85 and over – are the most rapidly growing elderly age group.</a:t>
            </a:r>
          </a:p>
          <a:p>
            <a:pPr eaLnBrk="1" hangingPunct="1">
              <a:lnSpc>
                <a:spcPct val="80000"/>
              </a:lnSpc>
              <a:spcAft>
                <a:spcPct val="50000"/>
              </a:spcAft>
              <a:defRPr/>
            </a:pPr>
            <a:endParaRPr lang="en-US" sz="2400" dirty="0"/>
          </a:p>
          <a:p>
            <a:pPr eaLnBrk="1" hangingPunct="1">
              <a:lnSpc>
                <a:spcPct val="80000"/>
              </a:lnSpc>
              <a:spcAft>
                <a:spcPct val="50000"/>
              </a:spcAft>
              <a:defRPr/>
            </a:pPr>
            <a:r>
              <a:rPr lang="en-US" sz="2800" dirty="0"/>
              <a:t>The oldest old represented 12.1% of the elderly population in 2000 and 1.5% of the total population. In 2050, they are projected to be 24% of elderly Americans and 5% of all Americans.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Functional Status and ESRD</a:t>
            </a:r>
          </a:p>
        </p:txBody>
      </p:sp>
      <p:sp>
        <p:nvSpPr>
          <p:cNvPr id="112644" name="Rectangle 4"/>
          <p:cNvSpPr>
            <a:spLocks noGrp="1" noChangeArrowheads="1"/>
          </p:cNvSpPr>
          <p:nvPr>
            <p:ph type="body" idx="4294967295"/>
          </p:nvPr>
        </p:nvSpPr>
        <p:spPr>
          <a:xfrm>
            <a:off x="457200" y="1870075"/>
            <a:ext cx="8229600" cy="4530725"/>
          </a:xfrm>
          <a:noFill/>
        </p:spPr>
        <p:txBody>
          <a:bodyPr/>
          <a:lstStyle/>
          <a:p>
            <a:r>
              <a:rPr lang="en-US" sz="2800" smtClean="0">
                <a:effectLst/>
              </a:rPr>
              <a:t>Poor functional status is highly predictive of early death (RR 1.5 to 3.0)</a:t>
            </a:r>
          </a:p>
          <a:p>
            <a:endParaRPr lang="en-US" sz="2800" smtClean="0">
              <a:effectLst/>
            </a:endParaRPr>
          </a:p>
          <a:p>
            <a:r>
              <a:rPr lang="en-US" sz="2800" smtClean="0">
                <a:effectLst/>
              </a:rPr>
              <a:t>Measures of functional status</a:t>
            </a:r>
          </a:p>
          <a:p>
            <a:pPr lvl="1"/>
            <a:r>
              <a:rPr lang="en-US" sz="2400" smtClean="0">
                <a:effectLst/>
              </a:rPr>
              <a:t>Ability to ambulate (yes/no)</a:t>
            </a:r>
          </a:p>
          <a:p>
            <a:pPr lvl="1"/>
            <a:r>
              <a:rPr lang="en-US" sz="2400" smtClean="0">
                <a:effectLst/>
              </a:rPr>
              <a:t>Karnofsky scale</a:t>
            </a:r>
          </a:p>
          <a:p>
            <a:pPr lvl="1"/>
            <a:r>
              <a:rPr lang="en-US" sz="2400" smtClean="0">
                <a:effectLst/>
              </a:rPr>
              <a:t>Activities of daily living</a:t>
            </a:r>
          </a:p>
          <a:p>
            <a:pPr lvl="1"/>
            <a:endParaRPr lang="en-US" sz="2400" smtClean="0">
              <a:effectLst/>
            </a:endParaRPr>
          </a:p>
          <a:p>
            <a:pPr lvl="1">
              <a:buFontTx/>
              <a:buNone/>
            </a:pPr>
            <a:r>
              <a:rPr lang="en-US" sz="2400" smtClean="0">
                <a:effectLst/>
              </a:rPr>
              <a:t>Inability to transfer and falls are indicators of poor prognosis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mtClean="0">
                <a:solidFill>
                  <a:srgbClr val="FF0000"/>
                </a:solidFill>
              </a:rPr>
              <a:t>Comorbiditiy and ESRD</a:t>
            </a:r>
          </a:p>
        </p:txBody>
      </p:sp>
      <p:sp>
        <p:nvSpPr>
          <p:cNvPr id="3" name="Content Placeholder 2"/>
          <p:cNvSpPr>
            <a:spLocks noGrp="1"/>
          </p:cNvSpPr>
          <p:nvPr>
            <p:ph idx="1"/>
          </p:nvPr>
        </p:nvSpPr>
        <p:spPr/>
        <p:txBody>
          <a:bodyPr/>
          <a:lstStyle/>
          <a:p>
            <a:r>
              <a:rPr lang="en-US" smtClean="0"/>
              <a:t>DM, CHF, CAD, PVD, COPD, malignancy</a:t>
            </a:r>
          </a:p>
          <a:p>
            <a:endParaRPr lang="en-US" smtClean="0"/>
          </a:p>
          <a:p>
            <a:r>
              <a:rPr lang="en-US" smtClean="0"/>
              <a:t>Comorbidity scores</a:t>
            </a:r>
          </a:p>
          <a:p>
            <a:pPr lvl="1"/>
            <a:r>
              <a:rPr lang="en-US" smtClean="0"/>
              <a:t>Charlson Comorbidity Index</a:t>
            </a:r>
          </a:p>
          <a:p>
            <a:pPr lvl="1"/>
            <a:r>
              <a:rPr lang="en-US" smtClean="0"/>
              <a:t>ESRD (Modified Charlson) Comorbidity Index</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533400" y="304800"/>
            <a:ext cx="8153400" cy="1116013"/>
          </a:xfrm>
        </p:spPr>
        <p:txBody>
          <a:bodyPr/>
          <a:lstStyle/>
          <a:p>
            <a:r>
              <a:rPr lang="en-US" sz="4000" b="1" smtClean="0">
                <a:solidFill>
                  <a:srgbClr val="FF0000"/>
                </a:solidFill>
              </a:rPr>
              <a:t>Adapting Charlson Comorbidity Index for ESRD Patients</a:t>
            </a:r>
          </a:p>
        </p:txBody>
      </p:sp>
      <p:pic>
        <p:nvPicPr>
          <p:cNvPr id="114690" name="Picture 3"/>
          <p:cNvPicPr>
            <a:picLocks noGrp="1" noChangeAspect="1" noChangeArrowheads="1"/>
          </p:cNvPicPr>
          <p:nvPr>
            <p:ph type="body" idx="1"/>
          </p:nvPr>
        </p:nvPicPr>
        <p:blipFill>
          <a:blip r:embed="rId2" cstate="print"/>
          <a:srcRect/>
          <a:stretch>
            <a:fillRect/>
          </a:stretch>
        </p:blipFill>
        <p:spPr>
          <a:xfrm>
            <a:off x="3505200" y="1536700"/>
            <a:ext cx="4800600" cy="4711700"/>
          </a:xfrm>
        </p:spPr>
      </p:pic>
      <p:sp>
        <p:nvSpPr>
          <p:cNvPr id="114691" name="Rectangle 4"/>
          <p:cNvSpPr>
            <a:spLocks noChangeArrowheads="1"/>
          </p:cNvSpPr>
          <p:nvPr/>
        </p:nvSpPr>
        <p:spPr bwMode="auto">
          <a:xfrm>
            <a:off x="152400" y="2590800"/>
            <a:ext cx="3124200" cy="4054475"/>
          </a:xfrm>
          <a:prstGeom prst="rect">
            <a:avLst/>
          </a:prstGeom>
          <a:noFill/>
          <a:ln w="9525">
            <a:noFill/>
            <a:miter lim="800000"/>
            <a:headEnd/>
            <a:tailEnd/>
          </a:ln>
        </p:spPr>
        <p:txBody>
          <a:bodyPr anchor="ctr">
            <a:spAutoFit/>
          </a:bodyPr>
          <a:lstStyle/>
          <a:p>
            <a:pPr algn="ctr"/>
            <a:r>
              <a:rPr lang="en-US" sz="2000"/>
              <a:t>(A) ESRD Comorbidity Index score </a:t>
            </a:r>
          </a:p>
          <a:p>
            <a:pPr algn="ctr"/>
            <a:endParaRPr lang="en-US" sz="2000"/>
          </a:p>
          <a:p>
            <a:pPr algn="ctr"/>
            <a:endParaRPr lang="en-US" sz="2000"/>
          </a:p>
          <a:p>
            <a:pPr algn="ctr"/>
            <a:endParaRPr lang="en-US" sz="2000"/>
          </a:p>
          <a:p>
            <a:pPr algn="ctr"/>
            <a:endParaRPr lang="en-US" sz="2000"/>
          </a:p>
          <a:p>
            <a:pPr algn="ctr"/>
            <a:r>
              <a:rPr lang="en-US" sz="2000"/>
              <a:t>(B) Charlson Comorbidity  Index score</a:t>
            </a:r>
          </a:p>
          <a:p>
            <a:pPr algn="ctr"/>
            <a:endParaRPr lang="en-US" sz="2000"/>
          </a:p>
          <a:p>
            <a:pPr algn="ctr"/>
            <a:endParaRPr lang="en-US" sz="2000"/>
          </a:p>
          <a:p>
            <a:pPr algn="ctr"/>
            <a:r>
              <a:rPr lang="en-US" sz="2000" i="1"/>
              <a:t>Kaplan-Meier Survival Plots</a:t>
            </a:r>
          </a:p>
          <a:p>
            <a:pPr algn="ctr"/>
            <a:r>
              <a:rPr lang="en-US" sz="2000"/>
              <a:t> </a:t>
            </a:r>
          </a:p>
        </p:txBody>
      </p:sp>
      <p:sp>
        <p:nvSpPr>
          <p:cNvPr id="114693" name="Text Box 5"/>
          <p:cNvSpPr txBox="1">
            <a:spLocks noChangeArrowheads="1"/>
          </p:cNvSpPr>
          <p:nvPr/>
        </p:nvSpPr>
        <p:spPr bwMode="auto">
          <a:xfrm>
            <a:off x="4495800" y="6477000"/>
            <a:ext cx="4572000" cy="336550"/>
          </a:xfrm>
          <a:prstGeom prst="rect">
            <a:avLst/>
          </a:prstGeom>
          <a:noFill/>
          <a:ln w="9525">
            <a:noFill/>
            <a:miter lim="800000"/>
            <a:headEnd/>
            <a:tailEnd/>
          </a:ln>
          <a:effectLst/>
        </p:spPr>
        <p:txBody>
          <a:bodyPr>
            <a:spAutoFit/>
          </a:bodyPr>
          <a:lstStyle/>
          <a:p>
            <a:pPr>
              <a:spcBef>
                <a:spcPct val="50000"/>
              </a:spcBef>
            </a:pPr>
            <a:r>
              <a:rPr lang="en-US" sz="1600"/>
              <a:t>Hemmelgarn et al. AJKD, 42(1), 2003: 125-32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b="1" smtClean="0">
                <a:solidFill>
                  <a:srgbClr val="FF0000"/>
                </a:solidFill>
              </a:rPr>
              <a:t>The “Surprise” Question</a:t>
            </a:r>
          </a:p>
        </p:txBody>
      </p:sp>
      <p:pic>
        <p:nvPicPr>
          <p:cNvPr id="116738" name="Picture 3"/>
          <p:cNvPicPr>
            <a:picLocks noGrp="1" noChangeAspect="1" noChangeArrowheads="1"/>
          </p:cNvPicPr>
          <p:nvPr>
            <p:ph idx="1"/>
          </p:nvPr>
        </p:nvPicPr>
        <p:blipFill>
          <a:blip r:embed="rId2" cstate="print"/>
          <a:srcRect/>
          <a:stretch>
            <a:fillRect/>
          </a:stretch>
        </p:blipFill>
        <p:spPr>
          <a:xfrm>
            <a:off x="638175" y="2209800"/>
            <a:ext cx="3935413" cy="4191000"/>
          </a:xfrm>
        </p:spPr>
      </p:pic>
      <p:pic>
        <p:nvPicPr>
          <p:cNvPr id="116739" name="Picture 4"/>
          <p:cNvPicPr>
            <a:picLocks noChangeAspect="1" noChangeArrowheads="1"/>
          </p:cNvPicPr>
          <p:nvPr/>
        </p:nvPicPr>
        <p:blipFill>
          <a:blip r:embed="rId3" cstate="print"/>
          <a:srcRect/>
          <a:stretch>
            <a:fillRect/>
          </a:stretch>
        </p:blipFill>
        <p:spPr bwMode="auto">
          <a:xfrm>
            <a:off x="4702175" y="2209800"/>
            <a:ext cx="3908425" cy="4191000"/>
          </a:xfrm>
          <a:prstGeom prst="rect">
            <a:avLst/>
          </a:prstGeom>
          <a:noFill/>
          <a:ln w="9525">
            <a:noFill/>
            <a:miter lim="800000"/>
            <a:headEnd/>
            <a:tailEnd/>
          </a:ln>
        </p:spPr>
      </p:pic>
      <p:sp>
        <p:nvSpPr>
          <p:cNvPr id="116740" name="TextBox 7"/>
          <p:cNvSpPr txBox="1">
            <a:spLocks noChangeArrowheads="1"/>
          </p:cNvSpPr>
          <p:nvPr/>
        </p:nvSpPr>
        <p:spPr bwMode="auto">
          <a:xfrm>
            <a:off x="1371600" y="1066800"/>
            <a:ext cx="6324600" cy="822325"/>
          </a:xfrm>
          <a:prstGeom prst="rect">
            <a:avLst/>
          </a:prstGeom>
          <a:noFill/>
          <a:ln w="9525">
            <a:noFill/>
            <a:miter lim="800000"/>
            <a:headEnd/>
            <a:tailEnd/>
          </a:ln>
        </p:spPr>
        <p:txBody>
          <a:bodyPr>
            <a:spAutoFit/>
          </a:bodyPr>
          <a:lstStyle/>
          <a:p>
            <a:pPr algn="ctr"/>
            <a:r>
              <a:rPr lang="en-US" sz="2400" b="1"/>
              <a:t>“Would I be surprised if this patient died in the next 12 months?”</a:t>
            </a:r>
          </a:p>
        </p:txBody>
      </p:sp>
      <p:sp>
        <p:nvSpPr>
          <p:cNvPr id="116741" name="Text Box 6"/>
          <p:cNvSpPr txBox="1">
            <a:spLocks noChangeArrowheads="1"/>
          </p:cNvSpPr>
          <p:nvPr/>
        </p:nvSpPr>
        <p:spPr bwMode="auto">
          <a:xfrm>
            <a:off x="3505200" y="6477000"/>
            <a:ext cx="5638800" cy="366713"/>
          </a:xfrm>
          <a:prstGeom prst="rect">
            <a:avLst/>
          </a:prstGeom>
          <a:noFill/>
          <a:ln w="9525">
            <a:noFill/>
            <a:miter lim="800000"/>
            <a:headEnd/>
            <a:tailEnd/>
          </a:ln>
        </p:spPr>
        <p:txBody>
          <a:bodyPr>
            <a:spAutoFit/>
          </a:bodyPr>
          <a:lstStyle/>
          <a:p>
            <a:pPr>
              <a:spcBef>
                <a:spcPct val="50000"/>
              </a:spcBef>
            </a:pPr>
            <a:r>
              <a:rPr lang="en-US"/>
              <a:t>Moss et al. Clin J Am Soc Nephrol; 3: 1379-84, 2008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000" b="1" dirty="0" smtClean="0">
                <a:solidFill>
                  <a:srgbClr val="FF0000"/>
                </a:solidFill>
              </a:rPr>
              <a:t>Predicting Who Will Die Within First Year on Dialysis</a:t>
            </a:r>
          </a:p>
        </p:txBody>
      </p:sp>
      <p:sp>
        <p:nvSpPr>
          <p:cNvPr id="3" name="Content Placeholder 2"/>
          <p:cNvSpPr>
            <a:spLocks noGrp="1"/>
          </p:cNvSpPr>
          <p:nvPr>
            <p:ph idx="1"/>
          </p:nvPr>
        </p:nvSpPr>
        <p:spPr>
          <a:xfrm>
            <a:off x="457200" y="2174875"/>
            <a:ext cx="8229600" cy="4530725"/>
          </a:xfrm>
        </p:spPr>
        <p:txBody>
          <a:bodyPr/>
          <a:lstStyle/>
          <a:p>
            <a:pPr lvl="1"/>
            <a:r>
              <a:rPr lang="en-US" dirty="0" smtClean="0"/>
              <a:t>An integrated mathematical prognostic model takes into account:</a:t>
            </a:r>
          </a:p>
          <a:p>
            <a:pPr lvl="1">
              <a:buFontTx/>
              <a:buNone/>
            </a:pPr>
            <a:endParaRPr lang="en-US" dirty="0" smtClean="0"/>
          </a:p>
          <a:p>
            <a:pPr lvl="1"/>
            <a:r>
              <a:rPr lang="en-US" dirty="0" smtClean="0"/>
              <a:t>Clinician’s estimate of prognosis</a:t>
            </a:r>
          </a:p>
          <a:p>
            <a:pPr lvl="1"/>
            <a:r>
              <a:rPr lang="en-US" dirty="0" smtClean="0"/>
              <a:t>Laboratory values</a:t>
            </a:r>
          </a:p>
          <a:p>
            <a:pPr lvl="1"/>
            <a:r>
              <a:rPr lang="en-US" dirty="0" err="1" smtClean="0"/>
              <a:t>Comorbidities</a:t>
            </a:r>
            <a:endParaRPr lang="en-US" dirty="0" smtClean="0"/>
          </a:p>
          <a:p>
            <a:pPr lvl="1"/>
            <a:r>
              <a:rPr lang="en-US" dirty="0" smtClean="0"/>
              <a:t>Functional status</a:t>
            </a:r>
          </a:p>
          <a:p>
            <a:pPr lvl="1"/>
            <a:endParaRPr lang="en-US" dirty="0" smtClean="0"/>
          </a:p>
          <a:p>
            <a:pPr lvl="1">
              <a:buFontTx/>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mtClean="0">
                <a:solidFill>
                  <a:srgbClr val="FF0000"/>
                </a:solidFill>
              </a:rPr>
              <a:t>HD Mortality Predictor</a:t>
            </a:r>
          </a:p>
        </p:txBody>
      </p:sp>
      <p:sp>
        <p:nvSpPr>
          <p:cNvPr id="3" name="Content Placeholder 2"/>
          <p:cNvSpPr>
            <a:spLocks noGrp="1"/>
          </p:cNvSpPr>
          <p:nvPr>
            <p:ph idx="1"/>
          </p:nvPr>
        </p:nvSpPr>
        <p:spPr/>
        <p:txBody>
          <a:bodyPr/>
          <a:lstStyle/>
          <a:p>
            <a:pPr>
              <a:defRPr/>
            </a:pPr>
            <a:r>
              <a:rPr lang="en-US" smtClean="0"/>
              <a:t>Mathematical model for estimating patient survival at 6 months using</a:t>
            </a:r>
          </a:p>
          <a:p>
            <a:pPr lvl="1">
              <a:defRPr/>
            </a:pPr>
            <a:endParaRPr lang="en-US" smtClean="0"/>
          </a:p>
          <a:p>
            <a:pPr lvl="1">
              <a:defRPr/>
            </a:pPr>
            <a:r>
              <a:rPr lang="en-US" smtClean="0"/>
              <a:t>The “Surprise” question</a:t>
            </a:r>
          </a:p>
          <a:p>
            <a:pPr lvl="1">
              <a:defRPr/>
            </a:pPr>
            <a:r>
              <a:rPr lang="en-US" smtClean="0"/>
              <a:t>Serum albumin</a:t>
            </a:r>
          </a:p>
          <a:p>
            <a:pPr lvl="1">
              <a:defRPr/>
            </a:pPr>
            <a:r>
              <a:rPr lang="en-US" smtClean="0"/>
              <a:t>Age</a:t>
            </a:r>
          </a:p>
          <a:p>
            <a:pPr lvl="1">
              <a:defRPr/>
            </a:pPr>
            <a:r>
              <a:rPr lang="en-US" smtClean="0"/>
              <a:t>Presence or absence of dementia and PVD</a:t>
            </a:r>
          </a:p>
          <a:p>
            <a:pPr lvl="1">
              <a:buFontTx/>
              <a:buNone/>
              <a:defRPr/>
            </a:pPr>
            <a:r>
              <a:rPr lang="en-US" b="1" smtClean="0">
                <a:solidFill>
                  <a:srgbClr val="FF0000"/>
                </a:solidFill>
              </a:rPr>
              <a:t>		</a:t>
            </a:r>
            <a:r>
              <a:rPr lang="en-US" b="1" smtClean="0">
                <a:solidFill>
                  <a:srgbClr val="FF0000"/>
                </a:solidFill>
                <a:hlinkClick r:id="rId2"/>
              </a:rPr>
              <a:t>http://touchcalc.com/calculators/sq</a:t>
            </a:r>
            <a:endParaRPr lang="en-US" b="1" smtClean="0">
              <a:solidFill>
                <a:srgbClr val="FF0000"/>
              </a:solidFill>
            </a:endParaRPr>
          </a:p>
        </p:txBody>
      </p:sp>
      <p:sp>
        <p:nvSpPr>
          <p:cNvPr id="118787" name="TextBox 3"/>
          <p:cNvSpPr txBox="1">
            <a:spLocks noChangeArrowheads="1"/>
          </p:cNvSpPr>
          <p:nvPr/>
        </p:nvSpPr>
        <p:spPr bwMode="auto">
          <a:xfrm>
            <a:off x="3581400" y="6415088"/>
            <a:ext cx="5410200" cy="366712"/>
          </a:xfrm>
          <a:prstGeom prst="rect">
            <a:avLst/>
          </a:prstGeom>
          <a:noFill/>
          <a:ln w="9525">
            <a:noFill/>
            <a:miter lim="800000"/>
            <a:headEnd/>
            <a:tailEnd/>
          </a:ln>
        </p:spPr>
        <p:txBody>
          <a:bodyPr>
            <a:spAutoFit/>
          </a:bodyPr>
          <a:lstStyle/>
          <a:p>
            <a:r>
              <a:rPr lang="en-US"/>
              <a:t>Cohen et al, Clin J Am Soc Nephrol 2010; 5(1):72-9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endParaRPr lang="en-US" smtClean="0">
              <a:effectLst/>
            </a:endParaRPr>
          </a:p>
        </p:txBody>
      </p:sp>
      <p:pic>
        <p:nvPicPr>
          <p:cNvPr id="119810" name="Picture 4"/>
          <p:cNvPicPr>
            <a:picLocks noGrp="1" noChangeAspect="1" noChangeArrowheads="1"/>
          </p:cNvPicPr>
          <p:nvPr>
            <p:ph type="body" idx="1"/>
          </p:nvPr>
        </p:nvPicPr>
        <p:blipFill>
          <a:blip r:embed="rId2" cstate="print"/>
          <a:srcRect/>
          <a:stretch>
            <a:fillRect/>
          </a:stretch>
        </p:blipFill>
        <p:spPr>
          <a:xfrm>
            <a:off x="487363" y="1981200"/>
            <a:ext cx="8275637" cy="3678238"/>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endParaRPr lang="en-US" smtClean="0">
              <a:effectLst/>
            </a:endParaRPr>
          </a:p>
        </p:txBody>
      </p:sp>
      <p:pic>
        <p:nvPicPr>
          <p:cNvPr id="120834" name="Picture 4"/>
          <p:cNvPicPr>
            <a:picLocks noGrp="1" noChangeAspect="1" noChangeArrowheads="1"/>
          </p:cNvPicPr>
          <p:nvPr>
            <p:ph type="body" idx="1"/>
          </p:nvPr>
        </p:nvPicPr>
        <p:blipFill>
          <a:blip r:embed="rId2" cstate="print"/>
          <a:srcRect/>
          <a:stretch>
            <a:fillRect/>
          </a:stretch>
        </p:blipFill>
        <p:spPr>
          <a:xfrm>
            <a:off x="1776413" y="457200"/>
            <a:ext cx="5691187" cy="6096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228600" y="304800"/>
            <a:ext cx="8550275" cy="1117600"/>
          </a:xfrm>
          <a:prstGeom prst="rect">
            <a:avLst/>
          </a:prstGeom>
          <a:noFill/>
          <a:ln w="9525">
            <a:noFill/>
            <a:miter lim="800000"/>
            <a:headEnd/>
            <a:tailEnd/>
          </a:ln>
          <a:effectLst/>
        </p:spPr>
        <p:txBody>
          <a:bodyPr lIns="92075" tIns="46038" rIns="92075" bIns="46038" anchor="ctr"/>
          <a:lstStyle/>
          <a:p>
            <a:pPr algn="ctr">
              <a:defRPr/>
            </a:pPr>
            <a:r>
              <a:rPr lang="en-US" sz="4800" b="1" dirty="0">
                <a:solidFill>
                  <a:srgbClr val="FF0000"/>
                </a:solidFill>
                <a:effectLst>
                  <a:outerShdw blurRad="38100" dist="38100" dir="2700000" algn="tl">
                    <a:srgbClr val="000000"/>
                  </a:outerShdw>
                </a:effectLst>
                <a:latin typeface="Arial" pitchFamily="34" charset="0"/>
              </a:rPr>
              <a:t>Palliative Care</a:t>
            </a:r>
          </a:p>
        </p:txBody>
      </p:sp>
      <p:sp>
        <p:nvSpPr>
          <p:cNvPr id="122882" name="Text Box 5"/>
          <p:cNvSpPr txBox="1">
            <a:spLocks noChangeArrowheads="1"/>
          </p:cNvSpPr>
          <p:nvPr/>
        </p:nvSpPr>
        <p:spPr bwMode="auto">
          <a:xfrm>
            <a:off x="914400" y="1905000"/>
            <a:ext cx="7712075" cy="3292475"/>
          </a:xfrm>
          <a:prstGeom prst="rect">
            <a:avLst/>
          </a:prstGeom>
          <a:noFill/>
          <a:ln w="9525">
            <a:noFill/>
            <a:miter lim="800000"/>
            <a:headEnd/>
            <a:tailEnd/>
          </a:ln>
        </p:spPr>
        <p:txBody>
          <a:bodyPr>
            <a:spAutoFit/>
          </a:bodyPr>
          <a:lstStyle/>
          <a:p>
            <a:pPr eaLnBrk="0" hangingPunct="0">
              <a:spcBef>
                <a:spcPct val="50000"/>
              </a:spcBef>
            </a:pPr>
            <a:r>
              <a:rPr lang="en-US" sz="3200" b="1" u="sng"/>
              <a:t>Definition</a:t>
            </a:r>
          </a:p>
          <a:p>
            <a:pPr eaLnBrk="0" hangingPunct="0">
              <a:spcBef>
                <a:spcPct val="50000"/>
              </a:spcBef>
            </a:pPr>
            <a:r>
              <a:rPr lang="en-US" sz="3200"/>
              <a:t>Palliative care is comprehensive, interdisciplinary care of patients and families facing a chronic or terminal illness focusing primarily on comfort and support.</a:t>
            </a:r>
          </a:p>
        </p:txBody>
      </p:sp>
      <p:sp>
        <p:nvSpPr>
          <p:cNvPr id="122883" name="Text Box 6"/>
          <p:cNvSpPr txBox="1">
            <a:spLocks noChangeArrowheads="1"/>
          </p:cNvSpPr>
          <p:nvPr/>
        </p:nvSpPr>
        <p:spPr bwMode="auto">
          <a:xfrm>
            <a:off x="990600" y="6248400"/>
            <a:ext cx="8153400" cy="366713"/>
          </a:xfrm>
          <a:prstGeom prst="rect">
            <a:avLst/>
          </a:prstGeom>
          <a:noFill/>
          <a:ln w="9525">
            <a:noFill/>
            <a:miter lim="800000"/>
            <a:headEnd/>
            <a:tailEnd/>
          </a:ln>
        </p:spPr>
        <p:txBody>
          <a:bodyPr>
            <a:spAutoFit/>
          </a:bodyPr>
          <a:lstStyle/>
          <a:p>
            <a:pPr eaLnBrk="0" hangingPunct="0"/>
            <a:r>
              <a:rPr lang="en-US"/>
              <a:t>Billings JA. Palliative Care. Recent Advances. </a:t>
            </a:r>
            <a:r>
              <a:rPr lang="en-US" i="1"/>
              <a:t>BMJ </a:t>
            </a:r>
            <a:r>
              <a:rPr lang="en-US"/>
              <a:t>2000:321:555-558.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28600" y="381000"/>
            <a:ext cx="8550275" cy="1117600"/>
          </a:xfrm>
          <a:prstGeom prst="rect">
            <a:avLst/>
          </a:prstGeom>
          <a:noFill/>
          <a:ln w="9525">
            <a:noFill/>
            <a:miter lim="800000"/>
            <a:headEnd/>
            <a:tailEnd/>
          </a:ln>
          <a:effectLst/>
        </p:spPr>
        <p:txBody>
          <a:bodyPr lIns="92075" tIns="46038" rIns="92075" bIns="46038" anchor="ctr"/>
          <a:lstStyle/>
          <a:p>
            <a:pPr algn="ctr">
              <a:defRPr/>
            </a:pPr>
            <a:r>
              <a:rPr lang="en-US" sz="4400" b="1" dirty="0">
                <a:solidFill>
                  <a:srgbClr val="FF0000"/>
                </a:solidFill>
                <a:effectLst>
                  <a:outerShdw blurRad="38100" dist="38100" dir="2700000" algn="tl">
                    <a:srgbClr val="000000"/>
                  </a:outerShdw>
                </a:effectLst>
                <a:latin typeface="Arial" pitchFamily="34" charset="0"/>
              </a:rPr>
              <a:t>Aspects of Palliative Care</a:t>
            </a:r>
            <a:endParaRPr lang="en-US" sz="4400" dirty="0">
              <a:solidFill>
                <a:srgbClr val="FF0000"/>
              </a:solidFill>
              <a:effectLst>
                <a:outerShdw blurRad="38100" dist="38100" dir="2700000" algn="tl">
                  <a:srgbClr val="000000"/>
                </a:outerShdw>
              </a:effectLst>
              <a:latin typeface="Arial" pitchFamily="34" charset="0"/>
            </a:endParaRPr>
          </a:p>
        </p:txBody>
      </p:sp>
      <p:sp>
        <p:nvSpPr>
          <p:cNvPr id="73733" name="Rectangle 5"/>
          <p:cNvSpPr>
            <a:spLocks noChangeArrowheads="1"/>
          </p:cNvSpPr>
          <p:nvPr/>
        </p:nvSpPr>
        <p:spPr bwMode="auto">
          <a:xfrm>
            <a:off x="593725" y="1981200"/>
            <a:ext cx="8550275" cy="4021138"/>
          </a:xfrm>
          <a:prstGeom prst="rect">
            <a:avLst/>
          </a:prstGeom>
          <a:noFill/>
          <a:ln w="9525">
            <a:noFill/>
            <a:miter lim="800000"/>
            <a:headEnd/>
            <a:tailEnd/>
          </a:ln>
          <a:effectLst/>
        </p:spPr>
        <p:txBody>
          <a:bodyPr lIns="92075" tIns="46038" rIns="92075" bIns="46038"/>
          <a:lstStyle/>
          <a:p>
            <a:pPr marL="342900" indent="-342900">
              <a:spcBef>
                <a:spcPct val="20000"/>
              </a:spcBef>
              <a:buClr>
                <a:srgbClr val="FFCC66"/>
              </a:buClr>
              <a:buFont typeface="Wingdings" pitchFamily="2" charset="2"/>
              <a:buBlip>
                <a:blip r:embed="rId3"/>
              </a:buBlip>
              <a:defRPr/>
            </a:pPr>
            <a:r>
              <a:rPr lang="en-US" sz="3600" dirty="0">
                <a:effectLst>
                  <a:outerShdw blurRad="38100" dist="38100" dir="2700000" algn="tl">
                    <a:srgbClr val="000000"/>
                  </a:outerShdw>
                </a:effectLst>
                <a:latin typeface="Arial" pitchFamily="34" charset="0"/>
              </a:rPr>
              <a:t>Pain and symptom management</a:t>
            </a:r>
          </a:p>
          <a:p>
            <a:pPr marL="342900" indent="-342900">
              <a:spcBef>
                <a:spcPct val="20000"/>
              </a:spcBef>
              <a:buClr>
                <a:srgbClr val="FFCC66"/>
              </a:buClr>
              <a:buFont typeface="Wingdings" pitchFamily="2" charset="2"/>
              <a:buBlip>
                <a:blip r:embed="rId3"/>
              </a:buBlip>
              <a:defRPr/>
            </a:pPr>
            <a:r>
              <a:rPr lang="en-US" sz="3600" dirty="0">
                <a:effectLst>
                  <a:outerShdw blurRad="38100" dist="38100" dir="2700000" algn="tl">
                    <a:srgbClr val="000000"/>
                  </a:outerShdw>
                </a:effectLst>
                <a:latin typeface="Arial" pitchFamily="34" charset="0"/>
              </a:rPr>
              <a:t>Advance care planning</a:t>
            </a:r>
          </a:p>
          <a:p>
            <a:pPr marL="742950" lvl="1" indent="-285750">
              <a:spcBef>
                <a:spcPct val="20000"/>
              </a:spcBef>
              <a:buClr>
                <a:srgbClr val="FFCC66"/>
              </a:buClr>
              <a:buFontTx/>
              <a:buChar char="–"/>
              <a:defRPr/>
            </a:pPr>
            <a:r>
              <a:rPr lang="en-US" sz="3200" dirty="0">
                <a:effectLst>
                  <a:outerShdw blurRad="38100" dist="38100" dir="2700000" algn="tl">
                    <a:srgbClr val="000000"/>
                  </a:outerShdw>
                </a:effectLst>
                <a:latin typeface="Arial" pitchFamily="34" charset="0"/>
              </a:rPr>
              <a:t>DNR</a:t>
            </a:r>
          </a:p>
          <a:p>
            <a:pPr marL="742950" lvl="1" indent="-285750">
              <a:spcBef>
                <a:spcPct val="20000"/>
              </a:spcBef>
              <a:buClr>
                <a:srgbClr val="FFCC66"/>
              </a:buClr>
              <a:buFontTx/>
              <a:buChar char="–"/>
              <a:defRPr/>
            </a:pPr>
            <a:r>
              <a:rPr lang="en-US" sz="3200" dirty="0">
                <a:effectLst>
                  <a:outerShdw blurRad="38100" dist="38100" dir="2700000" algn="tl">
                    <a:srgbClr val="000000"/>
                  </a:outerShdw>
                </a:effectLst>
                <a:latin typeface="Arial" pitchFamily="34" charset="0"/>
              </a:rPr>
              <a:t>Advance Directives</a:t>
            </a:r>
          </a:p>
          <a:p>
            <a:pPr marL="342900" indent="-342900">
              <a:spcBef>
                <a:spcPct val="20000"/>
              </a:spcBef>
              <a:buClr>
                <a:srgbClr val="FFCC66"/>
              </a:buClr>
              <a:buFont typeface="Wingdings" pitchFamily="2" charset="2"/>
              <a:buBlip>
                <a:blip r:embed="rId3"/>
              </a:buBlip>
              <a:defRPr/>
            </a:pPr>
            <a:r>
              <a:rPr lang="en-US" sz="3600" dirty="0">
                <a:effectLst>
                  <a:outerShdw blurRad="38100" dist="38100" dir="2700000" algn="tl">
                    <a:srgbClr val="000000"/>
                  </a:outerShdw>
                </a:effectLst>
                <a:latin typeface="Arial" pitchFamily="34" charset="0"/>
              </a:rPr>
              <a:t>Psychosocial and spiritual support</a:t>
            </a:r>
          </a:p>
        </p:txBody>
      </p:sp>
      <p:sp>
        <p:nvSpPr>
          <p:cNvPr id="124931" name="Line 6"/>
          <p:cNvSpPr>
            <a:spLocks noChangeShapeType="1"/>
          </p:cNvSpPr>
          <p:nvPr/>
        </p:nvSpPr>
        <p:spPr bwMode="auto">
          <a:xfrm>
            <a:off x="1303338" y="1233488"/>
            <a:ext cx="6400800" cy="0"/>
          </a:xfrm>
          <a:prstGeom prst="line">
            <a:avLst/>
          </a:prstGeom>
          <a:noFill/>
          <a:ln w="12700">
            <a:solidFill>
              <a:schemeClr val="bg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pPr eaLnBrk="1" hangingPunct="1">
              <a:defRPr/>
            </a:pPr>
            <a:r>
              <a:rPr lang="en-US" b="1" dirty="0">
                <a:solidFill>
                  <a:srgbClr val="FF0000"/>
                </a:solidFill>
              </a:rPr>
              <a:t>Increases in the Oldest Old</a:t>
            </a:r>
            <a:br>
              <a:rPr lang="en-US" b="1" dirty="0">
                <a:solidFill>
                  <a:srgbClr val="FF0000"/>
                </a:solidFill>
              </a:rPr>
            </a:br>
            <a:r>
              <a:rPr lang="en-US" sz="2800" b="1" dirty="0">
                <a:solidFill>
                  <a:schemeClr val="tx1"/>
                </a:solidFill>
              </a:rPr>
              <a:t>U.S. Population Aged 85+ (in millions)</a:t>
            </a:r>
          </a:p>
        </p:txBody>
      </p:sp>
      <p:graphicFrame>
        <p:nvGraphicFramePr>
          <p:cNvPr id="18436" name="Object 4"/>
          <p:cNvGraphicFramePr>
            <a:graphicFrameLocks noChangeAspect="1"/>
          </p:cNvGraphicFramePr>
          <p:nvPr>
            <p:ph idx="1"/>
          </p:nvPr>
        </p:nvGraphicFramePr>
        <p:xfrm>
          <a:off x="469900" y="1604963"/>
          <a:ext cx="8202613" cy="4519612"/>
        </p:xfrm>
        <a:graphic>
          <a:graphicData uri="http://schemas.openxmlformats.org/presentationml/2006/ole">
            <p:oleObj spid="_x0000_s18436" name="Chart" r:id="rId4" imgW="8229600" imgH="4533900" progId="MSGraph.Chart.8">
              <p:embed followColorScheme="full"/>
            </p:oleObj>
          </a:graphicData>
        </a:graphic>
      </p:graphicFrame>
      <p:sp>
        <p:nvSpPr>
          <p:cNvPr id="18438" name="Rectangle 7"/>
          <p:cNvSpPr>
            <a:spLocks noChangeArrowheads="1"/>
          </p:cNvSpPr>
          <p:nvPr/>
        </p:nvSpPr>
        <p:spPr bwMode="auto">
          <a:xfrm>
            <a:off x="1066800" y="6096000"/>
            <a:ext cx="7315200" cy="457200"/>
          </a:xfrm>
          <a:prstGeom prst="rect">
            <a:avLst/>
          </a:prstGeom>
          <a:noFill/>
          <a:ln w="9525">
            <a:noFill/>
            <a:miter lim="800000"/>
            <a:headEnd/>
            <a:tailEnd/>
          </a:ln>
        </p:spPr>
        <p:txBody>
          <a:bodyPr>
            <a:spAutoFit/>
          </a:bodyPr>
          <a:lstStyle/>
          <a:p>
            <a:pPr>
              <a:spcBef>
                <a:spcPct val="50000"/>
              </a:spcBef>
            </a:pPr>
            <a:r>
              <a:rPr lang="en-US" sz="1200"/>
              <a:t>Sources of data: U.S. Census Bureau, “65+ in the United States: 2005,” December 2005; U.S. Census Bureau, U.S. Interim Projections by Age, Sex, Race, and Hispanic Origin, 2004.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533400" y="152400"/>
            <a:ext cx="8153400" cy="1143000"/>
          </a:xfrm>
          <a:prstGeom prst="rect">
            <a:avLst/>
          </a:prstGeom>
          <a:noFill/>
          <a:ln w="9525">
            <a:noFill/>
            <a:miter lim="800000"/>
            <a:headEnd/>
            <a:tailEnd/>
          </a:ln>
          <a:effectLst/>
        </p:spPr>
        <p:txBody>
          <a:bodyPr anchor="b"/>
          <a:lstStyle/>
          <a:p>
            <a:pPr algn="ctr">
              <a:defRPr/>
            </a:pPr>
            <a:r>
              <a:rPr lang="en-US" sz="4000" b="1" dirty="0">
                <a:solidFill>
                  <a:srgbClr val="FF0000"/>
                </a:solidFill>
                <a:effectLst>
                  <a:outerShdw blurRad="38100" dist="38100" dir="2700000" algn="tl">
                    <a:srgbClr val="000000"/>
                  </a:outerShdw>
                </a:effectLst>
                <a:latin typeface="Arial" pitchFamily="34" charset="0"/>
              </a:rPr>
              <a:t>When is Palliative Care Needed?</a:t>
            </a:r>
            <a:endParaRPr lang="en-GB" sz="4000" b="1" dirty="0">
              <a:solidFill>
                <a:srgbClr val="FF0000"/>
              </a:solidFill>
              <a:effectLst>
                <a:outerShdw blurRad="38100" dist="38100" dir="2700000" algn="tl">
                  <a:srgbClr val="000000"/>
                </a:outerShdw>
              </a:effectLst>
              <a:latin typeface="Arial" pitchFamily="34" charset="0"/>
            </a:endParaRPr>
          </a:p>
        </p:txBody>
      </p:sp>
      <p:sp>
        <p:nvSpPr>
          <p:cNvPr id="72709" name="Rectangle 5"/>
          <p:cNvSpPr>
            <a:spLocks noChangeArrowheads="1"/>
          </p:cNvSpPr>
          <p:nvPr/>
        </p:nvSpPr>
        <p:spPr bwMode="auto">
          <a:xfrm>
            <a:off x="717550" y="1552575"/>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90000"/>
              <a:buFont typeface="Wingdings" pitchFamily="2" charset="2"/>
              <a:buBlip>
                <a:blip r:embed="rId3"/>
              </a:buBlip>
              <a:defRPr/>
            </a:pPr>
            <a:endParaRPr lang="en-US" sz="2800" dirty="0">
              <a:effectLst>
                <a:outerShdw blurRad="38100" dist="38100" dir="2700000" algn="tl">
                  <a:srgbClr val="000000"/>
                </a:outerShdw>
              </a:effectLst>
              <a:latin typeface="Arial" pitchFamily="34" charset="0"/>
            </a:endParaRPr>
          </a:p>
          <a:p>
            <a:pPr marL="342900" indent="-342900">
              <a:lnSpc>
                <a:spcPct val="90000"/>
              </a:lnSpc>
              <a:spcBef>
                <a:spcPct val="20000"/>
              </a:spcBef>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Around the decision to stop dialysis</a:t>
            </a:r>
          </a:p>
          <a:p>
            <a:pPr marL="342900" indent="-342900">
              <a:lnSpc>
                <a:spcPct val="90000"/>
              </a:lnSpc>
              <a:spcBef>
                <a:spcPct val="20000"/>
              </a:spcBef>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At the onset of conservative management</a:t>
            </a:r>
          </a:p>
          <a:p>
            <a:pPr marL="342900" indent="-342900">
              <a:lnSpc>
                <a:spcPct val="90000"/>
              </a:lnSpc>
              <a:spcBef>
                <a:spcPct val="20000"/>
              </a:spcBef>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When symptoms from co-morbid conditions are severe</a:t>
            </a:r>
          </a:p>
          <a:p>
            <a:pPr marL="342900" indent="-342900">
              <a:lnSpc>
                <a:spcPct val="90000"/>
              </a:lnSpc>
              <a:spcBef>
                <a:spcPct val="20000"/>
              </a:spcBef>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At times of crisis e.g. new diagnosis of malignancy, or acute severe symptoms</a:t>
            </a:r>
          </a:p>
          <a:p>
            <a:pPr marL="342900" indent="-342900">
              <a:lnSpc>
                <a:spcPct val="90000"/>
              </a:lnSpc>
              <a:spcBef>
                <a:spcPct val="20000"/>
              </a:spcBef>
              <a:buClr>
                <a:schemeClr val="hlink"/>
              </a:buClr>
              <a:buSzPct val="90000"/>
              <a:buFont typeface="Wingdings" pitchFamily="2" charset="2"/>
              <a:buBlip>
                <a:blip r:embed="rId3"/>
              </a:buBlip>
              <a:defRPr/>
            </a:pPr>
            <a:r>
              <a:rPr lang="en-US" sz="2800" dirty="0">
                <a:effectLst>
                  <a:outerShdw blurRad="38100" dist="38100" dir="2700000" algn="tl">
                    <a:srgbClr val="000000"/>
                  </a:outerShdw>
                </a:effectLst>
                <a:latin typeface="Arial" pitchFamily="34" charset="0"/>
              </a:rPr>
              <a:t>Patients who develop renal failure as a consequence of other life threatening conditions or its treatment e.g. cancer  </a:t>
            </a:r>
            <a:endParaRPr lang="en-GB" sz="2800" dirty="0">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9">
                                            <p:txEl>
                                              <p:pRg st="1" end="1"/>
                                            </p:txEl>
                                          </p:spTgt>
                                        </p:tgtEl>
                                        <p:attrNameLst>
                                          <p:attrName>style.visibility</p:attrName>
                                        </p:attrNameLst>
                                      </p:cBhvr>
                                      <p:to>
                                        <p:strVal val="visible"/>
                                      </p:to>
                                    </p:set>
                                    <p:animEffect transition="in" filter="fade">
                                      <p:cBhvr>
                                        <p:cTn id="7" dur="1000"/>
                                        <p:tgtEl>
                                          <p:spTgt spid="727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9">
                                            <p:txEl>
                                              <p:pRg st="2" end="2"/>
                                            </p:txEl>
                                          </p:spTgt>
                                        </p:tgtEl>
                                        <p:attrNameLst>
                                          <p:attrName>style.visibility</p:attrName>
                                        </p:attrNameLst>
                                      </p:cBhvr>
                                      <p:to>
                                        <p:strVal val="visible"/>
                                      </p:to>
                                    </p:set>
                                    <p:animEffect transition="in" filter="fade">
                                      <p:cBhvr>
                                        <p:cTn id="12" dur="1000"/>
                                        <p:tgtEl>
                                          <p:spTgt spid="727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9">
                                            <p:txEl>
                                              <p:pRg st="3" end="3"/>
                                            </p:txEl>
                                          </p:spTgt>
                                        </p:tgtEl>
                                        <p:attrNameLst>
                                          <p:attrName>style.visibility</p:attrName>
                                        </p:attrNameLst>
                                      </p:cBhvr>
                                      <p:to>
                                        <p:strVal val="visible"/>
                                      </p:to>
                                    </p:set>
                                    <p:animEffect transition="in" filter="fade">
                                      <p:cBhvr>
                                        <p:cTn id="17" dur="1000"/>
                                        <p:tgtEl>
                                          <p:spTgt spid="727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9">
                                            <p:txEl>
                                              <p:pRg st="4" end="4"/>
                                            </p:txEl>
                                          </p:spTgt>
                                        </p:tgtEl>
                                        <p:attrNameLst>
                                          <p:attrName>style.visibility</p:attrName>
                                        </p:attrNameLst>
                                      </p:cBhvr>
                                      <p:to>
                                        <p:strVal val="visible"/>
                                      </p:to>
                                    </p:set>
                                    <p:animEffect transition="in" filter="fade">
                                      <p:cBhvr>
                                        <p:cTn id="22" dur="1000"/>
                                        <p:tgtEl>
                                          <p:spTgt spid="7270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9">
                                            <p:txEl>
                                              <p:pRg st="5" end="5"/>
                                            </p:txEl>
                                          </p:spTgt>
                                        </p:tgtEl>
                                        <p:attrNameLst>
                                          <p:attrName>style.visibility</p:attrName>
                                        </p:attrNameLst>
                                      </p:cBhvr>
                                      <p:to>
                                        <p:strVal val="visible"/>
                                      </p:to>
                                    </p:set>
                                    <p:animEffect transition="in" filter="fade">
                                      <p:cBhvr>
                                        <p:cTn id="27" dur="1000"/>
                                        <p:tgtEl>
                                          <p:spTgt spid="727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4000" b="1" dirty="0">
                <a:solidFill>
                  <a:srgbClr val="FF0000"/>
                </a:solidFill>
              </a:rPr>
              <a:t>Criteria for Withholding Dialysis</a:t>
            </a:r>
          </a:p>
        </p:txBody>
      </p:sp>
      <p:sp>
        <p:nvSpPr>
          <p:cNvPr id="69635" name="Rectangle 3"/>
          <p:cNvSpPr>
            <a:spLocks noGrp="1" noChangeArrowheads="1"/>
          </p:cNvSpPr>
          <p:nvPr>
            <p:ph type="body" idx="1"/>
          </p:nvPr>
        </p:nvSpPr>
        <p:spPr/>
        <p:txBody>
          <a:bodyPr/>
          <a:lstStyle/>
          <a:p>
            <a:pPr eaLnBrk="1" hangingPunct="1">
              <a:defRPr/>
            </a:pPr>
            <a:r>
              <a:rPr lang="en-US" sz="2800" dirty="0"/>
              <a:t>Patient or surrogate wishes</a:t>
            </a:r>
          </a:p>
          <a:p>
            <a:pPr eaLnBrk="1" hangingPunct="1">
              <a:defRPr/>
            </a:pPr>
            <a:r>
              <a:rPr lang="en-US" sz="2800" dirty="0"/>
              <a:t>Profound neurologic impairment</a:t>
            </a:r>
          </a:p>
          <a:p>
            <a:pPr lvl="1" eaLnBrk="1" hangingPunct="1">
              <a:defRPr/>
            </a:pPr>
            <a:r>
              <a:rPr lang="en-US" sz="2000" dirty="0"/>
              <a:t>Persistent vegetative state, stroke, dementia</a:t>
            </a:r>
          </a:p>
          <a:p>
            <a:pPr eaLnBrk="1" hangingPunct="1">
              <a:defRPr/>
            </a:pPr>
            <a:r>
              <a:rPr lang="en-US" sz="2800" dirty="0"/>
              <a:t>Non-renal terminal condition</a:t>
            </a:r>
          </a:p>
          <a:p>
            <a:pPr lvl="1" eaLnBrk="1" hangingPunct="1">
              <a:defRPr/>
            </a:pPr>
            <a:r>
              <a:rPr lang="en-US" sz="2400" dirty="0"/>
              <a:t>Malignancy, end-stage liver, heart, lungs</a:t>
            </a:r>
          </a:p>
          <a:p>
            <a:pPr eaLnBrk="1" hangingPunct="1">
              <a:defRPr/>
            </a:pPr>
            <a:r>
              <a:rPr lang="en-US" sz="2800" dirty="0"/>
              <a:t>Medical condition that precludes process of dialysis</a:t>
            </a:r>
          </a:p>
          <a:p>
            <a:pPr eaLnBrk="1" hangingPunct="1">
              <a:defRPr/>
            </a:pPr>
            <a:endParaRPr lang="en-US" sz="2800" dirty="0"/>
          </a:p>
          <a:p>
            <a:pPr lvl="1" eaLnBrk="1" hangingPunct="1">
              <a:buFontTx/>
              <a:buNone/>
              <a:defRPr/>
            </a:pPr>
            <a:r>
              <a:rPr lang="en-US" sz="2400" b="1" dirty="0">
                <a:solidFill>
                  <a:srgbClr val="FFCC00"/>
                </a:solidFill>
              </a:rPr>
              <a:t>Age, per se, is not a criterion to withhold dialysis</a:t>
            </a:r>
            <a:r>
              <a:rPr lang="en-US" sz="2400" dirty="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381000" y="217488"/>
            <a:ext cx="8550275" cy="1117600"/>
          </a:xfrm>
          <a:prstGeom prst="rect">
            <a:avLst/>
          </a:prstGeom>
          <a:noFill/>
          <a:ln w="9525">
            <a:noFill/>
            <a:miter lim="800000"/>
            <a:headEnd/>
            <a:tailEnd/>
          </a:ln>
          <a:effectLst/>
        </p:spPr>
        <p:txBody>
          <a:bodyPr lIns="92075" tIns="46038" rIns="92075" bIns="46038" anchor="ctr"/>
          <a:lstStyle/>
          <a:p>
            <a:pPr algn="ctr">
              <a:defRPr/>
            </a:pPr>
            <a:r>
              <a:rPr lang="en-US" sz="4000" b="1" dirty="0">
                <a:solidFill>
                  <a:srgbClr val="FF0000"/>
                </a:solidFill>
                <a:effectLst>
                  <a:outerShdw blurRad="38100" dist="38100" dir="2700000" algn="tl">
                    <a:srgbClr val="000000"/>
                  </a:outerShdw>
                </a:effectLst>
                <a:latin typeface="Arial" pitchFamily="34" charset="0"/>
              </a:rPr>
              <a:t>Symptoms During Last 24 Hours</a:t>
            </a:r>
            <a:r>
              <a:rPr lang="en-US" sz="4000" dirty="0">
                <a:solidFill>
                  <a:srgbClr val="FF0000"/>
                </a:solidFill>
                <a:effectLst>
                  <a:outerShdw blurRad="38100" dist="38100" dir="2700000" algn="tl">
                    <a:srgbClr val="000000"/>
                  </a:outerShdw>
                </a:effectLst>
                <a:latin typeface="Arial" pitchFamily="34" charset="0"/>
              </a:rPr>
              <a:t/>
            </a:r>
            <a:br>
              <a:rPr lang="en-US" sz="4000" dirty="0">
                <a:solidFill>
                  <a:srgbClr val="FF0000"/>
                </a:solidFill>
                <a:effectLst>
                  <a:outerShdw blurRad="38100" dist="38100" dir="2700000" algn="tl">
                    <a:srgbClr val="000000"/>
                  </a:outerShdw>
                </a:effectLst>
                <a:latin typeface="Arial" pitchFamily="34" charset="0"/>
              </a:rPr>
            </a:br>
            <a:r>
              <a:rPr lang="en-US" sz="3200" dirty="0">
                <a:solidFill>
                  <a:srgbClr val="FF0000"/>
                </a:solidFill>
                <a:effectLst>
                  <a:outerShdw blurRad="38100" dist="38100" dir="2700000" algn="tl">
                    <a:srgbClr val="000000"/>
                  </a:outerShdw>
                </a:effectLst>
                <a:latin typeface="Arial" pitchFamily="34" charset="0"/>
              </a:rPr>
              <a:t>N=79</a:t>
            </a:r>
          </a:p>
        </p:txBody>
      </p:sp>
      <p:graphicFrame>
        <p:nvGraphicFramePr>
          <p:cNvPr id="75815" name="Group 39"/>
          <p:cNvGraphicFramePr>
            <a:graphicFrameLocks noGrp="1"/>
          </p:cNvGraphicFramePr>
          <p:nvPr/>
        </p:nvGraphicFramePr>
        <p:xfrm>
          <a:off x="304800" y="1676400"/>
          <a:ext cx="8550275" cy="4114800"/>
        </p:xfrm>
        <a:graphic>
          <a:graphicData uri="http://schemas.openxmlformats.org/drawingml/2006/table">
            <a:tbl>
              <a:tblPr/>
              <a:tblGrid>
                <a:gridCol w="4275138"/>
                <a:gridCol w="4275137"/>
              </a:tblGrid>
              <a:tr h="446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Symptom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 % present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Pain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42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Agitation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30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Myoclonus/twitching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28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err="1" smtClean="0">
                          <a:ln>
                            <a:noFill/>
                          </a:ln>
                          <a:solidFill>
                            <a:srgbClr val="0000CC"/>
                          </a:solidFill>
                          <a:effectLst>
                            <a:outerShdw blurRad="38100" dist="38100" dir="2700000" algn="tl">
                              <a:srgbClr val="000000"/>
                            </a:outerShdw>
                          </a:effectLst>
                          <a:latin typeface="Arial" pitchFamily="34" charset="0"/>
                        </a:rPr>
                        <a:t>Dyspnea</a:t>
                      </a: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a:t>
                      </a:r>
                      <a:r>
                        <a:rPr kumimoji="0" lang="en-US" sz="2400" b="0" i="0" u="none" strike="noStrike" cap="none" normalizeH="0" baseline="0" dirty="0" err="1" smtClean="0">
                          <a:ln>
                            <a:noFill/>
                          </a:ln>
                          <a:solidFill>
                            <a:srgbClr val="0000CC"/>
                          </a:solidFill>
                          <a:effectLst>
                            <a:outerShdw blurRad="38100" dist="38100" dir="2700000" algn="tl">
                              <a:srgbClr val="000000"/>
                            </a:outerShdw>
                          </a:effectLst>
                          <a:latin typeface="Arial" pitchFamily="34" charset="0"/>
                        </a:rPr>
                        <a:t>agonal</a:t>
                      </a: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 breathing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Fever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Diarrhea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Dysphagia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CCFF"/>
                    </a:solidFill>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Nausea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66CCFF"/>
                    </a:solidFill>
                  </a:tcPr>
                </a:tc>
              </a:tr>
            </a:tbl>
          </a:graphicData>
        </a:graphic>
      </p:graphicFrame>
      <p:sp>
        <p:nvSpPr>
          <p:cNvPr id="131106" name="Text Box 37"/>
          <p:cNvSpPr txBox="1">
            <a:spLocks noChangeArrowheads="1"/>
          </p:cNvSpPr>
          <p:nvPr/>
        </p:nvSpPr>
        <p:spPr bwMode="auto">
          <a:xfrm>
            <a:off x="2332038" y="6096000"/>
            <a:ext cx="4332287" cy="396875"/>
          </a:xfrm>
          <a:prstGeom prst="rect">
            <a:avLst/>
          </a:prstGeom>
          <a:noFill/>
          <a:ln w="12700">
            <a:noFill/>
            <a:miter lim="800000"/>
            <a:headEnd type="none" w="sm" len="sm"/>
            <a:tailEnd type="none" w="sm" len="sm"/>
          </a:ln>
        </p:spPr>
        <p:txBody>
          <a:bodyPr wrap="none">
            <a:spAutoFit/>
          </a:bodyPr>
          <a:lstStyle/>
          <a:p>
            <a:pPr eaLnBrk="0" hangingPunct="0"/>
            <a:r>
              <a:rPr lang="en-US" sz="2000"/>
              <a:t>Cohen et al. </a:t>
            </a:r>
            <a:r>
              <a:rPr lang="en-US" sz="2000" i="1"/>
              <a:t>AJKD</a:t>
            </a:r>
            <a:r>
              <a:rPr lang="en-US" sz="2000"/>
              <a:t>, 2000;36:140-144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304800" y="2133600"/>
            <a:ext cx="8550275" cy="1574800"/>
          </a:xfrm>
          <a:prstGeom prst="rect">
            <a:avLst/>
          </a:prstGeom>
          <a:noFill/>
          <a:ln w="9525">
            <a:solidFill>
              <a:schemeClr val="tx1"/>
            </a:solidFill>
            <a:miter lim="800000"/>
            <a:headEnd/>
            <a:tailEnd/>
          </a:ln>
          <a:effectLst/>
        </p:spPr>
        <p:txBody>
          <a:bodyPr lIns="92075" tIns="46038" rIns="92075" bIns="46038" anchor="ctr"/>
          <a:lstStyle/>
          <a:p>
            <a:pPr algn="ctr">
              <a:defRPr/>
            </a:pPr>
            <a:r>
              <a:rPr lang="en-US" sz="4000" b="1" dirty="0">
                <a:solidFill>
                  <a:srgbClr val="FF0000"/>
                </a:solidFill>
                <a:effectLst>
                  <a:outerShdw blurRad="38100" dist="38100" dir="2700000" algn="tl">
                    <a:srgbClr val="000000"/>
                  </a:outerShdw>
                </a:effectLst>
                <a:latin typeface="Arial" pitchFamily="34" charset="0"/>
              </a:rPr>
              <a:t>RPA/ASN Statement</a:t>
            </a:r>
            <a:br>
              <a:rPr lang="en-US" sz="4000" b="1" dirty="0">
                <a:solidFill>
                  <a:srgbClr val="FF0000"/>
                </a:solidFill>
                <a:effectLst>
                  <a:outerShdw blurRad="38100" dist="38100" dir="2700000" algn="tl">
                    <a:srgbClr val="000000"/>
                  </a:outerShdw>
                </a:effectLst>
                <a:latin typeface="Arial" pitchFamily="34" charset="0"/>
              </a:rPr>
            </a:br>
            <a:r>
              <a:rPr lang="en-US" sz="4000" b="1" dirty="0">
                <a:solidFill>
                  <a:srgbClr val="FF0000"/>
                </a:solidFill>
                <a:effectLst>
                  <a:outerShdw blurRad="38100" dist="38100" dir="2700000" algn="tl">
                    <a:srgbClr val="000000"/>
                  </a:outerShdw>
                </a:effectLst>
                <a:latin typeface="Arial" pitchFamily="34" charset="0"/>
              </a:rPr>
              <a:t>on Quality Care at the End of Life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1752600"/>
            <a:ext cx="8448675" cy="762000"/>
          </a:xfrm>
          <a:prstGeom prst="rect">
            <a:avLst/>
          </a:prstGeom>
          <a:noFill/>
          <a:ln w="9525">
            <a:noFill/>
            <a:miter lim="800000"/>
            <a:headEnd/>
            <a:tailEnd/>
          </a:ln>
          <a:effectLst/>
        </p:spPr>
        <p:txBody>
          <a:bodyPr lIns="92075" tIns="46038" rIns="92075" bIns="46038" anchor="b"/>
          <a:lstStyle/>
          <a:p>
            <a:pPr algn="ctr">
              <a:defRPr/>
            </a:pPr>
            <a:r>
              <a:rPr lang="en-US" sz="4000" b="1" i="1" u="sng" dirty="0">
                <a:effectLst>
                  <a:outerShdw blurRad="38100" dist="38100" dir="2700000" algn="tl">
                    <a:srgbClr val="000000"/>
                  </a:outerShdw>
                </a:effectLst>
                <a:latin typeface="Arial" pitchFamily="34" charset="0"/>
              </a:rPr>
              <a:t>Recommendations</a:t>
            </a:r>
          </a:p>
        </p:txBody>
      </p:sp>
      <p:sp>
        <p:nvSpPr>
          <p:cNvPr id="77829" name="Rectangle 5"/>
          <p:cNvSpPr>
            <a:spLocks noChangeArrowheads="1"/>
          </p:cNvSpPr>
          <p:nvPr/>
        </p:nvSpPr>
        <p:spPr bwMode="auto">
          <a:xfrm>
            <a:off x="381000" y="2743200"/>
            <a:ext cx="8458200" cy="3505200"/>
          </a:xfrm>
          <a:prstGeom prst="rect">
            <a:avLst/>
          </a:prstGeom>
          <a:noFill/>
          <a:ln w="9525">
            <a:noFill/>
            <a:miter lim="800000"/>
            <a:headEnd/>
            <a:tailEnd/>
          </a:ln>
          <a:effectLst/>
        </p:spPr>
        <p:txBody>
          <a:bodyPr lIns="92075" tIns="46038" rIns="92075" bIns="46038" anchor="ctr"/>
          <a:lstStyle/>
          <a:p>
            <a:pPr marL="685800" indent="-685800">
              <a:spcBef>
                <a:spcPct val="20000"/>
              </a:spcBef>
              <a:buClr>
                <a:schemeClr val="hlink"/>
              </a:buClr>
              <a:buSzPct val="90000"/>
              <a:buFont typeface="Wingdings" pitchFamily="2" charset="2"/>
              <a:buNone/>
              <a:defRPr/>
            </a:pPr>
            <a:r>
              <a:rPr lang="en-US" sz="2400" dirty="0">
                <a:solidFill>
                  <a:srgbClr val="FF3300"/>
                </a:solidFill>
                <a:effectLst>
                  <a:outerShdw blurRad="38100" dist="38100" dir="2700000" algn="tl">
                    <a:srgbClr val="000000"/>
                  </a:outerShdw>
                </a:effectLst>
                <a:latin typeface="Arial" pitchFamily="34" charset="0"/>
              </a:rPr>
              <a:t>1.</a:t>
            </a:r>
            <a:r>
              <a:rPr lang="en-US" sz="2400" dirty="0">
                <a:effectLst>
                  <a:outerShdw blurRad="38100" dist="38100" dir="2700000" algn="tl">
                    <a:srgbClr val="000000"/>
                  </a:outerShdw>
                </a:effectLst>
                <a:latin typeface="Arial" pitchFamily="34" charset="0"/>
              </a:rPr>
              <a:t>	All members of the renal health care team including nephrologists, nephrology nurses, nephrology social workers, and renal dietitians should obtain education </a:t>
            </a:r>
          </a:p>
          <a:p>
            <a:pPr marL="685800" indent="-685800">
              <a:spcBef>
                <a:spcPct val="20000"/>
              </a:spcBef>
              <a:buClr>
                <a:schemeClr val="hlink"/>
              </a:buClr>
              <a:buSzPct val="90000"/>
              <a:buFont typeface="Wingdings" pitchFamily="2" charset="2"/>
              <a:buNone/>
              <a:defRPr/>
            </a:pPr>
            <a:r>
              <a:rPr lang="en-US" sz="2400" dirty="0">
                <a:effectLst>
                  <a:outerShdw blurRad="38100" dist="38100" dir="2700000" algn="tl">
                    <a:srgbClr val="000000"/>
                  </a:outerShdw>
                </a:effectLst>
                <a:latin typeface="Arial" pitchFamily="34" charset="0"/>
              </a:rPr>
              <a:t>	and skills in the principles of palliative care to ensure that ESRD patients and families receive multidimensional, compassionate, and competent care at the end of life.</a:t>
            </a:r>
          </a:p>
        </p:txBody>
      </p:sp>
      <p:sp>
        <p:nvSpPr>
          <p:cNvPr id="77830" name="Rectangle 6"/>
          <p:cNvSpPr>
            <a:spLocks noChangeArrowheads="1"/>
          </p:cNvSpPr>
          <p:nvPr/>
        </p:nvSpPr>
        <p:spPr bwMode="auto">
          <a:xfrm>
            <a:off x="457200" y="457200"/>
            <a:ext cx="8305800" cy="1190625"/>
          </a:xfrm>
          <a:prstGeom prst="rect">
            <a:avLst/>
          </a:prstGeom>
          <a:noFill/>
          <a:ln w="9525">
            <a:noFill/>
            <a:miter lim="800000"/>
            <a:headEnd/>
            <a:tailEnd/>
          </a:ln>
          <a:effectLst/>
        </p:spPr>
        <p:txBody>
          <a:bodyPr>
            <a:spAutoFit/>
          </a:bodyPr>
          <a:lstStyle/>
          <a:p>
            <a:pPr algn="ctr" eaLnBrk="0" hangingPunct="0">
              <a:defRPr/>
            </a:pPr>
            <a:r>
              <a:rPr lang="en-US" sz="3600" b="1" dirty="0">
                <a:solidFill>
                  <a:srgbClr val="FF0000"/>
                </a:solidFill>
                <a:effectLst>
                  <a:outerShdw blurRad="38100" dist="38100" dir="2700000" algn="tl">
                    <a:srgbClr val="000000"/>
                  </a:outerShdw>
                </a:effectLst>
                <a:latin typeface="Arial" pitchFamily="34" charset="0"/>
              </a:rPr>
              <a:t>RPA/ASN Statement on Quality Care at the End of Life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228600" y="533400"/>
            <a:ext cx="8524875" cy="1117600"/>
          </a:xfrm>
          <a:prstGeom prst="rect">
            <a:avLst/>
          </a:prstGeom>
          <a:noFill/>
          <a:ln w="9525">
            <a:noFill/>
            <a:miter lim="800000"/>
            <a:headEnd/>
            <a:tailEnd/>
          </a:ln>
          <a:effectLst/>
        </p:spPr>
        <p:txBody>
          <a:bodyPr lIns="92075" tIns="46038" rIns="92075" bIns="46038" anchor="b"/>
          <a:lstStyle/>
          <a:p>
            <a:pPr algn="ctr">
              <a:defRPr/>
            </a:pPr>
            <a:r>
              <a:rPr lang="en-US" sz="3600" b="1" dirty="0">
                <a:solidFill>
                  <a:srgbClr val="FF0000"/>
                </a:solidFill>
                <a:effectLst>
                  <a:outerShdw blurRad="38100" dist="38100" dir="2700000" algn="tl">
                    <a:srgbClr val="000000"/>
                  </a:outerShdw>
                </a:effectLst>
                <a:latin typeface="Arial" pitchFamily="34" charset="0"/>
              </a:rPr>
              <a:t>RPA/ASN Statement on Quality Care </a:t>
            </a:r>
            <a:br>
              <a:rPr lang="en-US" sz="3600" b="1" dirty="0">
                <a:solidFill>
                  <a:srgbClr val="FF0000"/>
                </a:solidFill>
                <a:effectLst>
                  <a:outerShdw blurRad="38100" dist="38100" dir="2700000" algn="tl">
                    <a:srgbClr val="000000"/>
                  </a:outerShdw>
                </a:effectLst>
                <a:latin typeface="Arial" pitchFamily="34" charset="0"/>
              </a:rPr>
            </a:br>
            <a:r>
              <a:rPr lang="en-US" sz="3600" b="1" dirty="0">
                <a:solidFill>
                  <a:srgbClr val="FF0000"/>
                </a:solidFill>
                <a:effectLst>
                  <a:outerShdw blurRad="38100" dist="38100" dir="2700000" algn="tl">
                    <a:srgbClr val="000000"/>
                  </a:outerShdw>
                </a:effectLst>
                <a:latin typeface="Arial" pitchFamily="34" charset="0"/>
              </a:rPr>
              <a:t>at the End of Life</a:t>
            </a:r>
          </a:p>
        </p:txBody>
      </p:sp>
      <p:sp>
        <p:nvSpPr>
          <p:cNvPr id="78853" name="Rectangle 5"/>
          <p:cNvSpPr>
            <a:spLocks noChangeArrowheads="1"/>
          </p:cNvSpPr>
          <p:nvPr/>
        </p:nvSpPr>
        <p:spPr bwMode="auto">
          <a:xfrm>
            <a:off x="533400" y="2362200"/>
            <a:ext cx="8305800" cy="3429000"/>
          </a:xfrm>
          <a:prstGeom prst="rect">
            <a:avLst/>
          </a:prstGeom>
          <a:noFill/>
          <a:ln w="9525">
            <a:noFill/>
            <a:miter lim="800000"/>
            <a:headEnd/>
            <a:tailEnd/>
          </a:ln>
          <a:effectLst/>
        </p:spPr>
        <p:txBody>
          <a:bodyPr lIns="92075" tIns="46038" rIns="92075" bIns="46038" anchor="ctr"/>
          <a:lstStyle/>
          <a:p>
            <a:pPr marL="685800" indent="-685800">
              <a:spcBef>
                <a:spcPct val="20000"/>
              </a:spcBef>
              <a:buClr>
                <a:schemeClr val="hlink"/>
              </a:buClr>
              <a:buSzPct val="90000"/>
              <a:buFont typeface="Wingdings" pitchFamily="2" charset="2"/>
              <a:buNone/>
              <a:defRPr/>
            </a:pPr>
            <a:r>
              <a:rPr lang="en-US" sz="2400" dirty="0">
                <a:solidFill>
                  <a:srgbClr val="FF3300"/>
                </a:solidFill>
                <a:effectLst>
                  <a:outerShdw blurRad="38100" dist="38100" dir="2700000" algn="tl">
                    <a:srgbClr val="000000"/>
                  </a:outerShdw>
                </a:effectLst>
                <a:latin typeface="Arial" pitchFamily="34" charset="0"/>
              </a:rPr>
              <a:t>2.</a:t>
            </a:r>
            <a:r>
              <a:rPr lang="en-US" sz="2400" dirty="0">
                <a:effectLst>
                  <a:outerShdw blurRad="38100" dist="38100" dir="2700000" algn="tl">
                    <a:srgbClr val="000000"/>
                  </a:outerShdw>
                </a:effectLst>
                <a:latin typeface="Arial" pitchFamily="34" charset="0"/>
              </a:rPr>
              <a:t>	In responding to an ESRD patient/surrogate decision to forgo dialysis, the </a:t>
            </a:r>
            <a:r>
              <a:rPr lang="en-US" sz="2400" dirty="0" err="1">
                <a:effectLst>
                  <a:outerShdw blurRad="38100" dist="38100" dir="2700000" algn="tl">
                    <a:srgbClr val="000000"/>
                  </a:outerShdw>
                </a:effectLst>
                <a:latin typeface="Arial" pitchFamily="34" charset="0"/>
              </a:rPr>
              <a:t>nephrologist</a:t>
            </a:r>
            <a:r>
              <a:rPr lang="en-US" sz="2400" dirty="0">
                <a:effectLst>
                  <a:outerShdw blurRad="38100" dist="38100" dir="2700000" algn="tl">
                    <a:srgbClr val="000000"/>
                  </a:outerShdw>
                </a:effectLst>
                <a:latin typeface="Arial" pitchFamily="34" charset="0"/>
              </a:rPr>
              <a:t> is obligated to determine, if possible, why the patient/surrogate has decided to forgo dialysis … Once the </a:t>
            </a:r>
            <a:r>
              <a:rPr lang="en-US" sz="2400" dirty="0" err="1">
                <a:effectLst>
                  <a:outerShdw blurRad="38100" dist="38100" dir="2700000" algn="tl">
                    <a:srgbClr val="000000"/>
                  </a:outerShdw>
                </a:effectLst>
                <a:latin typeface="Arial" pitchFamily="34" charset="0"/>
              </a:rPr>
              <a:t>nephrologist</a:t>
            </a:r>
            <a:r>
              <a:rPr lang="en-US" sz="2400" dirty="0">
                <a:effectLst>
                  <a:outerShdw blurRad="38100" dist="38100" dir="2700000" algn="tl">
                    <a:srgbClr val="000000"/>
                  </a:outerShdw>
                </a:effectLst>
                <a:latin typeface="Arial" pitchFamily="34" charset="0"/>
              </a:rPr>
              <a:t> is satisfied that the patient’s decision to forgo dialysis is informed and </a:t>
            </a:r>
            <a:r>
              <a:rPr lang="en-US" sz="2400" dirty="0" err="1">
                <a:effectLst>
                  <a:outerShdw blurRad="38100" dist="38100" dir="2700000" algn="tl">
                    <a:srgbClr val="000000"/>
                  </a:outerShdw>
                </a:effectLst>
                <a:latin typeface="Arial" pitchFamily="34" charset="0"/>
              </a:rPr>
              <a:t>uncoerced</a:t>
            </a:r>
            <a:r>
              <a:rPr lang="en-US" sz="2400" dirty="0">
                <a:effectLst>
                  <a:outerShdw blurRad="38100" dist="38100" dir="2700000" algn="tl">
                    <a:srgbClr val="000000"/>
                  </a:outerShdw>
                </a:effectLst>
                <a:latin typeface="Arial" pitchFamily="34" charset="0"/>
              </a:rPr>
              <a:t>, the </a:t>
            </a:r>
            <a:r>
              <a:rPr lang="en-US" sz="2400" dirty="0" err="1">
                <a:effectLst>
                  <a:outerShdw blurRad="38100" dist="38100" dir="2700000" algn="tl">
                    <a:srgbClr val="000000"/>
                  </a:outerShdw>
                </a:effectLst>
                <a:latin typeface="Arial" pitchFamily="34" charset="0"/>
              </a:rPr>
              <a:t>nephrologist</a:t>
            </a:r>
            <a:r>
              <a:rPr lang="en-US" sz="2400" dirty="0">
                <a:effectLst>
                  <a:outerShdw blurRad="38100" dist="38100" dir="2700000" algn="tl">
                    <a:srgbClr val="000000"/>
                  </a:outerShdw>
                </a:effectLst>
                <a:latin typeface="Arial" pitchFamily="34" charset="0"/>
              </a:rPr>
              <a:t> should respect the wishes of the patient/surrogate.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ChangeArrowheads="1"/>
          </p:cNvSpPr>
          <p:nvPr/>
        </p:nvSpPr>
        <p:spPr bwMode="auto">
          <a:xfrm>
            <a:off x="533400" y="2590800"/>
            <a:ext cx="8001000" cy="2647950"/>
          </a:xfrm>
          <a:prstGeom prst="rect">
            <a:avLst/>
          </a:prstGeom>
          <a:noFill/>
          <a:ln w="9525">
            <a:noFill/>
            <a:miter lim="800000"/>
            <a:headEnd/>
            <a:tailEnd/>
          </a:ln>
        </p:spPr>
        <p:txBody>
          <a:bodyPr>
            <a:spAutoFit/>
          </a:bodyPr>
          <a:lstStyle/>
          <a:p>
            <a:pPr eaLnBrk="0" hangingPunct="0">
              <a:spcBef>
                <a:spcPct val="20000"/>
              </a:spcBef>
              <a:buClr>
                <a:schemeClr val="accent2"/>
              </a:buClr>
              <a:buSzPct val="75000"/>
              <a:buFont typeface="Monotype Sorts"/>
              <a:buNone/>
            </a:pPr>
            <a:r>
              <a:rPr lang="en-US" sz="2400">
                <a:solidFill>
                  <a:srgbClr val="FF3300"/>
                </a:solidFill>
              </a:rPr>
              <a:t>3.</a:t>
            </a:r>
            <a:r>
              <a:rPr lang="en-US" sz="2400"/>
              <a:t>	After a decision is made to forgo dialysis, the renal 	team should refer the patient to a hospice or adopt 	a palliative care approach to patient care. In either 	case, the nephrologist and other members of the 	renal team should remain active in the patient’s 	care to maintain continuity of relationships and 	treatment.</a:t>
            </a:r>
          </a:p>
        </p:txBody>
      </p:sp>
      <p:sp>
        <p:nvSpPr>
          <p:cNvPr id="79877" name="Rectangle 5"/>
          <p:cNvSpPr>
            <a:spLocks noChangeArrowheads="1"/>
          </p:cNvSpPr>
          <p:nvPr/>
        </p:nvSpPr>
        <p:spPr bwMode="auto">
          <a:xfrm>
            <a:off x="533400" y="533400"/>
            <a:ext cx="8153400" cy="1190625"/>
          </a:xfrm>
          <a:prstGeom prst="rect">
            <a:avLst/>
          </a:prstGeom>
          <a:noFill/>
          <a:ln w="9525">
            <a:noFill/>
            <a:miter lim="800000"/>
            <a:headEnd/>
            <a:tailEnd/>
          </a:ln>
          <a:effectLst/>
        </p:spPr>
        <p:txBody>
          <a:bodyPr>
            <a:spAutoFit/>
          </a:bodyPr>
          <a:lstStyle/>
          <a:p>
            <a:pPr algn="ctr" eaLnBrk="0" hangingPunct="0">
              <a:defRPr/>
            </a:pPr>
            <a:r>
              <a:rPr lang="en-US" sz="3600" b="1" dirty="0">
                <a:solidFill>
                  <a:srgbClr val="FF0000"/>
                </a:solidFill>
                <a:effectLst>
                  <a:outerShdw blurRad="38100" dist="38100" dir="2700000" algn="tl">
                    <a:srgbClr val="000000"/>
                  </a:outerShdw>
                </a:effectLst>
                <a:latin typeface="Arial" pitchFamily="34" charset="0"/>
              </a:rPr>
              <a:t>RPA/ASN Statement on Quality Care </a:t>
            </a:r>
          </a:p>
          <a:p>
            <a:pPr algn="ctr" eaLnBrk="0" hangingPunct="0">
              <a:defRPr/>
            </a:pPr>
            <a:r>
              <a:rPr lang="en-US" sz="3600" b="1" dirty="0">
                <a:solidFill>
                  <a:srgbClr val="FF0000"/>
                </a:solidFill>
                <a:effectLst>
                  <a:outerShdw blurRad="38100" dist="38100" dir="2700000" algn="tl">
                    <a:srgbClr val="000000"/>
                  </a:outerShdw>
                </a:effectLst>
                <a:latin typeface="Arial" pitchFamily="34" charset="0"/>
              </a:rPr>
              <a:t>at the End of Life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4"/>
          <p:cNvSpPr>
            <a:spLocks noChangeArrowheads="1"/>
          </p:cNvSpPr>
          <p:nvPr/>
        </p:nvSpPr>
        <p:spPr bwMode="auto">
          <a:xfrm>
            <a:off x="533400" y="2971800"/>
            <a:ext cx="8001000" cy="1552575"/>
          </a:xfrm>
          <a:prstGeom prst="rect">
            <a:avLst/>
          </a:prstGeom>
          <a:noFill/>
          <a:ln w="9525">
            <a:noFill/>
            <a:miter lim="800000"/>
            <a:headEnd/>
            <a:tailEnd/>
          </a:ln>
        </p:spPr>
        <p:txBody>
          <a:bodyPr>
            <a:spAutoFit/>
          </a:bodyPr>
          <a:lstStyle/>
          <a:p>
            <a:pPr eaLnBrk="0" hangingPunct="0">
              <a:spcBef>
                <a:spcPct val="20000"/>
              </a:spcBef>
              <a:buClr>
                <a:schemeClr val="accent2"/>
              </a:buClr>
              <a:buSzPct val="75000"/>
              <a:buFont typeface="Monotype Sorts"/>
              <a:buNone/>
            </a:pPr>
            <a:r>
              <a:rPr lang="en-US" sz="2400">
                <a:solidFill>
                  <a:srgbClr val="FF3300"/>
                </a:solidFill>
              </a:rPr>
              <a:t>4.</a:t>
            </a:r>
            <a:r>
              <a:rPr lang="en-US" sz="2400"/>
              <a:t>	Nephrologists and other members of the renal 	        	team should obtain education and skills in advance 	care planning so that they are comfortable 	addressing end-of-life issues with their patients.</a:t>
            </a:r>
          </a:p>
        </p:txBody>
      </p:sp>
      <p:sp>
        <p:nvSpPr>
          <p:cNvPr id="80901" name="Rectangle 5"/>
          <p:cNvSpPr>
            <a:spLocks noChangeArrowheads="1"/>
          </p:cNvSpPr>
          <p:nvPr/>
        </p:nvSpPr>
        <p:spPr bwMode="auto">
          <a:xfrm>
            <a:off x="533400" y="533400"/>
            <a:ext cx="8153400" cy="1190625"/>
          </a:xfrm>
          <a:prstGeom prst="rect">
            <a:avLst/>
          </a:prstGeom>
          <a:noFill/>
          <a:ln w="9525">
            <a:noFill/>
            <a:miter lim="800000"/>
            <a:headEnd/>
            <a:tailEnd/>
          </a:ln>
          <a:effectLst/>
        </p:spPr>
        <p:txBody>
          <a:bodyPr>
            <a:spAutoFit/>
          </a:bodyPr>
          <a:lstStyle/>
          <a:p>
            <a:pPr algn="ctr" eaLnBrk="0" hangingPunct="0">
              <a:defRPr/>
            </a:pPr>
            <a:r>
              <a:rPr lang="en-US" sz="3600" b="1" dirty="0">
                <a:solidFill>
                  <a:srgbClr val="FF0000"/>
                </a:solidFill>
                <a:effectLst>
                  <a:outerShdw blurRad="38100" dist="38100" dir="2700000" algn="tl">
                    <a:srgbClr val="000000"/>
                  </a:outerShdw>
                </a:effectLst>
                <a:latin typeface="Arial" pitchFamily="34" charset="0"/>
              </a:rPr>
              <a:t>RPA/ASN Statement on Quality Care </a:t>
            </a:r>
          </a:p>
          <a:p>
            <a:pPr algn="ctr" eaLnBrk="0" hangingPunct="0">
              <a:defRPr/>
            </a:pPr>
            <a:r>
              <a:rPr lang="en-US" sz="3600" b="1" dirty="0">
                <a:solidFill>
                  <a:srgbClr val="FF0000"/>
                </a:solidFill>
                <a:effectLst>
                  <a:outerShdw blurRad="38100" dist="38100" dir="2700000" algn="tl">
                    <a:srgbClr val="000000"/>
                  </a:outerShdw>
                </a:effectLst>
                <a:latin typeface="Arial" pitchFamily="34" charset="0"/>
              </a:rPr>
              <a:t>at the End of Life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381000" y="685800"/>
            <a:ext cx="8550275" cy="401638"/>
          </a:xfrm>
          <a:prstGeom prst="rect">
            <a:avLst/>
          </a:prstGeom>
          <a:noFill/>
          <a:ln w="9525">
            <a:noFill/>
            <a:miter lim="800000"/>
            <a:headEnd/>
            <a:tailEnd/>
          </a:ln>
          <a:effectLst/>
        </p:spPr>
        <p:txBody>
          <a:bodyPr lIns="92075" tIns="46038" rIns="92075" bIns="46038" anchor="ctr"/>
          <a:lstStyle/>
          <a:p>
            <a:pPr algn="ctr">
              <a:defRPr/>
            </a:pPr>
            <a:r>
              <a:rPr lang="en-US" sz="4800" b="1" dirty="0">
                <a:solidFill>
                  <a:srgbClr val="FF0000"/>
                </a:solidFill>
                <a:effectLst>
                  <a:outerShdw blurRad="38100" dist="38100" dir="2700000" algn="tl">
                    <a:srgbClr val="000000"/>
                  </a:outerShdw>
                </a:effectLst>
                <a:latin typeface="Arial" pitchFamily="34" charset="0"/>
              </a:rPr>
              <a:t>Exposure to Palliative Care</a:t>
            </a:r>
          </a:p>
        </p:txBody>
      </p:sp>
      <p:graphicFrame>
        <p:nvGraphicFramePr>
          <p:cNvPr id="94242" name="Group 34"/>
          <p:cNvGraphicFramePr>
            <a:graphicFrameLocks noGrp="1"/>
          </p:cNvGraphicFramePr>
          <p:nvPr/>
        </p:nvGraphicFramePr>
        <p:xfrm>
          <a:off x="457200" y="1905000"/>
          <a:ext cx="8305800" cy="4462272"/>
        </p:xfrm>
        <a:graphic>
          <a:graphicData uri="http://schemas.openxmlformats.org/drawingml/2006/table">
            <a:tbl>
              <a:tblPr/>
              <a:tblGrid>
                <a:gridCol w="3890963"/>
                <a:gridCol w="1497012"/>
                <a:gridCol w="1196975"/>
                <a:gridCol w="1720850"/>
              </a:tblGrid>
              <a:tr h="806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Geriatrics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Critical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Nephrology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r>
              <a:tr h="804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Completed a Rotation Focused on Palliative 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Had Contact with Palliative Care Specialist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0000CC"/>
                          </a:solidFill>
                          <a:effectLst>
                            <a:outerShdw blurRad="38100" dist="38100" dir="2700000" algn="tl">
                              <a:srgbClr val="000000"/>
                            </a:outerShdw>
                          </a:effectLst>
                          <a:latin typeface="Arial"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r>
              <a:tr h="1771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Quality of teaching with respect to end-of-life care rated ‘very good’ or ‘excellent’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rgbClr val="0000CC"/>
                          </a:solidFill>
                          <a:effectLst>
                            <a:outerShdw blurRad="38100" dist="38100" dir="2700000" algn="tl">
                              <a:srgbClr val="000000"/>
                            </a:outerShdw>
                          </a:effectLst>
                          <a:latin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3300"/>
                          </a:solidFill>
                          <a:effectLst>
                            <a:outerShdw blurRad="38100" dist="38100" dir="2700000" algn="tl">
                              <a:srgbClr val="000000"/>
                            </a:outerShdw>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143389" name="Rectangle 3"/>
          <p:cNvSpPr>
            <a:spLocks noChangeArrowheads="1"/>
          </p:cNvSpPr>
          <p:nvPr/>
        </p:nvSpPr>
        <p:spPr bwMode="auto">
          <a:xfrm>
            <a:off x="4267200" y="6400800"/>
            <a:ext cx="4572000" cy="307975"/>
          </a:xfrm>
          <a:prstGeom prst="rect">
            <a:avLst/>
          </a:prstGeom>
          <a:noFill/>
          <a:ln w="9525">
            <a:noFill/>
            <a:miter lim="800000"/>
            <a:headEnd/>
            <a:tailEnd/>
          </a:ln>
        </p:spPr>
        <p:txBody>
          <a:bodyPr>
            <a:spAutoFit/>
          </a:bodyPr>
          <a:lstStyle/>
          <a:p>
            <a:r>
              <a:rPr lang="en-US" sz="1400"/>
              <a:t>Holley et al. Am J Kidney Dis 42(4):813-820, 2003.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8" name="Object 4"/>
          <p:cNvGraphicFramePr>
            <a:graphicFrameLocks noChangeAspect="1"/>
          </p:cNvGraphicFramePr>
          <p:nvPr/>
        </p:nvGraphicFramePr>
        <p:xfrm>
          <a:off x="0" y="344488"/>
          <a:ext cx="9144000" cy="6513512"/>
        </p:xfrm>
        <a:graphic>
          <a:graphicData uri="http://schemas.openxmlformats.org/presentationml/2006/ole">
            <p:oleObj spid="_x0000_s93188" name="Chart" r:id="rId4" imgW="7667549" imgH="5972251" progId="MSGraph.Chart.8">
              <p:embed followColorScheme="full"/>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600200"/>
            <a:ext cx="5943600" cy="3170238"/>
          </a:xfrm>
          <a:prstGeom prst="rect">
            <a:avLst/>
          </a:prstGeom>
          <a:noFill/>
        </p:spPr>
        <p:txBody>
          <a:bodyPr>
            <a:spAutoFit/>
          </a:bodyPr>
          <a:lstStyle/>
          <a:p>
            <a:pPr algn="ctr">
              <a:defRPr/>
            </a:pPr>
            <a:r>
              <a:rPr lang="en-US" sz="4000" b="1" dirty="0">
                <a:solidFill>
                  <a:srgbClr val="FF0000"/>
                </a:solidFill>
                <a:effectLst>
                  <a:outerShdw blurRad="38100" dist="38100" dir="2700000" algn="tl">
                    <a:srgbClr val="000000">
                      <a:alpha val="43137"/>
                    </a:srgbClr>
                  </a:outerShdw>
                </a:effectLst>
              </a:rPr>
              <a:t>In United States, </a:t>
            </a:r>
          </a:p>
          <a:p>
            <a:pPr algn="ctr">
              <a:defRPr/>
            </a:pPr>
            <a:r>
              <a:rPr lang="en-US" sz="4000" b="1" dirty="0">
                <a:solidFill>
                  <a:srgbClr val="FF0000"/>
                </a:solidFill>
                <a:effectLst>
                  <a:outerShdw blurRad="38100" dist="38100" dir="2700000" algn="tl">
                    <a:srgbClr val="000000">
                      <a:alpha val="43137"/>
                    </a:srgbClr>
                  </a:outerShdw>
                </a:effectLst>
              </a:rPr>
              <a:t>people &gt;65 years of age have an average of </a:t>
            </a:r>
          </a:p>
          <a:p>
            <a:pPr algn="ctr">
              <a:defRPr/>
            </a:pPr>
            <a:r>
              <a:rPr lang="en-US" sz="4000" b="1" dirty="0">
                <a:solidFill>
                  <a:srgbClr val="FF0000"/>
                </a:solidFill>
                <a:effectLst>
                  <a:outerShdw blurRad="38100" dist="38100" dir="2700000" algn="tl">
                    <a:srgbClr val="000000">
                      <a:alpha val="43137"/>
                    </a:srgbClr>
                  </a:outerShdw>
                </a:effectLst>
              </a:rPr>
              <a:t>3.5 chronic illnesses </a:t>
            </a:r>
          </a:p>
          <a:p>
            <a:pPr algn="ctr">
              <a:defRPr/>
            </a:pPr>
            <a:r>
              <a:rPr lang="en-US" sz="4000" b="1" dirty="0">
                <a:solidFill>
                  <a:srgbClr val="FF0000"/>
                </a:solidFill>
                <a:effectLst>
                  <a:outerShdw blurRad="38100" dist="38100" dir="2700000" algn="tl">
                    <a:srgbClr val="000000">
                      <a:alpha val="43137"/>
                    </a:srgbClr>
                  </a:outerShdw>
                </a:effectLst>
              </a:rPr>
              <a:t>per person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defRPr/>
            </a:pPr>
            <a:r>
              <a:rPr lang="en-GB" sz="5400" b="1" dirty="0">
                <a:solidFill>
                  <a:srgbClr val="FF0000"/>
                </a:solidFill>
                <a:effectLst>
                  <a:outerShdw blurRad="38100" dist="38100" dir="2700000" algn="tl">
                    <a:srgbClr val="000000"/>
                  </a:outerShdw>
                </a:effectLst>
                <a:latin typeface="Arial" pitchFamily="34" charset="0"/>
              </a:rPr>
              <a:t>Clinical Scenario</a:t>
            </a:r>
          </a:p>
        </p:txBody>
      </p:sp>
      <p:sp>
        <p:nvSpPr>
          <p:cNvPr id="70661" name="Rectangle 5"/>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Age 85</a:t>
            </a:r>
          </a:p>
          <a:p>
            <a:pPr marL="342900" indent="-342900">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eGFR 30</a:t>
            </a:r>
          </a:p>
          <a:p>
            <a:pPr marL="342900" indent="-342900">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Congestive heart failure, unable to manage stairs</a:t>
            </a:r>
          </a:p>
          <a:p>
            <a:pPr marL="342900" indent="-342900">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No </a:t>
            </a:r>
            <a:r>
              <a:rPr lang="en-US" sz="3200" dirty="0" err="1">
                <a:effectLst>
                  <a:outerShdw blurRad="38100" dist="38100" dir="2700000" algn="tl">
                    <a:srgbClr val="000000"/>
                  </a:outerShdw>
                </a:effectLst>
                <a:latin typeface="Arial" pitchFamily="34" charset="0"/>
              </a:rPr>
              <a:t>proteinuria</a:t>
            </a:r>
            <a:endParaRPr lang="en-US" sz="3200" dirty="0">
              <a:effectLst>
                <a:outerShdw blurRad="38100" dist="38100" dir="2700000" algn="tl">
                  <a:srgbClr val="000000"/>
                </a:outerShdw>
              </a:effectLst>
              <a:latin typeface="Arial" pitchFamily="34" charset="0"/>
            </a:endParaRPr>
          </a:p>
          <a:p>
            <a:pPr marL="342900" indent="-342900">
              <a:spcBef>
                <a:spcPct val="20000"/>
              </a:spcBef>
              <a:buClr>
                <a:schemeClr val="hlink"/>
              </a:buClr>
              <a:buSzPct val="90000"/>
              <a:buFont typeface="Wingdings" pitchFamily="2" charset="2"/>
              <a:buNone/>
              <a:defRPr/>
            </a:pPr>
            <a:endParaRPr lang="en-GB" sz="3200" dirty="0">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lgn="ctr">
              <a:defRPr/>
            </a:pPr>
            <a:r>
              <a:rPr lang="en-GB" sz="4000" b="1" dirty="0">
                <a:solidFill>
                  <a:srgbClr val="FF0000"/>
                </a:solidFill>
                <a:effectLst>
                  <a:outerShdw blurRad="38100" dist="38100" dir="2700000" algn="tl">
                    <a:srgbClr val="000000"/>
                  </a:outerShdw>
                </a:effectLst>
                <a:latin typeface="Arial" pitchFamily="34" charset="0"/>
              </a:rPr>
              <a:t>Cont’d</a:t>
            </a:r>
          </a:p>
        </p:txBody>
      </p:sp>
      <p:sp>
        <p:nvSpPr>
          <p:cNvPr id="71685" name="Rectangle 5"/>
          <p:cNvSpPr>
            <a:spLocks noChangeArrowheads="1"/>
          </p:cNvSpPr>
          <p:nvPr/>
        </p:nvSpPr>
        <p:spPr bwMode="auto">
          <a:xfrm>
            <a:off x="609600" y="1600200"/>
            <a:ext cx="7847013" cy="48006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This patient is likely to have a </a:t>
            </a:r>
            <a:r>
              <a:rPr lang="en-US" sz="3200" dirty="0" err="1">
                <a:effectLst>
                  <a:outerShdw blurRad="38100" dist="38100" dir="2700000" algn="tl">
                    <a:srgbClr val="000000"/>
                  </a:outerShdw>
                </a:effectLst>
                <a:latin typeface="Arial" pitchFamily="34" charset="0"/>
              </a:rPr>
              <a:t>cardiorenal</a:t>
            </a:r>
            <a:r>
              <a:rPr lang="en-US" sz="3200" dirty="0">
                <a:effectLst>
                  <a:outerShdw blurRad="38100" dist="38100" dir="2700000" algn="tl">
                    <a:srgbClr val="000000"/>
                  </a:outerShdw>
                </a:effectLst>
                <a:latin typeface="Arial" pitchFamily="34" charset="0"/>
              </a:rPr>
              <a:t> syndrome</a:t>
            </a:r>
          </a:p>
          <a:p>
            <a:pPr marL="342900" indent="-342900">
              <a:lnSpc>
                <a:spcPct val="90000"/>
              </a:lnSpc>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Evidence of progression? </a:t>
            </a:r>
          </a:p>
          <a:p>
            <a:pPr marL="742950" lvl="1" indent="-285750">
              <a:lnSpc>
                <a:spcPct val="90000"/>
              </a:lnSpc>
              <a:spcBef>
                <a:spcPct val="20000"/>
              </a:spcBef>
              <a:buFontTx/>
              <a:buChar char="–"/>
              <a:defRPr/>
            </a:pPr>
            <a:r>
              <a:rPr lang="en-US" sz="2800" dirty="0">
                <a:effectLst>
                  <a:outerShdw blurRad="38100" dist="38100" dir="2700000" algn="tl">
                    <a:srgbClr val="000000"/>
                  </a:outerShdw>
                </a:effectLst>
                <a:latin typeface="Arial" pitchFamily="34" charset="0"/>
              </a:rPr>
              <a:t>if not, conservative management</a:t>
            </a:r>
          </a:p>
          <a:p>
            <a:pPr marL="742950" lvl="1" indent="-285750">
              <a:lnSpc>
                <a:spcPct val="90000"/>
              </a:lnSpc>
              <a:spcBef>
                <a:spcPct val="20000"/>
              </a:spcBef>
              <a:buFontTx/>
              <a:buChar char="–"/>
              <a:defRPr/>
            </a:pPr>
            <a:r>
              <a:rPr lang="en-US" sz="2800" dirty="0">
                <a:effectLst>
                  <a:outerShdw blurRad="38100" dist="38100" dir="2700000" algn="tl">
                    <a:srgbClr val="000000"/>
                  </a:outerShdw>
                </a:effectLst>
                <a:latin typeface="Arial" pitchFamily="34" charset="0"/>
              </a:rPr>
              <a:t>if so, is there any prospect of reversibility (in this case probably not) or would the patient tolerate/ benefit from renal replacement therapy (in this case probably not)</a:t>
            </a:r>
          </a:p>
          <a:p>
            <a:pPr marL="342900" indent="-342900">
              <a:lnSpc>
                <a:spcPct val="90000"/>
              </a:lnSpc>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latin typeface="Arial" pitchFamily="34" charset="0"/>
              </a:rPr>
              <a:t>Palliative care pathway</a:t>
            </a:r>
            <a:endParaRPr lang="en-GB" sz="3200" dirty="0">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ChangeArrowheads="1"/>
          </p:cNvSpPr>
          <p:nvPr/>
        </p:nvSpPr>
        <p:spPr bwMode="auto">
          <a:xfrm>
            <a:off x="685800" y="1676400"/>
            <a:ext cx="7772400" cy="41148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endParaRPr lang="en-CA" sz="3200">
              <a:effectLst>
                <a:outerShdw blurRad="38100" dist="38100" dir="2700000" algn="tl">
                  <a:srgbClr val="000000"/>
                </a:outerShdw>
              </a:effectLst>
              <a:latin typeface="Arial" pitchFamily="34" charset="0"/>
            </a:endParaRPr>
          </a:p>
        </p:txBody>
      </p:sp>
      <p:sp>
        <p:nvSpPr>
          <p:cNvPr id="54280" name="Rectangle 8"/>
          <p:cNvSpPr>
            <a:spLocks noGrp="1" noChangeArrowheads="1"/>
          </p:cNvSpPr>
          <p:nvPr>
            <p:ph type="title"/>
          </p:nvPr>
        </p:nvSpPr>
        <p:spPr/>
        <p:txBody>
          <a:bodyPr/>
          <a:lstStyle/>
          <a:p>
            <a:pPr eaLnBrk="1" hangingPunct="1">
              <a:defRPr/>
            </a:pPr>
            <a:r>
              <a:rPr lang="en-US" sz="4800" b="1" dirty="0">
                <a:solidFill>
                  <a:srgbClr val="FF0000"/>
                </a:solidFill>
              </a:rPr>
              <a:t>Summary</a:t>
            </a:r>
          </a:p>
        </p:txBody>
      </p:sp>
      <p:sp>
        <p:nvSpPr>
          <p:cNvPr id="54281" name="Rectangle 9"/>
          <p:cNvSpPr>
            <a:spLocks noGrp="1" noChangeArrowheads="1"/>
          </p:cNvSpPr>
          <p:nvPr>
            <p:ph type="body" idx="1"/>
          </p:nvPr>
        </p:nvSpPr>
        <p:spPr>
          <a:xfrm>
            <a:off x="762000" y="1717675"/>
            <a:ext cx="8229600" cy="4530725"/>
          </a:xfrm>
        </p:spPr>
        <p:txBody>
          <a:bodyPr/>
          <a:lstStyle/>
          <a:p>
            <a:pPr eaLnBrk="1" hangingPunct="1">
              <a:lnSpc>
                <a:spcPct val="90000"/>
              </a:lnSpc>
              <a:defRPr/>
            </a:pPr>
            <a:r>
              <a:rPr lang="en-US" sz="2400" dirty="0"/>
              <a:t>Assess risk for CKD progression</a:t>
            </a:r>
          </a:p>
          <a:p>
            <a:pPr lvl="1" eaLnBrk="1" hangingPunct="1">
              <a:lnSpc>
                <a:spcPct val="90000"/>
              </a:lnSpc>
              <a:defRPr/>
            </a:pPr>
            <a:r>
              <a:rPr lang="en-US" sz="2000" dirty="0"/>
              <a:t>Serial eGFR</a:t>
            </a:r>
          </a:p>
          <a:p>
            <a:pPr lvl="1" eaLnBrk="1" hangingPunct="1">
              <a:lnSpc>
                <a:spcPct val="90000"/>
              </a:lnSpc>
              <a:defRPr/>
            </a:pPr>
            <a:r>
              <a:rPr lang="en-US" sz="2000" dirty="0" smtClean="0"/>
              <a:t>Proteinuria and other </a:t>
            </a:r>
            <a:r>
              <a:rPr lang="en-US" sz="2000" smtClean="0"/>
              <a:t>risk factors</a:t>
            </a:r>
            <a:endParaRPr lang="en-US" sz="2000" dirty="0"/>
          </a:p>
          <a:p>
            <a:pPr eaLnBrk="1" hangingPunct="1">
              <a:lnSpc>
                <a:spcPct val="90000"/>
              </a:lnSpc>
              <a:defRPr/>
            </a:pPr>
            <a:r>
              <a:rPr lang="en-US" sz="2400" dirty="0"/>
              <a:t>Assess CV risk</a:t>
            </a:r>
          </a:p>
          <a:p>
            <a:pPr lvl="1" eaLnBrk="1" hangingPunct="1">
              <a:lnSpc>
                <a:spcPct val="90000"/>
              </a:lnSpc>
              <a:defRPr/>
            </a:pPr>
            <a:r>
              <a:rPr lang="en-US" sz="2000" dirty="0"/>
              <a:t>As per high risk group guidelines</a:t>
            </a:r>
          </a:p>
          <a:p>
            <a:pPr eaLnBrk="1" hangingPunct="1">
              <a:lnSpc>
                <a:spcPct val="90000"/>
              </a:lnSpc>
              <a:defRPr/>
            </a:pPr>
            <a:r>
              <a:rPr lang="en-US" sz="2400" dirty="0"/>
              <a:t>Assess for CKD complications</a:t>
            </a:r>
          </a:p>
          <a:p>
            <a:pPr lvl="1" eaLnBrk="1" hangingPunct="1">
              <a:lnSpc>
                <a:spcPct val="90000"/>
              </a:lnSpc>
              <a:defRPr/>
            </a:pPr>
            <a:r>
              <a:rPr lang="en-US" sz="2000" dirty="0"/>
              <a:t>Anemia</a:t>
            </a:r>
          </a:p>
          <a:p>
            <a:pPr lvl="1" eaLnBrk="1" hangingPunct="1">
              <a:lnSpc>
                <a:spcPct val="90000"/>
              </a:lnSpc>
              <a:defRPr/>
            </a:pPr>
            <a:r>
              <a:rPr lang="en-US" sz="2000" dirty="0"/>
              <a:t>Bone disease</a:t>
            </a:r>
          </a:p>
          <a:p>
            <a:pPr lvl="1" eaLnBrk="1" hangingPunct="1">
              <a:lnSpc>
                <a:spcPct val="90000"/>
              </a:lnSpc>
              <a:defRPr/>
            </a:pPr>
            <a:r>
              <a:rPr lang="en-US" sz="2000" dirty="0"/>
              <a:t>Malnutrition</a:t>
            </a:r>
          </a:p>
          <a:p>
            <a:pPr eaLnBrk="1" hangingPunct="1">
              <a:lnSpc>
                <a:spcPct val="90000"/>
              </a:lnSpc>
              <a:defRPr/>
            </a:pPr>
            <a:r>
              <a:rPr lang="en-US" sz="2400" dirty="0"/>
              <a:t>Assess for renal replacement VS </a:t>
            </a:r>
            <a:r>
              <a:rPr lang="en-US" sz="2400" dirty="0" smtClean="0"/>
              <a:t>Non-</a:t>
            </a:r>
            <a:r>
              <a:rPr lang="en-US" sz="2400" dirty="0" err="1" smtClean="0"/>
              <a:t>dialytic</a:t>
            </a:r>
            <a:r>
              <a:rPr lang="en-US" sz="2400" dirty="0" smtClean="0"/>
              <a:t> </a:t>
            </a:r>
            <a:r>
              <a:rPr lang="en-US" sz="2400" dirty="0"/>
              <a:t>therapy</a:t>
            </a:r>
          </a:p>
          <a:p>
            <a:pPr eaLnBrk="1" hangingPunct="1">
              <a:lnSpc>
                <a:spcPct val="90000"/>
              </a:lnSpc>
              <a:defRPr/>
            </a:pPr>
            <a:r>
              <a:rPr lang="en-US" sz="2400" dirty="0"/>
              <a:t>Assess for palliative care</a:t>
            </a:r>
          </a:p>
          <a:p>
            <a:pPr eaLnBrk="1" hangingPunct="1">
              <a:lnSpc>
                <a:spcPct val="90000"/>
              </a:lnSpc>
              <a:buFont typeface="Wingdings" pitchFamily="2" charset="2"/>
              <a:buNone/>
              <a:defRP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pPr eaLnBrk="1" hangingPunct="1">
              <a:defRPr/>
            </a:pPr>
            <a:r>
              <a:rPr lang="en-US" b="1" dirty="0">
                <a:solidFill>
                  <a:srgbClr val="FF0000"/>
                </a:solidFill>
              </a:rPr>
              <a:t>Chronic Health </a:t>
            </a:r>
            <a:r>
              <a:rPr lang="en-US" b="1" dirty="0" smtClean="0">
                <a:solidFill>
                  <a:srgbClr val="FF0000"/>
                </a:solidFill>
              </a:rPr>
              <a:t>Problems</a:t>
            </a:r>
            <a:r>
              <a:rPr lang="en-US" b="1" dirty="0"/>
              <a:t/>
            </a:r>
            <a:br>
              <a:rPr lang="en-US" b="1" dirty="0"/>
            </a:br>
            <a:r>
              <a:rPr lang="en-US" sz="2400" b="1" dirty="0" smtClean="0"/>
              <a:t>Percent </a:t>
            </a:r>
            <a:r>
              <a:rPr lang="en-US" sz="2400" b="1" dirty="0"/>
              <a:t>of 65+ with selected conditions, 2003-2004</a:t>
            </a:r>
          </a:p>
        </p:txBody>
      </p:sp>
      <p:graphicFrame>
        <p:nvGraphicFramePr>
          <p:cNvPr id="20484" name="Object 4"/>
          <p:cNvGraphicFramePr>
            <a:graphicFrameLocks noChangeAspect="1"/>
          </p:cNvGraphicFramePr>
          <p:nvPr>
            <p:ph idx="1"/>
          </p:nvPr>
        </p:nvGraphicFramePr>
        <p:xfrm>
          <a:off x="900113" y="1765300"/>
          <a:ext cx="7343775" cy="4200525"/>
        </p:xfrm>
        <a:graphic>
          <a:graphicData uri="http://schemas.openxmlformats.org/presentationml/2006/ole">
            <p:oleObj spid="_x0000_s20484" name="Chart" r:id="rId4" imgW="7343851" imgH="4200449" progId="MSGraph.Chart.8">
              <p:embed followColorScheme="full"/>
            </p:oleObj>
          </a:graphicData>
        </a:graphic>
      </p:graphicFrame>
      <p:sp>
        <p:nvSpPr>
          <p:cNvPr id="20486" name="Rectangle 7"/>
          <p:cNvSpPr>
            <a:spLocks noChangeArrowheads="1"/>
          </p:cNvSpPr>
          <p:nvPr/>
        </p:nvSpPr>
        <p:spPr bwMode="auto">
          <a:xfrm>
            <a:off x="152400" y="6096000"/>
            <a:ext cx="8788400" cy="304800"/>
          </a:xfrm>
          <a:prstGeom prst="rect">
            <a:avLst/>
          </a:prstGeom>
          <a:noFill/>
          <a:ln w="9525">
            <a:noFill/>
            <a:miter lim="800000"/>
            <a:headEnd/>
            <a:tailEnd/>
          </a:ln>
        </p:spPr>
        <p:txBody>
          <a:bodyPr wrap="none">
            <a:spAutoFit/>
          </a:bodyPr>
          <a:lstStyle/>
          <a:p>
            <a:pPr>
              <a:spcBef>
                <a:spcPct val="50000"/>
              </a:spcBef>
            </a:pPr>
            <a:r>
              <a:rPr lang="en-US" sz="1400"/>
              <a:t>Source of data: U.S. Census Bureau, </a:t>
            </a:r>
            <a:r>
              <a:rPr kumimoji="1" lang="en-US" sz="1400"/>
              <a:t>Older Americans Update 2006: Key Indicators of Well-Being, May 2006.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5"/>
          <p:cNvSpPr txBox="1">
            <a:spLocks noChangeArrowheads="1"/>
          </p:cNvSpPr>
          <p:nvPr/>
        </p:nvSpPr>
        <p:spPr bwMode="auto">
          <a:xfrm>
            <a:off x="838200" y="2438400"/>
            <a:ext cx="7391400" cy="1570038"/>
          </a:xfrm>
          <a:prstGeom prst="rect">
            <a:avLst/>
          </a:prstGeom>
          <a:noFill/>
          <a:ln w="9525">
            <a:noFill/>
            <a:miter lim="800000"/>
            <a:headEnd/>
            <a:tailEnd/>
          </a:ln>
        </p:spPr>
        <p:txBody>
          <a:bodyPr>
            <a:spAutoFit/>
          </a:bodyPr>
          <a:lstStyle/>
          <a:p>
            <a:pPr algn="ctr">
              <a:spcBef>
                <a:spcPct val="50000"/>
              </a:spcBef>
            </a:pPr>
            <a:r>
              <a:rPr lang="en-US" sz="4800" b="1">
                <a:solidFill>
                  <a:srgbClr val="FF0000"/>
                </a:solidFill>
              </a:rPr>
              <a:t>Chronic Kidney Disease an Epidemic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4482</TotalTime>
  <Words>2005</Words>
  <Application>Microsoft Office PowerPoint</Application>
  <PresentationFormat>On-screen Show (4:3)</PresentationFormat>
  <Paragraphs>380</Paragraphs>
  <Slides>72</Slides>
  <Notes>45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72</vt:i4>
      </vt:variant>
    </vt:vector>
  </HeadingPairs>
  <TitlesOfParts>
    <vt:vector size="76" baseType="lpstr">
      <vt:lpstr>Beam</vt:lpstr>
      <vt:lpstr>Custom Design</vt:lpstr>
      <vt:lpstr>Chart</vt:lpstr>
      <vt:lpstr>Worksheet</vt:lpstr>
      <vt:lpstr>Chronic Kidney Disease  in Elderly</vt:lpstr>
      <vt:lpstr>Outline</vt:lpstr>
      <vt:lpstr>Slide 3</vt:lpstr>
      <vt:lpstr>U.S. Population Pyramids</vt:lpstr>
      <vt:lpstr>The Oldest Old</vt:lpstr>
      <vt:lpstr>Increases in the Oldest Old U.S. Population Aged 85+ (in millions)</vt:lpstr>
      <vt:lpstr>Slide 7</vt:lpstr>
      <vt:lpstr>Chronic Health Problems Percent of 65+ with selected conditions, 2003-2004</vt:lpstr>
      <vt:lpstr>Slide 9</vt:lpstr>
      <vt:lpstr>Slide 10</vt:lpstr>
      <vt:lpstr>Slide 11</vt:lpstr>
      <vt:lpstr>Slide 12</vt:lpstr>
      <vt:lpstr>Slide 13</vt:lpstr>
      <vt:lpstr>Slide 14</vt:lpstr>
      <vt:lpstr>Slide 15</vt:lpstr>
      <vt:lpstr>Slide 16</vt:lpstr>
      <vt:lpstr>Slide 17</vt:lpstr>
      <vt:lpstr>Slide 18</vt:lpstr>
      <vt:lpstr>Slide 19</vt:lpstr>
      <vt:lpstr>Aging Related Changes</vt:lpstr>
      <vt:lpstr>Slide 21</vt:lpstr>
      <vt:lpstr>Slide 22</vt:lpstr>
      <vt:lpstr>Slide 23</vt:lpstr>
      <vt:lpstr>Slide 24</vt:lpstr>
      <vt:lpstr>Baltimore Longitudinal Study  of Aging</vt:lpstr>
      <vt:lpstr> Progression and Outcomes in CKD</vt:lpstr>
      <vt:lpstr>CKD Epidemic</vt:lpstr>
      <vt:lpstr>Adjusted Risk of Mortality for  eGFR &lt;60 in adults &gt;65 years</vt:lpstr>
      <vt:lpstr>CKD leads to CVD</vt:lpstr>
      <vt:lpstr>CKD and Risk of Death</vt:lpstr>
      <vt:lpstr>Slide 31</vt:lpstr>
      <vt:lpstr>Age affects Outcomes in CKD</vt:lpstr>
      <vt:lpstr>Slide 33</vt:lpstr>
      <vt:lpstr>Slide 34</vt:lpstr>
      <vt:lpstr>Slide 35</vt:lpstr>
      <vt:lpstr>Risk Factors for Progression of CKD</vt:lpstr>
      <vt:lpstr>Slide 37</vt:lpstr>
      <vt:lpstr>Management of CKD</vt:lpstr>
      <vt:lpstr>Slide 39</vt:lpstr>
      <vt:lpstr>ESRD in Elderly</vt:lpstr>
      <vt:lpstr>Slide 41</vt:lpstr>
      <vt:lpstr>Slide 42</vt:lpstr>
      <vt:lpstr>Slide 43</vt:lpstr>
      <vt:lpstr>Slide 44</vt:lpstr>
      <vt:lpstr>Slide 45</vt:lpstr>
      <vt:lpstr>Estimating Prognosis in ESRD Patients</vt:lpstr>
      <vt:lpstr>Mortality Risk Factors in ESRD</vt:lpstr>
      <vt:lpstr>Age as Risk Factor for Death</vt:lpstr>
      <vt:lpstr>Malnutrition and ESRD</vt:lpstr>
      <vt:lpstr>Functional Status and ESRD</vt:lpstr>
      <vt:lpstr>Comorbiditiy and ESRD</vt:lpstr>
      <vt:lpstr>Adapting Charlson Comorbidity Index for ESRD Patients</vt:lpstr>
      <vt:lpstr>The “Surprise” Question</vt:lpstr>
      <vt:lpstr>Predicting Who Will Die Within First Year on Dialysis</vt:lpstr>
      <vt:lpstr>HD Mortality Predictor</vt:lpstr>
      <vt:lpstr>Slide 56</vt:lpstr>
      <vt:lpstr>Slide 57</vt:lpstr>
      <vt:lpstr>Slide 58</vt:lpstr>
      <vt:lpstr>Slide 59</vt:lpstr>
      <vt:lpstr>Slide 60</vt:lpstr>
      <vt:lpstr>Criteria for Withholding Dialysis</vt:lpstr>
      <vt:lpstr>Slide 62</vt:lpstr>
      <vt:lpstr>Slide 63</vt:lpstr>
      <vt:lpstr>Slide 64</vt:lpstr>
      <vt:lpstr>Slide 65</vt:lpstr>
      <vt:lpstr>Slide 66</vt:lpstr>
      <vt:lpstr>Slide 67</vt:lpstr>
      <vt:lpstr>Slide 68</vt:lpstr>
      <vt:lpstr>Slide 69</vt:lpstr>
      <vt:lpstr>Slide 70</vt:lpstr>
      <vt:lpstr>Slide 71</vt:lpstr>
      <vt:lpstr>Summary</vt:lpstr>
    </vt:vector>
  </TitlesOfParts>
  <Company>VA Medical Center at Memphis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Issues in Elderly</dc:title>
  <dc:creator>IRM Networks</dc:creator>
  <cp:lastModifiedBy>VHAMEMNASEEA</cp:lastModifiedBy>
  <cp:revision>210</cp:revision>
  <dcterms:created xsi:type="dcterms:W3CDTF">2008-04-16T15:21:06Z</dcterms:created>
  <dcterms:modified xsi:type="dcterms:W3CDTF">2011-11-27T18:01:47Z</dcterms:modified>
</cp:coreProperties>
</file>