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404" r:id="rId3"/>
    <p:sldId id="402" r:id="rId4"/>
    <p:sldId id="403" r:id="rId5"/>
    <p:sldId id="386" r:id="rId6"/>
    <p:sldId id="393" r:id="rId7"/>
    <p:sldId id="394" r:id="rId8"/>
    <p:sldId id="387" r:id="rId9"/>
    <p:sldId id="388" r:id="rId10"/>
    <p:sldId id="389" r:id="rId11"/>
    <p:sldId id="406" r:id="rId12"/>
    <p:sldId id="391" r:id="rId13"/>
    <p:sldId id="392" r:id="rId14"/>
    <p:sldId id="395" r:id="rId15"/>
    <p:sldId id="269" r:id="rId16"/>
    <p:sldId id="258" r:id="rId17"/>
    <p:sldId id="259" r:id="rId18"/>
    <p:sldId id="271" r:id="rId19"/>
    <p:sldId id="274" r:id="rId20"/>
    <p:sldId id="275" r:id="rId21"/>
    <p:sldId id="276" r:id="rId22"/>
    <p:sldId id="273" r:id="rId23"/>
    <p:sldId id="260" r:id="rId24"/>
    <p:sldId id="349" r:id="rId25"/>
    <p:sldId id="346" r:id="rId26"/>
    <p:sldId id="347" r:id="rId27"/>
    <p:sldId id="348" r:id="rId28"/>
    <p:sldId id="362" r:id="rId29"/>
    <p:sldId id="366" r:id="rId30"/>
    <p:sldId id="331" r:id="rId31"/>
    <p:sldId id="363" r:id="rId32"/>
    <p:sldId id="367" r:id="rId33"/>
    <p:sldId id="365" r:id="rId34"/>
    <p:sldId id="373" r:id="rId35"/>
    <p:sldId id="333" r:id="rId36"/>
    <p:sldId id="374" r:id="rId37"/>
    <p:sldId id="376" r:id="rId38"/>
    <p:sldId id="377" r:id="rId39"/>
    <p:sldId id="417" r:id="rId40"/>
    <p:sldId id="378" r:id="rId41"/>
    <p:sldId id="334" r:id="rId42"/>
    <p:sldId id="379" r:id="rId43"/>
    <p:sldId id="336" r:id="rId44"/>
    <p:sldId id="381" r:id="rId45"/>
    <p:sldId id="380" r:id="rId46"/>
    <p:sldId id="308" r:id="rId47"/>
    <p:sldId id="312" r:id="rId48"/>
    <p:sldId id="313" r:id="rId49"/>
    <p:sldId id="314" r:id="rId50"/>
    <p:sldId id="413" r:id="rId51"/>
    <p:sldId id="371" r:id="rId52"/>
    <p:sldId id="409" r:id="rId53"/>
    <p:sldId id="317" r:id="rId54"/>
    <p:sldId id="318" r:id="rId55"/>
    <p:sldId id="319" r:id="rId56"/>
    <p:sldId id="322" r:id="rId57"/>
    <p:sldId id="325" r:id="rId58"/>
    <p:sldId id="326" r:id="rId59"/>
    <p:sldId id="412" r:id="rId60"/>
    <p:sldId id="328" r:id="rId61"/>
    <p:sldId id="411" r:id="rId62"/>
    <p:sldId id="329" r:id="rId63"/>
    <p:sldId id="330" r:id="rId64"/>
    <p:sldId id="396" r:id="rId65"/>
    <p:sldId id="265" r:id="rId66"/>
    <p:sldId id="299" r:id="rId67"/>
    <p:sldId id="383" r:id="rId68"/>
    <p:sldId id="266" r:id="rId69"/>
    <p:sldId id="267" r:id="rId70"/>
    <p:sldId id="279" r:id="rId71"/>
    <p:sldId id="284" r:id="rId72"/>
    <p:sldId id="281" r:id="rId73"/>
    <p:sldId id="282" r:id="rId74"/>
    <p:sldId id="384" r:id="rId75"/>
    <p:sldId id="283" r:id="rId76"/>
    <p:sldId id="285" r:id="rId77"/>
    <p:sldId id="286" r:id="rId78"/>
    <p:sldId id="300" r:id="rId79"/>
    <p:sldId id="287" r:id="rId80"/>
    <p:sldId id="401" r:id="rId81"/>
    <p:sldId id="41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824" autoAdjust="0"/>
  </p:normalViewPr>
  <p:slideViewPr>
    <p:cSldViewPr>
      <p:cViewPr>
        <p:scale>
          <a:sx n="75" d="100"/>
          <a:sy n="75" d="100"/>
        </p:scale>
        <p:origin x="-366"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803E0-FE83-4129-89F9-DB8231BC4819}" type="datetimeFigureOut">
              <a:rPr lang="en-US" smtClean="0"/>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7C490-4203-41CD-88BF-68FFA3D532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0-www.uptodate.com.opac.uthsc.edu/contents/pulmonary-infections-in-immunocompromised-patients/abstract/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patient also has a history of BK virus in her urine. </a:t>
            </a:r>
          </a:p>
          <a:p>
            <a:r>
              <a:rPr lang="en-US" dirty="0" smtClean="0"/>
              <a:t>Oliver branch</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importance of specific microbiologic diagnoses in the care of </a:t>
            </a:r>
            <a:r>
              <a:rPr lang="en-US" sz="1200" dirty="0" err="1" smtClean="0"/>
              <a:t>immunocompromised</a:t>
            </a:r>
            <a:r>
              <a:rPr lang="en-US" sz="1200" dirty="0" smtClean="0"/>
              <a:t> individuals cannot be over-emphasized.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therapy should be based upon the data that are available (epidemiologic history, sputum Gram stain, special stains, prior microbiologic data, previous courses of antimicrobial agents</a:t>
            </a:r>
            <a:r>
              <a:rPr lang="en-US" sz="1200" b="1" dirty="0" smtClean="0"/>
              <a:t>). Overly broad antimicrobial therapy </a:t>
            </a:r>
            <a:r>
              <a:rPr lang="en-US" sz="1200" dirty="0" smtClean="0"/>
              <a:t>can be modified based upon new microbiologic data.</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Bacterial pneumonia in the </a:t>
            </a:r>
            <a:r>
              <a:rPr lang="en-US" dirty="0" err="1" smtClean="0"/>
              <a:t>immunocompromised</a:t>
            </a:r>
            <a:r>
              <a:rPr lang="en-US" dirty="0" smtClean="0"/>
              <a:t> host most often involves the </a:t>
            </a:r>
            <a:r>
              <a:rPr lang="en-US" b="1" dirty="0" smtClean="0"/>
              <a:t>same pathogens </a:t>
            </a:r>
            <a:r>
              <a:rPr lang="en-US" dirty="0" smtClean="0"/>
              <a:t>acquired in the community by </a:t>
            </a:r>
            <a:r>
              <a:rPr lang="en-US" dirty="0" err="1" smtClean="0"/>
              <a:t>immunocompetent</a:t>
            </a:r>
            <a:r>
              <a:rPr lang="en-US" dirty="0" smtClean="0"/>
              <a:t> hosts [</a:t>
            </a:r>
            <a:r>
              <a:rPr lang="en-US" dirty="0" smtClean="0">
                <a:hlinkClick r:id="rId3" action="ppaction://hlinkfile"/>
              </a:rPr>
              <a:t>8</a:t>
            </a:r>
            <a:r>
              <a:rPr lang="en-US" dirty="0" smtClean="0"/>
              <a:t>]. However, pneumonia in the </a:t>
            </a:r>
            <a:r>
              <a:rPr lang="en-US" dirty="0" err="1" smtClean="0"/>
              <a:t>immunocompromised</a:t>
            </a:r>
            <a:r>
              <a:rPr lang="en-US" dirty="0" smtClean="0"/>
              <a:t> patient in the community </a:t>
            </a:r>
            <a:r>
              <a:rPr lang="en-US" b="1" dirty="0" smtClean="0"/>
              <a:t>often follows an infection caused by respiratory viruses, atypical pathogens, or cytomegalovirus (CMV</a:t>
            </a:r>
            <a:r>
              <a:rPr lang="en-US" dirty="0" smtClean="0"/>
              <a:t>) . These </a:t>
            </a:r>
            <a:r>
              <a:rPr lang="en-US" b="1" dirty="0" err="1" smtClean="0"/>
              <a:t>postviral</a:t>
            </a:r>
            <a:r>
              <a:rPr lang="en-US" b="1" dirty="0" smtClean="0"/>
              <a:t> infections </a:t>
            </a:r>
            <a:r>
              <a:rPr lang="en-US" dirty="0" smtClean="0"/>
              <a:t>are of </a:t>
            </a:r>
            <a:r>
              <a:rPr lang="en-US" b="1" dirty="0" smtClean="0"/>
              <a:t>greater severity with rapid onset of progression </a:t>
            </a:r>
            <a:r>
              <a:rPr lang="en-US" dirty="0" smtClean="0"/>
              <a:t>and </a:t>
            </a:r>
            <a:r>
              <a:rPr lang="en-US" b="1" dirty="0" smtClean="0"/>
              <a:t>high morbidity. </a:t>
            </a:r>
            <a:r>
              <a:rPr lang="en-US" dirty="0" smtClean="0"/>
              <a:t>Knowledge of the local epidemiology of infection (</a:t>
            </a:r>
            <a:r>
              <a:rPr lang="en-US" dirty="0" err="1" smtClean="0"/>
              <a:t>eg</a:t>
            </a:r>
            <a:r>
              <a:rPr lang="en-US" dirty="0" smtClean="0"/>
              <a:t>, prevalence of </a:t>
            </a:r>
            <a:r>
              <a:rPr lang="en-US" dirty="0" err="1" smtClean="0"/>
              <a:t>metapneumovirus</a:t>
            </a:r>
            <a:r>
              <a:rPr lang="en-US" dirty="0" smtClean="0"/>
              <a:t> or influenza A in the community) may guide the approach to diagnosis and therapy</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Immunocompromised</a:t>
            </a:r>
            <a:r>
              <a:rPr lang="en-US" dirty="0" smtClean="0"/>
              <a:t> patients can reactivate many latent infections, including </a:t>
            </a:r>
            <a:r>
              <a:rPr lang="en-US" b="1" dirty="0" smtClean="0"/>
              <a:t>cytomegalovirus, </a:t>
            </a:r>
            <a:r>
              <a:rPr lang="en-US" b="1" dirty="0" err="1" smtClean="0"/>
              <a:t>strongyloidiasis</a:t>
            </a:r>
            <a:r>
              <a:rPr lang="en-US" b="1" dirty="0" smtClean="0"/>
              <a:t>, </a:t>
            </a:r>
            <a:r>
              <a:rPr lang="en-US" b="1" dirty="0" err="1" smtClean="0"/>
              <a:t>cryptococcosis</a:t>
            </a:r>
            <a:r>
              <a:rPr lang="en-US" b="1" dirty="0" smtClean="0"/>
              <a:t>, toxoplasmosis, or </a:t>
            </a:r>
            <a:r>
              <a:rPr lang="en-US" b="1" dirty="0" err="1" smtClean="0"/>
              <a:t>mycobacterial</a:t>
            </a:r>
            <a:r>
              <a:rPr lang="en-US" b="1" dirty="0" smtClean="0"/>
              <a:t>, </a:t>
            </a:r>
            <a:r>
              <a:rPr lang="en-US" b="1" dirty="0" err="1" smtClean="0"/>
              <a:t>histoplasmosis</a:t>
            </a:r>
            <a:r>
              <a:rPr lang="en-US" b="1" dirty="0" smtClean="0"/>
              <a:t> </a:t>
            </a:r>
            <a:r>
              <a:rPr lang="en-US" dirty="0" smtClean="0"/>
              <a:t>infection, long after the initial exposure as a result of immune defects.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 of tuberculin skin testing (TST) prior to the development of immune compromise is helpful. If TST skin testing is performed, a 5 mm response is considered positive in most intensively </a:t>
            </a:r>
            <a:r>
              <a:rPr lang="en-US" dirty="0" err="1" smtClean="0"/>
              <a:t>immunocompromised</a:t>
            </a:r>
            <a:r>
              <a:rPr lang="en-US" dirty="0" smtClean="0"/>
              <a:t>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Unique epidemiologic risks (travel, gardening) must be considered.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37°C in vitro and in tissues, the organism converts into the </a:t>
            </a:r>
            <a:r>
              <a:rPr lang="en-US" b="1" dirty="0" smtClean="0"/>
              <a:t>yeast phase </a:t>
            </a:r>
            <a:r>
              <a:rPr lang="en-US" dirty="0" smtClean="0"/>
              <a:t>that is composed of tiny 2- to 4-m </a:t>
            </a:r>
            <a:r>
              <a:rPr lang="en-US" b="1" dirty="0" smtClean="0"/>
              <a:t>oval budding yeasts </a:t>
            </a:r>
            <a:r>
              <a:rPr lang="en-US" dirty="0" smtClean="0"/>
              <a:t>that are found both </a:t>
            </a:r>
            <a:r>
              <a:rPr lang="en-US" b="1" dirty="0" smtClean="0"/>
              <a:t>inside and outside macrophages</a:t>
            </a:r>
            <a:r>
              <a:rPr lang="en-US" dirty="0" smtClean="0"/>
              <a:t>. The organism is </a:t>
            </a:r>
            <a:r>
              <a:rPr lang="en-US" b="1" dirty="0" smtClean="0"/>
              <a:t>not encapsulated</a:t>
            </a:r>
            <a:r>
              <a:rPr lang="en-US" dirty="0" smtClean="0"/>
              <a:t>, although in tissues, it appears to be surrounded by a clear zone that was misinterpreted as being a capsule by Darling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baseline="0" dirty="0" err="1" smtClean="0">
                <a:solidFill>
                  <a:schemeClr val="tx1"/>
                </a:solidFill>
                <a:latin typeface="+mn-lt"/>
                <a:ea typeface="+mn-ea"/>
                <a:cs typeface="+mn-cs"/>
              </a:rPr>
              <a:t>Microconidia</a:t>
            </a:r>
            <a:r>
              <a:rPr lang="en-US" sz="1200" kern="1200" baseline="0" dirty="0" smtClean="0">
                <a:solidFill>
                  <a:schemeClr val="tx1"/>
                </a:solidFill>
                <a:latin typeface="+mn-lt"/>
                <a:ea typeface="+mn-ea"/>
                <a:cs typeface="+mn-cs"/>
              </a:rPr>
              <a:t> are small, smooth oval bodies with a diameter ranging from 2 to 5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 These forms are believed to be the infective phase because their size is small enough to</a:t>
            </a:r>
          </a:p>
          <a:p>
            <a:r>
              <a:rPr lang="en-US" sz="1200" b="1" kern="1200" baseline="0" dirty="0" smtClean="0">
                <a:solidFill>
                  <a:schemeClr val="tx1"/>
                </a:solidFill>
                <a:latin typeface="+mn-lt"/>
                <a:ea typeface="+mn-ea"/>
                <a:cs typeface="+mn-cs"/>
              </a:rPr>
              <a:t>lodge in the terminal bronchioles and alveoli.</a:t>
            </a:r>
            <a:endParaRPr lang="en-US" b="1" dirty="0" smtClean="0"/>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Mycelial</a:t>
            </a:r>
            <a:r>
              <a:rPr lang="en-US" sz="1200" kern="1200" baseline="0" dirty="0" smtClean="0">
                <a:solidFill>
                  <a:schemeClr val="tx1"/>
                </a:solidFill>
                <a:latin typeface="+mn-lt"/>
                <a:ea typeface="+mn-ea"/>
                <a:cs typeface="+mn-cs"/>
              </a:rPr>
              <a:t> phase of </a:t>
            </a:r>
            <a:r>
              <a:rPr lang="en-US" sz="1200" i="1" kern="1200" baseline="0" dirty="0" err="1" smtClean="0">
                <a:solidFill>
                  <a:schemeClr val="tx1"/>
                </a:solidFill>
                <a:latin typeface="+mn-lt"/>
                <a:ea typeface="+mn-ea"/>
                <a:cs typeface="+mn-cs"/>
              </a:rPr>
              <a:t>Histoplasma</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capsulatum</a:t>
            </a:r>
            <a:r>
              <a:rPr lang="en-US" sz="1200" i="1" kern="1200" baseline="0" dirty="0" smtClean="0">
                <a:solidFill>
                  <a:schemeClr val="tx1"/>
                </a:solidFill>
                <a:latin typeface="+mn-lt"/>
                <a:ea typeface="+mn-ea"/>
                <a:cs typeface="+mn-cs"/>
              </a:rPr>
              <a:t>. Both </a:t>
            </a:r>
            <a:r>
              <a:rPr lang="en-US" sz="1200" i="1" kern="1200" baseline="0" dirty="0" err="1" smtClean="0">
                <a:solidFill>
                  <a:schemeClr val="tx1"/>
                </a:solidFill>
                <a:latin typeface="+mn-lt"/>
                <a:ea typeface="+mn-ea"/>
                <a:cs typeface="+mn-cs"/>
              </a:rPr>
              <a:t>macroconidia</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a:t>
            </a:r>
            <a:r>
              <a:rPr lang="en-US" sz="1200" kern="1200" baseline="0" dirty="0" err="1" smtClean="0">
                <a:solidFill>
                  <a:schemeClr val="tx1"/>
                </a:solidFill>
                <a:latin typeface="+mn-lt"/>
                <a:ea typeface="+mn-ea"/>
                <a:cs typeface="+mn-cs"/>
              </a:rPr>
              <a:t>microconidia</a:t>
            </a:r>
            <a:r>
              <a:rPr lang="en-US" sz="1200" kern="1200" baseline="0" dirty="0" smtClean="0">
                <a:solidFill>
                  <a:schemeClr val="tx1"/>
                </a:solidFill>
                <a:latin typeface="+mn-lt"/>
                <a:ea typeface="+mn-ea"/>
                <a:cs typeface="+mn-cs"/>
              </a:rPr>
              <a:t> are evident</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Cases of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 have been </a:t>
            </a:r>
            <a:r>
              <a:rPr lang="en-US" sz="1200" b="1" kern="1200" baseline="0" dirty="0" smtClean="0">
                <a:solidFill>
                  <a:schemeClr val="tx1"/>
                </a:solidFill>
                <a:latin typeface="+mn-lt"/>
                <a:ea typeface="+mn-ea"/>
                <a:cs typeface="+mn-cs"/>
              </a:rPr>
              <a:t>reported from </a:t>
            </a:r>
            <a:r>
              <a:rPr lang="en-US" sz="1200" kern="1200" baseline="0" dirty="0" smtClean="0">
                <a:solidFill>
                  <a:schemeClr val="tx1"/>
                </a:solidFill>
                <a:latin typeface="+mn-lt"/>
                <a:ea typeface="+mn-ea"/>
                <a:cs typeface="+mn-cs"/>
              </a:rPr>
              <a:t>every </a:t>
            </a:r>
            <a:r>
              <a:rPr lang="en-US" sz="1200" b="1" kern="1200" baseline="0" dirty="0" smtClean="0">
                <a:solidFill>
                  <a:schemeClr val="tx1"/>
                </a:solidFill>
                <a:latin typeface="+mn-lt"/>
                <a:ea typeface="+mn-ea"/>
                <a:cs typeface="+mn-cs"/>
              </a:rPr>
              <a:t>continent except Antarctica</a:t>
            </a:r>
            <a:endParaRPr lang="en-US" b="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Subsequent large-scale population studies by the Public Health Service defined the area where </a:t>
            </a:r>
            <a:r>
              <a:rPr lang="en-US" i="1" dirty="0" smtClean="0"/>
              <a:t>H. </a:t>
            </a:r>
            <a:r>
              <a:rPr lang="en-US" i="1" dirty="0" err="1" smtClean="0"/>
              <a:t>capsulatum</a:t>
            </a:r>
            <a:r>
              <a:rPr lang="en-US" i="1" dirty="0" smtClean="0"/>
              <a:t> is endemic (32) and demonstrated </a:t>
            </a:r>
            <a:r>
              <a:rPr lang="en-US" dirty="0" smtClean="0"/>
              <a:t>that </a:t>
            </a:r>
            <a:r>
              <a:rPr lang="en-US" b="1" dirty="0" smtClean="0"/>
              <a:t>over 80% of young adults from the states bordering the Ohio and Mississippi Rivers had been previously infected with </a:t>
            </a:r>
            <a:r>
              <a:rPr lang="en-US" b="1" i="1" dirty="0" smtClean="0"/>
              <a:t>H. </a:t>
            </a:r>
            <a:r>
              <a:rPr lang="en-US" b="1" i="1" dirty="0" err="1" smtClean="0"/>
              <a:t>capsulatum</a:t>
            </a:r>
            <a:r>
              <a:rPr lang="en-US" b="1" i="1" dirty="0" smtClean="0"/>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The transition from the </a:t>
            </a:r>
            <a:r>
              <a:rPr lang="en-US" sz="1200" b="1" kern="1200" baseline="0" dirty="0" err="1" smtClean="0">
                <a:solidFill>
                  <a:schemeClr val="tx1"/>
                </a:solidFill>
                <a:latin typeface="+mn-lt"/>
                <a:ea typeface="+mn-ea"/>
                <a:cs typeface="+mn-cs"/>
              </a:rPr>
              <a:t>mycelial</a:t>
            </a:r>
            <a:r>
              <a:rPr lang="en-US" sz="1200" b="1" kern="1200" baseline="0" dirty="0" smtClean="0">
                <a:solidFill>
                  <a:schemeClr val="tx1"/>
                </a:solidFill>
                <a:latin typeface="+mn-lt"/>
                <a:ea typeface="+mn-ea"/>
                <a:cs typeface="+mn-cs"/>
              </a:rPr>
              <a:t> to the yeast phase is the most critical  determinant in the establishment of infection. </a:t>
            </a:r>
            <a:r>
              <a:rPr lang="en-US" sz="1200" kern="1200" baseline="0" dirty="0" smtClean="0">
                <a:solidFill>
                  <a:schemeClr val="tx1"/>
                </a:solidFill>
                <a:latin typeface="+mn-lt"/>
                <a:ea typeface="+mn-ea"/>
                <a:cs typeface="+mn-cs"/>
              </a:rPr>
              <a:t>This contention is supported by several findings. First, it is rare to find </a:t>
            </a:r>
            <a:r>
              <a:rPr lang="en-US" sz="1200" kern="1200" baseline="0" dirty="0" err="1" smtClean="0">
                <a:solidFill>
                  <a:schemeClr val="tx1"/>
                </a:solidFill>
                <a:latin typeface="+mn-lt"/>
                <a:ea typeface="+mn-ea"/>
                <a:cs typeface="+mn-cs"/>
              </a:rPr>
              <a:t>mycelial</a:t>
            </a:r>
            <a:r>
              <a:rPr lang="en-US" sz="1200" kern="1200" baseline="0" dirty="0" smtClean="0">
                <a:solidFill>
                  <a:schemeClr val="tx1"/>
                </a:solidFill>
                <a:latin typeface="+mn-lt"/>
                <a:ea typeface="+mn-ea"/>
                <a:cs typeface="+mn-cs"/>
              </a:rPr>
              <a:t> particles in tissues of humans or mammals with established infection. Rather, yeast cells are commonly detected. Second, exposure of </a:t>
            </a:r>
            <a:r>
              <a:rPr lang="en-US" sz="1200" i="1" kern="1200" baseline="0" dirty="0" smtClean="0">
                <a:solidFill>
                  <a:schemeClr val="tx1"/>
                </a:solidFill>
                <a:latin typeface="+mn-lt"/>
                <a:ea typeface="+mn-ea"/>
                <a:cs typeface="+mn-cs"/>
              </a:rPr>
              <a:t>H. </a:t>
            </a:r>
            <a:r>
              <a:rPr lang="en-US" sz="1200" i="1" kern="1200" baseline="0" dirty="0" err="1" smtClean="0">
                <a:solidFill>
                  <a:schemeClr val="tx1"/>
                </a:solidFill>
                <a:latin typeface="+mn-lt"/>
                <a:ea typeface="+mn-ea"/>
                <a:cs typeface="+mn-cs"/>
              </a:rPr>
              <a:t>capsulatum</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mycelia to </a:t>
            </a:r>
            <a:r>
              <a:rPr lang="en-US" sz="1200" i="1" kern="1200" baseline="0" dirty="0" smtClean="0">
                <a:solidFill>
                  <a:schemeClr val="tx1"/>
                </a:solidFill>
                <a:latin typeface="+mn-lt"/>
                <a:ea typeface="+mn-ea"/>
                <a:cs typeface="+mn-cs"/>
              </a:rPr>
              <a:t>p-</a:t>
            </a:r>
            <a:r>
              <a:rPr lang="en-US" sz="1200" i="1" kern="1200" baseline="0" dirty="0" err="1" smtClean="0">
                <a:solidFill>
                  <a:schemeClr val="tx1"/>
                </a:solidFill>
                <a:latin typeface="+mn-lt"/>
                <a:ea typeface="+mn-ea"/>
                <a:cs typeface="+mn-cs"/>
              </a:rPr>
              <a:t>chloromercuriphenylsulfonic</a:t>
            </a:r>
            <a:r>
              <a:rPr lang="en-US" sz="1200" i="1" kern="1200" baseline="0" dirty="0" smtClean="0">
                <a:solidFill>
                  <a:schemeClr val="tx1"/>
                </a:solidFill>
                <a:latin typeface="+mn-lt"/>
                <a:ea typeface="+mn-ea"/>
                <a:cs typeface="+mn-cs"/>
              </a:rPr>
              <a:t> acid (PCMS), a </a:t>
            </a:r>
            <a:r>
              <a:rPr lang="en-US" sz="1200" i="1" kern="1200" baseline="0" dirty="0" err="1" smtClean="0">
                <a:solidFill>
                  <a:schemeClr val="tx1"/>
                </a:solidFill>
                <a:latin typeface="+mn-lt"/>
                <a:ea typeface="+mn-ea"/>
                <a:cs typeface="+mn-cs"/>
              </a:rPr>
              <a:t>sulfhydryl</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inhibitor, irreversibly blocks the conversion to yeasts but does not alter growth of yeasts or mycelia. PCMS-treated mycelia fail to infect</a:t>
            </a:r>
          </a:p>
          <a:p>
            <a:r>
              <a:rPr lang="en-US" sz="1200" kern="1200" baseline="0" dirty="0" smtClean="0">
                <a:solidFill>
                  <a:schemeClr val="tx1"/>
                </a:solidFill>
                <a:latin typeface="+mn-lt"/>
                <a:ea typeface="+mn-ea"/>
                <a:cs typeface="+mn-cs"/>
              </a:rPr>
              <a:t>animals. </a:t>
            </a:r>
          </a:p>
          <a:p>
            <a:r>
              <a:rPr lang="en-US" sz="1200" kern="1200" baseline="0" dirty="0" smtClean="0">
                <a:solidFill>
                  <a:schemeClr val="tx1"/>
                </a:solidFill>
                <a:latin typeface="+mn-lt"/>
                <a:ea typeface="+mn-ea"/>
                <a:cs typeface="+mn-cs"/>
              </a:rPr>
              <a:t>In addition to calcium, iron is another vital element required for survival of </a:t>
            </a:r>
            <a:r>
              <a:rPr lang="en-US" sz="1200" i="1" kern="1200" baseline="0" dirty="0" smtClean="0">
                <a:solidFill>
                  <a:schemeClr val="tx1"/>
                </a:solidFill>
                <a:latin typeface="+mn-lt"/>
                <a:ea typeface="+mn-ea"/>
                <a:cs typeface="+mn-cs"/>
              </a:rPr>
              <a:t>H. </a:t>
            </a:r>
            <a:r>
              <a:rPr lang="en-US" sz="1200" i="1" kern="1200" baseline="0" dirty="0" err="1" smtClean="0">
                <a:solidFill>
                  <a:schemeClr val="tx1"/>
                </a:solidFill>
                <a:latin typeface="+mn-lt"/>
                <a:ea typeface="+mn-ea"/>
                <a:cs typeface="+mn-cs"/>
              </a:rPr>
              <a:t>capsulatum</a:t>
            </a:r>
            <a:r>
              <a:rPr lang="en-US" sz="1200" i="1" kern="1200" baseline="0" dirty="0" smtClean="0">
                <a:solidFill>
                  <a:schemeClr val="tx1"/>
                </a:solidFill>
                <a:latin typeface="+mn-lt"/>
                <a:ea typeface="+mn-ea"/>
                <a:cs typeface="+mn-cs"/>
              </a:rPr>
              <a:t>. The organism can acquire iron from the </a:t>
            </a:r>
            <a:r>
              <a:rPr lang="en-US" sz="1200" kern="1200" baseline="0" dirty="0" smtClean="0">
                <a:solidFill>
                  <a:schemeClr val="tx1"/>
                </a:solidFill>
                <a:latin typeface="+mn-lt"/>
                <a:ea typeface="+mn-ea"/>
                <a:cs typeface="+mn-cs"/>
              </a:rPr>
              <a:t>intracellular environment by three means: release of iron scavenging </a:t>
            </a:r>
            <a:r>
              <a:rPr lang="en-US" sz="1200" kern="1200" baseline="0" dirty="0" err="1" smtClean="0">
                <a:solidFill>
                  <a:schemeClr val="tx1"/>
                </a:solidFill>
                <a:latin typeface="+mn-lt"/>
                <a:ea typeface="+mn-ea"/>
                <a:cs typeface="+mn-cs"/>
              </a:rPr>
              <a:t>siderophores</a:t>
            </a:r>
            <a:r>
              <a:rPr lang="en-US" sz="1200" kern="1200" baseline="0" dirty="0" smtClean="0">
                <a:solidFill>
                  <a:schemeClr val="tx1"/>
                </a:solidFill>
                <a:latin typeface="+mn-lt"/>
                <a:ea typeface="+mn-ea"/>
                <a:cs typeface="+mn-cs"/>
              </a:rPr>
              <a:t>, production of a ferric </a:t>
            </a:r>
            <a:r>
              <a:rPr lang="en-US" sz="1200" kern="1200" baseline="0" dirty="0" err="1" smtClean="0">
                <a:solidFill>
                  <a:schemeClr val="tx1"/>
                </a:solidFill>
                <a:latin typeface="+mn-lt"/>
                <a:ea typeface="+mn-ea"/>
                <a:cs typeface="+mn-cs"/>
              </a:rPr>
              <a:t>reductase</a:t>
            </a:r>
            <a:r>
              <a:rPr lang="en-US" sz="1200" kern="1200" baseline="0" dirty="0" smtClean="0">
                <a:solidFill>
                  <a:schemeClr val="tx1"/>
                </a:solidFill>
                <a:latin typeface="+mn-lt"/>
                <a:ea typeface="+mn-ea"/>
                <a:cs typeface="+mn-cs"/>
              </a:rPr>
              <a:t>, and modulating pH to remove iron from </a:t>
            </a:r>
            <a:r>
              <a:rPr lang="en-US" sz="1200" kern="1200" baseline="0" dirty="0" err="1" smtClean="0">
                <a:solidFill>
                  <a:schemeClr val="tx1"/>
                </a:solidFill>
                <a:latin typeface="+mn-lt"/>
                <a:ea typeface="+mn-ea"/>
                <a:cs typeface="+mn-cs"/>
              </a:rPr>
              <a:t>transferrin</a:t>
            </a:r>
            <a:r>
              <a:rPr lang="en-US" sz="1200" kern="1200" baseline="0" dirty="0" smtClean="0">
                <a:solidFill>
                  <a:schemeClr val="tx1"/>
                </a:solidFill>
                <a:latin typeface="+mn-lt"/>
                <a:ea typeface="+mn-ea"/>
                <a:cs typeface="+mn-cs"/>
              </a:rPr>
              <a:t>. α-1,3-Glucan has been found to be a key virulence factor in the pathogenesis of </a:t>
            </a:r>
            <a:r>
              <a:rPr lang="en-US" sz="1200" i="1" kern="1200" baseline="0" dirty="0" smtClean="0">
                <a:solidFill>
                  <a:schemeClr val="tx1"/>
                </a:solidFill>
                <a:latin typeface="+mn-lt"/>
                <a:ea typeface="+mn-ea"/>
                <a:cs typeface="+mn-cs"/>
              </a:rPr>
              <a:t>H. capsulatum.18 Synthesis </a:t>
            </a:r>
            <a:r>
              <a:rPr lang="en-US" sz="1200" kern="1200" baseline="0" dirty="0" smtClean="0">
                <a:solidFill>
                  <a:schemeClr val="tx1"/>
                </a:solidFill>
                <a:latin typeface="+mn-lt"/>
                <a:ea typeface="+mn-ea"/>
                <a:cs typeface="+mn-cs"/>
              </a:rPr>
              <a:t>of this carbohydrate, which is regulated by an amylase, and </a:t>
            </a:r>
            <a:r>
              <a:rPr lang="en-US" sz="1200" kern="1200" baseline="0" dirty="0" err="1" smtClean="0">
                <a:solidFill>
                  <a:schemeClr val="tx1"/>
                </a:solidFill>
                <a:latin typeface="+mn-lt"/>
                <a:ea typeface="+mn-ea"/>
                <a:cs typeface="+mn-cs"/>
              </a:rPr>
              <a:t>glucan</a:t>
            </a:r>
            <a:r>
              <a:rPr lang="en-US" sz="1200" kern="1200" baseline="0" dirty="0" smtClean="0">
                <a:solidFill>
                  <a:schemeClr val="tx1"/>
                </a:solidFill>
                <a:latin typeface="+mn-lt"/>
                <a:ea typeface="+mn-ea"/>
                <a:cs typeface="+mn-cs"/>
              </a:rPr>
              <a:t> appears to bind dectin-1 and thereby suppress generation of important </a:t>
            </a:r>
            <a:r>
              <a:rPr lang="en-US" sz="1200" kern="1200" baseline="0" dirty="0" err="1" smtClean="0">
                <a:solidFill>
                  <a:schemeClr val="tx1"/>
                </a:solidFill>
                <a:latin typeface="+mn-lt"/>
                <a:ea typeface="+mn-ea"/>
                <a:cs typeface="+mn-cs"/>
              </a:rPr>
              <a:t>proinflammatory</a:t>
            </a:r>
            <a:r>
              <a:rPr lang="en-US" sz="1200" kern="1200" baseline="0" dirty="0" smtClean="0">
                <a:solidFill>
                  <a:schemeClr val="tx1"/>
                </a:solidFill>
                <a:latin typeface="+mn-lt"/>
                <a:ea typeface="+mn-ea"/>
                <a:cs typeface="+mn-cs"/>
              </a:rPr>
              <a:t> cytokines.</a:t>
            </a:r>
          </a:p>
          <a:p>
            <a:r>
              <a:rPr lang="en-US" sz="1200" kern="1200" baseline="0" dirty="0" smtClean="0">
                <a:solidFill>
                  <a:schemeClr val="tx1"/>
                </a:solidFill>
                <a:latin typeface="+mn-lt"/>
                <a:ea typeface="+mn-ea"/>
                <a:cs typeface="+mn-cs"/>
              </a:rPr>
              <a:t>After conidia settle into the alveoli, they bind to the CD11-CD18  family of </a:t>
            </a:r>
            <a:r>
              <a:rPr lang="en-US" sz="1200" kern="1200" baseline="0" dirty="0" err="1" smtClean="0">
                <a:solidFill>
                  <a:schemeClr val="tx1"/>
                </a:solidFill>
                <a:latin typeface="+mn-lt"/>
                <a:ea typeface="+mn-ea"/>
                <a:cs typeface="+mn-cs"/>
              </a:rPr>
              <a:t>integrins</a:t>
            </a:r>
            <a:r>
              <a:rPr lang="en-US" sz="1200" kern="1200" baseline="0" dirty="0" smtClean="0">
                <a:solidFill>
                  <a:schemeClr val="tx1"/>
                </a:solidFill>
                <a:latin typeface="+mn-lt"/>
                <a:ea typeface="+mn-ea"/>
                <a:cs typeface="+mn-cs"/>
              </a:rPr>
              <a:t> and are engulfed by </a:t>
            </a:r>
            <a:r>
              <a:rPr lang="en-US" sz="1200" kern="1200" baseline="0" dirty="0" err="1" smtClean="0">
                <a:solidFill>
                  <a:schemeClr val="tx1"/>
                </a:solidFill>
                <a:latin typeface="+mn-lt"/>
                <a:ea typeface="+mn-ea"/>
                <a:cs typeface="+mn-cs"/>
              </a:rPr>
              <a:t>neutrophils</a:t>
            </a:r>
            <a:r>
              <a:rPr lang="en-US" sz="1200" kern="1200" baseline="0" dirty="0" smtClean="0">
                <a:solidFill>
                  <a:schemeClr val="tx1"/>
                </a:solidFill>
                <a:latin typeface="+mn-lt"/>
                <a:ea typeface="+mn-ea"/>
                <a:cs typeface="+mn-cs"/>
              </a:rPr>
              <a:t> and macrophages.21 It is likely that the conversion of mycelia to the yeast phase transpires, at least partially if not entirely, </a:t>
            </a:r>
            <a:r>
              <a:rPr lang="en-US" sz="1200" kern="1200" baseline="0" dirty="0" err="1" smtClean="0">
                <a:solidFill>
                  <a:schemeClr val="tx1"/>
                </a:solidFill>
                <a:latin typeface="+mn-lt"/>
                <a:ea typeface="+mn-ea"/>
                <a:cs typeface="+mn-cs"/>
              </a:rPr>
              <a:t>intracellularly</a:t>
            </a:r>
            <a:r>
              <a:rPr lang="en-US" sz="1200" kern="1200" baseline="0" dirty="0" smtClean="0">
                <a:solidFill>
                  <a:schemeClr val="tx1"/>
                </a:solidFill>
                <a:latin typeface="+mn-lt"/>
                <a:ea typeface="+mn-ea"/>
                <a:cs typeface="+mn-cs"/>
              </a:rPr>
              <a:t>. The duration of the phase transition ranges from hours to days. Following transformation of the conidia into yeasts in the lungs, yeasts migrate, presumably </a:t>
            </a:r>
            <a:r>
              <a:rPr lang="en-US" sz="1200" kern="1200" baseline="0" dirty="0" err="1" smtClean="0">
                <a:solidFill>
                  <a:schemeClr val="tx1"/>
                </a:solidFill>
                <a:latin typeface="+mn-lt"/>
                <a:ea typeface="+mn-ea"/>
                <a:cs typeface="+mn-cs"/>
              </a:rPr>
              <a:t>intracellularly</a:t>
            </a:r>
            <a:r>
              <a:rPr lang="en-US" sz="1200" kern="1200" baseline="0" dirty="0" smtClean="0">
                <a:solidFill>
                  <a:schemeClr val="tx1"/>
                </a:solidFill>
                <a:latin typeface="+mn-lt"/>
                <a:ea typeface="+mn-ea"/>
                <a:cs typeface="+mn-cs"/>
              </a:rPr>
              <a:t>, to local draining lymph nodes and subsequently to distant organs rich in mononuclear phagocytes (e.g., liver and spleen). The yeasts grow readily within resting macrophages. Activation of cellular immunity is necessary for restricting growth, and in primary infection this arm of immunity matures by 2 weeks. </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On exposure to 37° C, the organism undergoes genetic, biochemical, and physical alterations that result in the production of yeast cells that are </a:t>
            </a:r>
            <a:r>
              <a:rPr lang="en-US" sz="1200" b="1" kern="1200" baseline="0" dirty="0" err="1" smtClean="0">
                <a:solidFill>
                  <a:schemeClr val="tx1"/>
                </a:solidFill>
                <a:latin typeface="+mn-lt"/>
                <a:ea typeface="+mn-ea"/>
                <a:cs typeface="+mn-cs"/>
              </a:rPr>
              <a:t>uninucleate</a:t>
            </a:r>
            <a:r>
              <a:rPr lang="en-US" sz="1200" kern="1200" baseline="0" dirty="0" smtClean="0">
                <a:solidFill>
                  <a:schemeClr val="tx1"/>
                </a:solidFill>
                <a:latin typeface="+mn-lt"/>
                <a:ea typeface="+mn-ea"/>
                <a:cs typeface="+mn-cs"/>
              </a:rPr>
              <a:t>. These forms are small, typically 2 - 5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in diameter, and reproduce by </a:t>
            </a:r>
            <a:r>
              <a:rPr lang="en-US" sz="1200" b="1" kern="1200" baseline="0" dirty="0" err="1" smtClean="0">
                <a:solidFill>
                  <a:schemeClr val="tx1"/>
                </a:solidFill>
                <a:latin typeface="+mn-lt"/>
                <a:ea typeface="+mn-ea"/>
                <a:cs typeface="+mn-cs"/>
              </a:rPr>
              <a:t>multipolar</a:t>
            </a:r>
            <a:r>
              <a:rPr lang="en-US" sz="1200" b="1" kern="1200" baseline="0" dirty="0" smtClean="0">
                <a:solidFill>
                  <a:schemeClr val="tx1"/>
                </a:solidFill>
                <a:latin typeface="+mn-lt"/>
                <a:ea typeface="+mn-ea"/>
                <a:cs typeface="+mn-cs"/>
              </a:rPr>
              <a:t> budding</a:t>
            </a:r>
            <a:r>
              <a:rPr lang="en-US" sz="1200" kern="1200" baseline="0" dirty="0" smtClean="0">
                <a:solidFill>
                  <a:schemeClr val="tx1"/>
                </a:solidFill>
                <a:latin typeface="+mn-lt"/>
                <a:ea typeface="+mn-ea"/>
                <a:cs typeface="+mn-cs"/>
              </a:rPr>
              <a:t> . The stimulus for the transition is heat, and the shift in temperature may be sensed by a change in the fluidity of the yeast membrane.</a:t>
            </a:r>
          </a:p>
          <a:p>
            <a:r>
              <a:rPr lang="en-US" sz="1200" dirty="0" smtClean="0"/>
              <a:t>In addition </a:t>
            </a:r>
            <a:r>
              <a:rPr lang="en-US" sz="1200" b="1" dirty="0" smtClean="0"/>
              <a:t>to calcium, iron </a:t>
            </a:r>
            <a:r>
              <a:rPr lang="en-US" sz="1200" dirty="0" smtClean="0"/>
              <a:t>is another vital element required for survival of </a:t>
            </a:r>
            <a:r>
              <a:rPr lang="en-US" sz="1200" i="1" dirty="0" smtClean="0"/>
              <a:t>H. </a:t>
            </a:r>
            <a:r>
              <a:rPr lang="en-US" sz="1200" i="1" dirty="0" err="1" smtClean="0"/>
              <a:t>capsulatum</a:t>
            </a:r>
            <a:r>
              <a:rPr lang="en-US" sz="1200" i="1" dirty="0" smtClean="0"/>
              <a:t>. The organism can acquire iron from the </a:t>
            </a:r>
            <a:r>
              <a:rPr lang="en-US" sz="1200" dirty="0" smtClean="0"/>
              <a:t>intracellular environment by 3 means: </a:t>
            </a:r>
          </a:p>
          <a:p>
            <a:r>
              <a:rPr lang="en-US" sz="1200" dirty="0" smtClean="0"/>
              <a:t>release of iron scavenging </a:t>
            </a:r>
            <a:r>
              <a:rPr lang="en-US" sz="1200" dirty="0" err="1" smtClean="0"/>
              <a:t>siderophores</a:t>
            </a:r>
            <a:r>
              <a:rPr lang="en-US" sz="1200" dirty="0" smtClean="0"/>
              <a:t>, production of a ferric </a:t>
            </a:r>
            <a:r>
              <a:rPr lang="en-US" sz="1200" dirty="0" err="1" smtClean="0"/>
              <a:t>reductase</a:t>
            </a:r>
            <a:r>
              <a:rPr lang="en-US" sz="1200" dirty="0" smtClean="0"/>
              <a:t>, and modulating pH to remove iron from </a:t>
            </a:r>
            <a:r>
              <a:rPr lang="en-US" sz="1200" dirty="0" err="1" smtClean="0"/>
              <a:t>transferrin</a:t>
            </a:r>
            <a:r>
              <a:rPr lang="en-US" sz="1200" dirty="0" smtClean="0"/>
              <a:t>. α-1,3-Glucan has been found to be a key virulence factor in the pathogenesis of </a:t>
            </a:r>
            <a:r>
              <a:rPr lang="en-US" sz="1200" i="1" dirty="0" smtClean="0"/>
              <a:t>H. capsulatum.18 Synthesis </a:t>
            </a:r>
            <a:r>
              <a:rPr lang="en-US" sz="1200" dirty="0" smtClean="0"/>
              <a:t>of this carbohydrate, which is regulated by an amylase, and </a:t>
            </a:r>
            <a:r>
              <a:rPr lang="en-US" sz="1200" dirty="0" err="1" smtClean="0"/>
              <a:t>glucan</a:t>
            </a:r>
            <a:r>
              <a:rPr lang="en-US" sz="1200" dirty="0" smtClean="0"/>
              <a:t> appears to bind dectin-1 and thereby suppress generation of important </a:t>
            </a:r>
            <a:r>
              <a:rPr lang="en-US" sz="1200" dirty="0" err="1" smtClean="0"/>
              <a:t>proinflammatory</a:t>
            </a:r>
            <a:r>
              <a:rPr lang="en-US" sz="1200" dirty="0" smtClean="0"/>
              <a:t> cytokines.</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Yeast cells of </a:t>
            </a:r>
            <a:r>
              <a:rPr lang="en-US" sz="1200" i="1" kern="1200" baseline="0" dirty="0" err="1" smtClean="0">
                <a:solidFill>
                  <a:schemeClr val="tx1"/>
                </a:solidFill>
                <a:latin typeface="+mn-lt"/>
                <a:ea typeface="+mn-ea"/>
                <a:cs typeface="+mn-cs"/>
              </a:rPr>
              <a:t>Histoplasma</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capsulatum</a:t>
            </a:r>
            <a:r>
              <a:rPr lang="en-US" sz="1200" i="1" kern="1200" baseline="0" dirty="0" smtClean="0">
                <a:solidFill>
                  <a:schemeClr val="tx1"/>
                </a:solidFill>
                <a:latin typeface="+mn-lt"/>
                <a:ea typeface="+mn-ea"/>
                <a:cs typeface="+mn-cs"/>
              </a:rPr>
              <a:t> a section of  </a:t>
            </a:r>
            <a:r>
              <a:rPr lang="en-US" sz="1200" kern="1200" baseline="0" dirty="0" smtClean="0">
                <a:solidFill>
                  <a:schemeClr val="tx1"/>
                </a:solidFill>
                <a:latin typeface="+mn-lt"/>
                <a:ea typeface="+mn-ea"/>
                <a:cs typeface="+mn-cs"/>
              </a:rPr>
              <a:t>liver. (</a:t>
            </a:r>
            <a:r>
              <a:rPr lang="en-US" sz="1200" kern="1200" baseline="0" dirty="0" err="1" smtClean="0">
                <a:solidFill>
                  <a:schemeClr val="tx1"/>
                </a:solidFill>
                <a:latin typeface="+mn-lt"/>
                <a:ea typeface="+mn-ea"/>
                <a:cs typeface="+mn-cs"/>
              </a:rPr>
              <a:t>Gomori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methenamine</a:t>
            </a:r>
            <a:r>
              <a:rPr lang="en-US" sz="1200" kern="1200" baseline="0" dirty="0" smtClean="0">
                <a:solidFill>
                  <a:schemeClr val="tx1"/>
                </a:solidFill>
                <a:latin typeface="+mn-lt"/>
                <a:ea typeface="+mn-ea"/>
                <a:cs typeface="+mn-cs"/>
              </a:rPr>
              <a:t> silver, ×1000).</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hallmark of the tissue response to </a:t>
            </a:r>
            <a:r>
              <a:rPr lang="en-US" b="1" dirty="0" err="1" smtClean="0"/>
              <a:t>histoplasma</a:t>
            </a:r>
            <a:r>
              <a:rPr lang="en-US" b="1" baseline="0" dirty="0" smtClean="0"/>
              <a:t> </a:t>
            </a:r>
            <a:r>
              <a:rPr lang="en-US" b="1" dirty="0" smtClean="0"/>
              <a:t>is the development </a:t>
            </a:r>
            <a:r>
              <a:rPr lang="en-US" dirty="0" smtClean="0"/>
              <a:t>of </a:t>
            </a:r>
            <a:r>
              <a:rPr lang="en-US" b="1" dirty="0" err="1" smtClean="0"/>
              <a:t>caseating</a:t>
            </a:r>
            <a:r>
              <a:rPr lang="en-US" b="1" dirty="0" smtClean="0"/>
              <a:t> or </a:t>
            </a:r>
            <a:r>
              <a:rPr lang="en-US" b="1" dirty="0" err="1" smtClean="0"/>
              <a:t>noncaseating</a:t>
            </a:r>
            <a:r>
              <a:rPr lang="en-US" b="1" dirty="0" smtClean="0"/>
              <a:t> </a:t>
            </a:r>
            <a:r>
              <a:rPr lang="en-US" b="1" dirty="0" err="1" smtClean="0"/>
              <a:t>granulomas</a:t>
            </a:r>
            <a:r>
              <a:rPr lang="en-US" b="1" dirty="0" smtClean="0"/>
              <a:t> </a:t>
            </a:r>
            <a:r>
              <a:rPr lang="en-US" dirty="0" smtClean="0"/>
              <a:t>in which </a:t>
            </a:r>
            <a:r>
              <a:rPr lang="en-US" b="1" dirty="0" smtClean="0"/>
              <a:t>calcium may be deposited </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granuloma</a:t>
            </a:r>
            <a:r>
              <a:rPr lang="en-US" dirty="0" smtClean="0"/>
              <a:t> consists of an </a:t>
            </a:r>
            <a:r>
              <a:rPr lang="en-US" b="1" dirty="0" smtClean="0"/>
              <a:t>admixture of mononuclear phagocytes </a:t>
            </a:r>
            <a:r>
              <a:rPr lang="en-US" dirty="0" smtClean="0"/>
              <a:t>and lymphocytes, principally </a:t>
            </a:r>
            <a:r>
              <a:rPr lang="en-US" b="1" dirty="0" smtClean="0"/>
              <a:t>T cells</a:t>
            </a:r>
            <a:r>
              <a:rPr lang="en-US" dirty="0" smtClean="0"/>
              <a:t>. The putative function of the </a:t>
            </a:r>
            <a:r>
              <a:rPr lang="en-US" dirty="0" err="1" smtClean="0"/>
              <a:t>granuloma</a:t>
            </a:r>
            <a:r>
              <a:rPr lang="en-US" dirty="0" smtClean="0"/>
              <a:t> is to </a:t>
            </a:r>
            <a:r>
              <a:rPr lang="en-US" b="1" dirty="0" smtClean="0"/>
              <a:t>contain fungal growth</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interstitial process with reticular lung densities bilaterally, what appear to be small nodules. </a:t>
            </a:r>
          </a:p>
          <a:p>
            <a:r>
              <a:rPr lang="en-US" sz="1200" kern="1200" baseline="0" dirty="0" smtClean="0">
                <a:solidFill>
                  <a:schemeClr val="tx1"/>
                </a:solidFill>
                <a:latin typeface="+mn-lt"/>
                <a:ea typeface="+mn-ea"/>
                <a:cs typeface="+mn-cs"/>
              </a:rPr>
              <a:t>To further characterize high-resolution CT of the chest may be of some benefit.  If done, this should be done without contrast to include prone as well as supine imaging and thin sections for optimal assessment of the </a:t>
            </a:r>
            <a:r>
              <a:rPr lang="en-US" sz="1200" kern="1200" baseline="0" dirty="0" err="1" smtClean="0">
                <a:solidFill>
                  <a:schemeClr val="tx1"/>
                </a:solidFill>
                <a:latin typeface="+mn-lt"/>
                <a:ea typeface="+mn-ea"/>
                <a:cs typeface="+mn-cs"/>
              </a:rPr>
              <a:t>interstitium</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67C490-4203-41CD-88BF-68FFA3D532E7}"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determinant for the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those who become ill, the typical incubation time is 7 to 21 days, most individuals manifest symptoms by day 14</a:t>
            </a:r>
          </a:p>
          <a:p>
            <a:r>
              <a:rPr lang="en-US" dirty="0" smtClean="0"/>
              <a:t>development of symptoms is likely to be the </a:t>
            </a:r>
            <a:r>
              <a:rPr lang="en-US" b="1" dirty="0" err="1" smtClean="0"/>
              <a:t>inoculum</a:t>
            </a:r>
            <a:r>
              <a:rPr lang="en-US" b="1" dirty="0" smtClean="0"/>
              <a:t> size</a:t>
            </a:r>
            <a:r>
              <a:rPr lang="en-US" dirty="0" smtClean="0"/>
              <a:t>, although differences in strain virulence cannot be excluded</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Pleural effusions are distinctly uncommon.  </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estimated incidence is 1/2000 cases of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 Following the two Indianapolis epidemics, 8% of clinically recognized cases of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 were PDH.49 The major risk</a:t>
            </a:r>
          </a:p>
          <a:p>
            <a:r>
              <a:rPr lang="en-US" sz="1200" kern="1200" baseline="0" dirty="0" smtClean="0">
                <a:solidFill>
                  <a:schemeClr val="tx1"/>
                </a:solidFill>
                <a:latin typeface="+mn-lt"/>
                <a:ea typeface="+mn-ea"/>
                <a:cs typeface="+mn-cs"/>
              </a:rPr>
              <a:t>factors in those two epidemics for this manifestation of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 were age older than 54 years and </a:t>
            </a:r>
            <a:r>
              <a:rPr lang="en-US" sz="1200" kern="1200" baseline="0" dirty="0" err="1" smtClean="0">
                <a:solidFill>
                  <a:schemeClr val="tx1"/>
                </a:solidFill>
                <a:latin typeface="+mn-lt"/>
                <a:ea typeface="+mn-ea"/>
                <a:cs typeface="+mn-cs"/>
              </a:rPr>
              <a:t>immunosuppression</a:t>
            </a:r>
            <a:r>
              <a:rPr lang="en-US" sz="1200" kern="1200" baseline="0" dirty="0" smtClean="0">
                <a:solidFill>
                  <a:schemeClr val="tx1"/>
                </a:solidFill>
                <a:latin typeface="+mn-lt"/>
                <a:ea typeface="+mn-ea"/>
                <a:cs typeface="+mn-cs"/>
              </a:rPr>
              <a:t>. In patients with AIDS, the incidence may approach 25%. The outcome of infection with </a:t>
            </a:r>
            <a:r>
              <a:rPr lang="en-US" sz="1200" i="1" kern="1200" baseline="0" dirty="0" smtClean="0">
                <a:solidFill>
                  <a:schemeClr val="tx1"/>
                </a:solidFill>
                <a:latin typeface="+mn-lt"/>
                <a:ea typeface="+mn-ea"/>
                <a:cs typeface="+mn-cs"/>
              </a:rPr>
              <a:t>H. </a:t>
            </a:r>
            <a:r>
              <a:rPr lang="en-US" sz="1200" i="1" kern="1200" baseline="0" dirty="0" err="1" smtClean="0">
                <a:solidFill>
                  <a:schemeClr val="tx1"/>
                </a:solidFill>
                <a:latin typeface="+mn-lt"/>
                <a:ea typeface="+mn-ea"/>
                <a:cs typeface="+mn-cs"/>
              </a:rPr>
              <a:t>capsulatum</a:t>
            </a:r>
            <a:r>
              <a:rPr lang="en-US" sz="1200" i="1" kern="1200" baseline="0" dirty="0" smtClean="0">
                <a:solidFill>
                  <a:schemeClr val="tx1"/>
                </a:solidFill>
                <a:latin typeface="+mn-lt"/>
                <a:ea typeface="+mn-ea"/>
                <a:cs typeface="+mn-cs"/>
              </a:rPr>
              <a:t> was poor among HIV-infected individuals, including the </a:t>
            </a:r>
            <a:r>
              <a:rPr lang="en-US" sz="1200" kern="1200" baseline="0" dirty="0" smtClean="0">
                <a:solidFill>
                  <a:schemeClr val="tx1"/>
                </a:solidFill>
                <a:latin typeface="+mn-lt"/>
                <a:ea typeface="+mn-ea"/>
                <a:cs typeface="+mn-cs"/>
              </a:rPr>
              <a:t>presence of a chronic medical condition and a history of herpes simplex</a:t>
            </a:r>
          </a:p>
          <a:p>
            <a:r>
              <a:rPr lang="en-US" sz="1200" kern="1200" baseline="0" dirty="0" smtClean="0">
                <a:solidFill>
                  <a:schemeClr val="tx1"/>
                </a:solidFill>
                <a:latin typeface="+mn-lt"/>
                <a:ea typeface="+mn-ea"/>
                <a:cs typeface="+mn-cs"/>
              </a:rPr>
              <a:t>virus infection. Conversely, the use of </a:t>
            </a:r>
            <a:r>
              <a:rPr lang="en-US" sz="1200" kern="1200" baseline="0" dirty="0" err="1" smtClean="0">
                <a:solidFill>
                  <a:schemeClr val="tx1"/>
                </a:solidFill>
                <a:latin typeface="+mn-lt"/>
                <a:ea typeface="+mn-ea"/>
                <a:cs typeface="+mn-cs"/>
              </a:rPr>
              <a:t>antiretrovirals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triazoles</a:t>
            </a:r>
            <a:r>
              <a:rPr lang="en-US" sz="1200" kern="1200" baseline="0" dirty="0" smtClean="0">
                <a:solidFill>
                  <a:schemeClr val="tx1"/>
                </a:solidFill>
                <a:latin typeface="+mn-lt"/>
                <a:ea typeface="+mn-ea"/>
                <a:cs typeface="+mn-cs"/>
              </a:rPr>
              <a:t> was associated with a decreased risk. In an analysis of 1074 renal allograft recipients, 0.4% developed clinically recognized PDH over a 25-year span. This value is moderately different from the one reported during the Indianapolis epidemic, in which 2.1% of renal allograft recipients</a:t>
            </a:r>
          </a:p>
          <a:p>
            <a:r>
              <a:rPr lang="en-US" sz="1200" kern="1200" baseline="0" dirty="0" smtClean="0">
                <a:solidFill>
                  <a:schemeClr val="tx1"/>
                </a:solidFill>
                <a:latin typeface="+mn-lt"/>
                <a:ea typeface="+mn-ea"/>
                <a:cs typeface="+mn-cs"/>
              </a:rPr>
              <a:t>exhibited PDH.51 Another risk factor for acquiring PDH is the use of </a:t>
            </a:r>
            <a:r>
              <a:rPr lang="en-US" sz="1200" b="1" kern="1200" baseline="0" dirty="0" smtClean="0">
                <a:solidFill>
                  <a:schemeClr val="tx1"/>
                </a:solidFill>
                <a:latin typeface="+mn-lt"/>
                <a:ea typeface="+mn-ea"/>
                <a:cs typeface="+mn-cs"/>
              </a:rPr>
              <a:t>tumor necrosis factor-</a:t>
            </a:r>
            <a:r>
              <a:rPr lang="el-GR" sz="1200" b="1" kern="1200" baseline="0" dirty="0" smtClean="0">
                <a:solidFill>
                  <a:schemeClr val="tx1"/>
                </a:solidFill>
                <a:latin typeface="+mn-lt"/>
                <a:ea typeface="+mn-ea"/>
                <a:cs typeface="+mn-cs"/>
              </a:rPr>
              <a:t>α </a:t>
            </a:r>
            <a:r>
              <a:rPr lang="en-US" sz="1200" b="1" kern="1200" baseline="0" dirty="0" smtClean="0">
                <a:solidFill>
                  <a:schemeClr val="tx1"/>
                </a:solidFill>
                <a:latin typeface="+mn-lt"/>
                <a:ea typeface="+mn-ea"/>
                <a:cs typeface="+mn-cs"/>
              </a:rPr>
              <a:t>antagonists.</a:t>
            </a:r>
            <a:endParaRPr lang="en-US" b="1"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HIV-infected individuals, the risk factors for the development of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 are a CD4+ cell count lower than 200 cells/</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history of exposure to chicken coops, and a known positive serology for complement-fixing antibodies before illness.</a:t>
            </a:r>
          </a:p>
          <a:p>
            <a:endParaRPr lang="en-US" sz="1200" kern="1200" baseline="0" dirty="0" smtClean="0">
              <a:solidFill>
                <a:schemeClr val="tx1"/>
              </a:solidFill>
              <a:latin typeface="+mn-lt"/>
              <a:ea typeface="+mn-ea"/>
              <a:cs typeface="+mn-cs"/>
            </a:endParaRPr>
          </a:p>
          <a:p>
            <a:r>
              <a:rPr lang="en-US" dirty="0" smtClean="0"/>
              <a:t>Terminal events include DIC,GI bleed(severe thrombocytopenia) secondary bacterial sepsis associated with profound </a:t>
            </a:r>
            <a:r>
              <a:rPr lang="en-US" dirty="0" err="1" smtClean="0"/>
              <a:t>granulocytopenia</a:t>
            </a:r>
            <a:endParaRPr lang="en-US" dirty="0" smtClean="0"/>
          </a:p>
          <a:p>
            <a:r>
              <a:rPr lang="en-US" sz="1200" kern="1200" baseline="0" dirty="0" smtClean="0">
                <a:solidFill>
                  <a:schemeClr val="tx1"/>
                </a:solidFill>
                <a:latin typeface="+mn-lt"/>
                <a:ea typeface="+mn-ea"/>
                <a:cs typeface="+mn-cs"/>
              </a:rPr>
              <a:t>Anemia, thrombocytopenia, and </a:t>
            </a:r>
            <a:r>
              <a:rPr lang="en-US" sz="1200" kern="1200" baseline="0" dirty="0" err="1" smtClean="0">
                <a:solidFill>
                  <a:schemeClr val="tx1"/>
                </a:solidFill>
                <a:latin typeface="+mn-lt"/>
                <a:ea typeface="+mn-ea"/>
                <a:cs typeface="+mn-cs"/>
              </a:rPr>
              <a:t>leukopenia</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CXR: widely scattered nodular opacities or a diffuse reticular pattern</a:t>
            </a:r>
          </a:p>
          <a:p>
            <a:r>
              <a:rPr lang="en-US" dirty="0" smtClean="0"/>
              <a:t>CT scan shows markedly enlarged adrenals, often with necrosis in the central area</a:t>
            </a:r>
          </a:p>
          <a:p>
            <a:r>
              <a:rPr lang="en-US" b="1" dirty="0" smtClean="0"/>
              <a:t>Mucous membrane lesions </a:t>
            </a:r>
            <a:r>
              <a:rPr lang="en-US" dirty="0" smtClean="0"/>
              <a:t>are also more frequently seen in disseminated </a:t>
            </a:r>
            <a:r>
              <a:rPr lang="en-US" dirty="0" err="1" smtClean="0"/>
              <a:t>histoplasmosis</a:t>
            </a:r>
            <a:r>
              <a:rPr lang="en-US" dirty="0" smtClean="0"/>
              <a:t> than in other endemic mycoses, with the exception of </a:t>
            </a:r>
            <a:r>
              <a:rPr lang="en-US" dirty="0" err="1" smtClean="0"/>
              <a:t>paracoccidioidomycosis</a:t>
            </a:r>
            <a:r>
              <a:rPr lang="en-US" dirty="0" smtClean="0"/>
              <a:t> . </a:t>
            </a:r>
          </a:p>
          <a:p>
            <a:r>
              <a:rPr lang="en-US" dirty="0" smtClean="0"/>
              <a:t>The </a:t>
            </a:r>
            <a:r>
              <a:rPr lang="en-US" b="1" dirty="0" smtClean="0"/>
              <a:t>tongue, gingival and </a:t>
            </a:r>
            <a:r>
              <a:rPr lang="en-US" b="1" dirty="0" err="1" smtClean="0"/>
              <a:t>buccal</a:t>
            </a:r>
            <a:r>
              <a:rPr lang="en-US" b="1" dirty="0" smtClean="0"/>
              <a:t> mucosa, lips, pharynx, and larynx </a:t>
            </a:r>
            <a:r>
              <a:rPr lang="en-US" dirty="0" smtClean="0"/>
              <a:t>can be involved</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Manifestations of infection </a:t>
            </a:r>
            <a:r>
              <a:rPr lang="en-US" b="1" dirty="0" smtClean="0"/>
              <a:t>mimic those of reactivation tuberculosis</a:t>
            </a:r>
            <a:r>
              <a:rPr lang="en-US" dirty="0" smtClean="0"/>
              <a:t>: fever, night sweats, anorexia, weight loss, chronic cough with sputum production, </a:t>
            </a:r>
            <a:r>
              <a:rPr lang="en-US" dirty="0" err="1" smtClean="0"/>
              <a:t>hemoptysis</a:t>
            </a:r>
            <a:r>
              <a:rPr lang="en-US" dirty="0" smtClean="0"/>
              <a:t>, and </a:t>
            </a:r>
            <a:r>
              <a:rPr lang="en-US" dirty="0" err="1" smtClean="0"/>
              <a:t>dyspnea</a:t>
            </a:r>
            <a:r>
              <a:rPr lang="en-US" dirty="0" smtClean="0"/>
              <a:t>.</a:t>
            </a:r>
          </a:p>
          <a:p>
            <a:r>
              <a:rPr lang="en-US" dirty="0" smtClean="0"/>
              <a:t>CXR show </a:t>
            </a:r>
            <a:r>
              <a:rPr lang="en-US" b="1" dirty="0" smtClean="0"/>
              <a:t>bilateral or unilateral upper-lobe </a:t>
            </a:r>
            <a:r>
              <a:rPr lang="en-US" b="1" dirty="0" err="1" smtClean="0"/>
              <a:t>cavitary</a:t>
            </a:r>
            <a:r>
              <a:rPr lang="en-US" b="1" dirty="0" smtClean="0"/>
              <a:t> infiltrates, lower-lobe scarring, and emphysema .</a:t>
            </a:r>
          </a:p>
          <a:p>
            <a:r>
              <a:rPr lang="en-US" dirty="0" smtClean="0"/>
              <a:t>Unless treated, this form of </a:t>
            </a:r>
            <a:r>
              <a:rPr lang="en-US" dirty="0" err="1" smtClean="0"/>
              <a:t>histoplasmosis</a:t>
            </a:r>
            <a:r>
              <a:rPr lang="en-US" dirty="0" smtClean="0"/>
              <a:t> is characterized by progressive pulmonary insufficiency that culminates in death</a:t>
            </a:r>
            <a:endParaRPr lang="en-US" b="1"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instead of enlargement of a few nodes that eventually recede and ultimately calcify as the host handles the infection, </a:t>
            </a:r>
            <a:r>
              <a:rPr lang="en-US" dirty="0" err="1" smtClean="0"/>
              <a:t>granulomatous</a:t>
            </a:r>
            <a:r>
              <a:rPr lang="en-US" dirty="0" smtClean="0"/>
              <a:t> </a:t>
            </a:r>
            <a:r>
              <a:rPr lang="en-US" dirty="0" err="1" smtClean="0"/>
              <a:t>mediastinitis</a:t>
            </a:r>
            <a:r>
              <a:rPr lang="en-US" dirty="0" smtClean="0"/>
              <a:t> is characterized by </a:t>
            </a:r>
            <a:r>
              <a:rPr lang="en-US" b="1" dirty="0" smtClean="0"/>
              <a:t>the massive enlargement of multiple nodes that are often matted together and undergo </a:t>
            </a:r>
            <a:r>
              <a:rPr lang="en-US" b="1" dirty="0" err="1" smtClean="0"/>
              <a:t>caseation</a:t>
            </a:r>
            <a:r>
              <a:rPr lang="en-US" b="1" dirty="0" smtClean="0"/>
              <a:t> necrosis. This mass of nodes remains enlarged for months to even years</a:t>
            </a:r>
          </a:p>
          <a:p>
            <a:r>
              <a:rPr lang="en-US" dirty="0" smtClean="0"/>
              <a:t>TB</a:t>
            </a:r>
          </a:p>
          <a:p>
            <a:r>
              <a:rPr lang="en-US" dirty="0" err="1" smtClean="0"/>
              <a:t>Sarcoidosis</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 confirmatory test most often used for definitive identification . </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Circulating </a:t>
            </a:r>
            <a:r>
              <a:rPr lang="en-US" sz="1200" kern="1200" baseline="0" dirty="0" err="1" smtClean="0">
                <a:solidFill>
                  <a:schemeClr val="tx1"/>
                </a:solidFill>
                <a:latin typeface="+mn-lt"/>
                <a:ea typeface="+mn-ea"/>
                <a:cs typeface="+mn-cs"/>
              </a:rPr>
              <a:t>neutrophil</a:t>
            </a:r>
            <a:r>
              <a:rPr lang="en-US" sz="1200" kern="1200" baseline="0" dirty="0" smtClean="0">
                <a:solidFill>
                  <a:schemeClr val="tx1"/>
                </a:solidFill>
                <a:latin typeface="+mn-lt"/>
                <a:ea typeface="+mn-ea"/>
                <a:cs typeface="+mn-cs"/>
              </a:rPr>
              <a:t> with intracellular yeast cells. (Wright-</a:t>
            </a:r>
            <a:r>
              <a:rPr lang="en-US" sz="1200" kern="1200" baseline="0" dirty="0" err="1" smtClean="0">
                <a:solidFill>
                  <a:schemeClr val="tx1"/>
                </a:solidFill>
                <a:latin typeface="+mn-lt"/>
                <a:ea typeface="+mn-ea"/>
                <a:cs typeface="+mn-cs"/>
              </a:rPr>
              <a:t>Giemsa</a:t>
            </a:r>
            <a:r>
              <a:rPr lang="en-US" sz="1200" kern="1200" baseline="0" dirty="0" smtClean="0">
                <a:solidFill>
                  <a:schemeClr val="tx1"/>
                </a:solidFill>
                <a:latin typeface="+mn-lt"/>
                <a:ea typeface="+mn-ea"/>
                <a:cs typeface="+mn-cs"/>
              </a:rPr>
              <a:t> stain, ×400.)</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Granuloma</a:t>
            </a:r>
            <a:r>
              <a:rPr lang="en-US" sz="1200" kern="1200" baseline="0" dirty="0" smtClean="0">
                <a:solidFill>
                  <a:schemeClr val="tx1"/>
                </a:solidFill>
                <a:latin typeface="+mn-lt"/>
                <a:ea typeface="+mn-ea"/>
                <a:cs typeface="+mn-cs"/>
              </a:rPr>
              <a:t> in the lung of a patient with </a:t>
            </a:r>
            <a:r>
              <a:rPr lang="en-US" sz="1200" kern="1200" baseline="0" dirty="0" err="1" smtClean="0">
                <a:solidFill>
                  <a:schemeClr val="tx1"/>
                </a:solidFill>
                <a:latin typeface="+mn-lt"/>
                <a:ea typeface="+mn-ea"/>
                <a:cs typeface="+mn-cs"/>
              </a:rPr>
              <a:t>histoplasmosis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interstitial pneumonia </a:t>
            </a:r>
          </a:p>
          <a:p>
            <a:r>
              <a:rPr lang="en-US" sz="1200" kern="1200" dirty="0" smtClean="0">
                <a:solidFill>
                  <a:schemeClr val="tx1"/>
                </a:solidFill>
                <a:latin typeface="+mn-lt"/>
                <a:ea typeface="+mn-ea"/>
                <a:cs typeface="+mn-cs"/>
              </a:rPr>
              <a:t>PCP= Bilateral diffuse symmetric finely granular / reticular interstitial / airspace infiltrates in 80% , central location , rapid progression to diffuse airspace disease </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 for </a:t>
            </a:r>
          </a:p>
          <a:p>
            <a:r>
              <a:rPr lang="en-US" dirty="0" smtClean="0"/>
              <a:t>disseminated </a:t>
            </a:r>
            <a:r>
              <a:rPr lang="en-US" dirty="0" err="1" smtClean="0"/>
              <a:t>histoplasmosis</a:t>
            </a:r>
            <a:endParaRPr lang="en-US" dirty="0" smtClean="0"/>
          </a:p>
          <a:p>
            <a:r>
              <a:rPr lang="en-US" dirty="0" smtClean="0"/>
              <a:t>Acute pulmonary </a:t>
            </a:r>
            <a:r>
              <a:rPr lang="en-US" dirty="0" err="1" smtClean="0"/>
              <a:t>histoplasmosis</a:t>
            </a:r>
            <a:r>
              <a:rPr lang="en-US" dirty="0" smtClean="0"/>
              <a:t> following exposure to a large number of conidia. </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Complement fixation</a:t>
            </a:r>
            <a:br>
              <a:rPr lang="en-US" dirty="0" smtClean="0"/>
            </a:br>
            <a:r>
              <a:rPr lang="en-US" dirty="0" smtClean="0"/>
              <a:t>The complement fixation test is an immunological medical test that can be used to </a:t>
            </a:r>
            <a:r>
              <a:rPr lang="en-US" b="1" dirty="0" smtClean="0"/>
              <a:t>detect the presence of either specific antibody </a:t>
            </a:r>
            <a:r>
              <a:rPr lang="en-US" dirty="0" smtClean="0"/>
              <a:t>or specific antigen in a patient's serum. It was widely used to diagnose infections, particularly with microbes that are </a:t>
            </a:r>
            <a:r>
              <a:rPr lang="en-US" b="1" dirty="0" smtClean="0"/>
              <a:t>not easily detected by culture methods, </a:t>
            </a:r>
            <a:r>
              <a:rPr lang="en-US" dirty="0" smtClean="0"/>
              <a:t>and in rheumatic diseases. However, in clinical diagnostics labs it has been largely superseded by other serological methods such as ELISA and by DNA-based methods of pathogen detection, particularly PCR.</a:t>
            </a:r>
            <a:br>
              <a:rPr lang="en-US" dirty="0" smtClean="0"/>
            </a:br>
            <a:r>
              <a:rPr lang="en-US" dirty="0" smtClean="0"/>
              <a:t>* Meditated by antibody</a:t>
            </a:r>
            <a:br>
              <a:rPr lang="en-US" dirty="0" smtClean="0"/>
            </a:br>
            <a:r>
              <a:rPr lang="en-US" dirty="0" smtClean="0"/>
              <a:t>* Antibody binds to antigen</a:t>
            </a:r>
            <a:br>
              <a:rPr lang="en-US" dirty="0" smtClean="0"/>
            </a:br>
            <a:r>
              <a:rPr lang="en-US" dirty="0" smtClean="0"/>
              <a:t>* Complement cascade of molecules in blood serum initiated, causing </a:t>
            </a:r>
            <a:r>
              <a:rPr lang="en-US" dirty="0" err="1" smtClean="0"/>
              <a:t>lysis</a:t>
            </a:r>
            <a:r>
              <a:rPr lang="en-US" dirty="0" smtClean="0"/>
              <a:t> of infected cell or pathogen </a:t>
            </a:r>
            <a:br>
              <a:rPr lang="en-US" dirty="0" smtClean="0"/>
            </a:br>
            <a:r>
              <a:rPr lang="en-US" dirty="0" smtClean="0"/>
              <a:t>antibody tests play an important role in the diagnosis of </a:t>
            </a:r>
            <a:r>
              <a:rPr lang="en-US" b="1" dirty="0" smtClean="0"/>
              <a:t>several forms </a:t>
            </a:r>
            <a:r>
              <a:rPr lang="en-US" dirty="0" smtClean="0"/>
              <a:t>of </a:t>
            </a:r>
            <a:r>
              <a:rPr lang="en-US" dirty="0" err="1" smtClean="0"/>
              <a:t>histoplasmosis</a:t>
            </a:r>
            <a:r>
              <a:rPr lang="en-US" dirty="0" smtClean="0"/>
              <a:t> but are not terribly useful in others</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58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the 3436 SOT recipients, 14 developed proven active </a:t>
            </a:r>
            <a:r>
              <a:rPr lang="en-US" b="1" dirty="0" smtClean="0"/>
              <a:t>The overall attack rate of </a:t>
            </a:r>
            <a:r>
              <a:rPr lang="en-US" b="1" dirty="0" err="1" smtClean="0"/>
              <a:t>histoplasmosis</a:t>
            </a:r>
            <a:r>
              <a:rPr lang="en-US" b="1" dirty="0" smtClean="0"/>
              <a:t> </a:t>
            </a:r>
            <a:r>
              <a:rPr lang="en-US" dirty="0" smtClean="0"/>
              <a:t>in the </a:t>
            </a:r>
            <a:r>
              <a:rPr lang="en-US" dirty="0" err="1" smtClean="0"/>
              <a:t>posttransplantation</a:t>
            </a:r>
            <a:r>
              <a:rPr lang="en-US" dirty="0" smtClean="0"/>
              <a:t> period per 1000 solid organ transplantations was 4.1 cases</a:t>
            </a:r>
          </a:p>
          <a:p>
            <a:endParaRPr lang="en-US" dirty="0" smtClean="0"/>
          </a:p>
          <a:p>
            <a:r>
              <a:rPr lang="en-US" b="1" dirty="0" smtClean="0"/>
              <a:t>Attack Rates </a:t>
            </a:r>
            <a:r>
              <a:rPr lang="en-US" dirty="0" smtClean="0"/>
              <a:t>were highest in </a:t>
            </a:r>
            <a:r>
              <a:rPr lang="en-US" b="1" dirty="0" smtClean="0"/>
              <a:t>pancreas transplant recipients </a:t>
            </a:r>
            <a:r>
              <a:rPr lang="en-US" dirty="0" smtClean="0"/>
              <a:t>at 26.3 cases (95% CI, 0.7–138.1 cases), followed by </a:t>
            </a:r>
            <a:r>
              <a:rPr lang="en-US" dirty="0" err="1" smtClean="0"/>
              <a:t>kidneypancreas</a:t>
            </a:r>
            <a:r>
              <a:rPr lang="en-US" dirty="0" smtClean="0"/>
              <a:t>, heart, lung, kidney, and liver transplant recipients</a:t>
            </a:r>
          </a:p>
          <a:p>
            <a:r>
              <a:rPr lang="en-US" b="1" dirty="0" smtClean="0"/>
              <a:t>The global incidence of </a:t>
            </a:r>
            <a:r>
              <a:rPr lang="en-US" b="1" dirty="0" err="1" smtClean="0"/>
              <a:t>posttransplantation</a:t>
            </a:r>
            <a:r>
              <a:rPr lang="en-US" b="1" dirty="0" smtClean="0"/>
              <a:t> active </a:t>
            </a:r>
            <a:r>
              <a:rPr lang="en-US" b="1" dirty="0" err="1" smtClean="0"/>
              <a:t>histoplasmosis</a:t>
            </a:r>
            <a:r>
              <a:rPr lang="en-US" b="1" dirty="0" smtClean="0"/>
              <a:t> was 1 case per 1000 person-years. </a:t>
            </a:r>
          </a:p>
          <a:p>
            <a:endParaRPr lang="en-US" b="1" dirty="0" smtClean="0"/>
          </a:p>
          <a:p>
            <a:r>
              <a:rPr lang="en-US" dirty="0" smtClean="0"/>
              <a:t>By type of transplant, </a:t>
            </a:r>
            <a:r>
              <a:rPr lang="en-US" b="1" dirty="0" smtClean="0"/>
              <a:t>the incidence </a:t>
            </a:r>
            <a:r>
              <a:rPr lang="en-US" dirty="0" smtClean="0"/>
              <a:t>was again highest in the pancreas transplant group, with 10.7 cases per 1000 person-years (95% CI, 0.3–</a:t>
            </a:r>
          </a:p>
          <a:p>
            <a:r>
              <a:rPr lang="en-US" dirty="0" smtClean="0"/>
              <a:t>59.9 cases), followed by kidney-pancreas, lung, heart, kidney, and liver transplant recipients.</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70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Computed tomography of the chest with multiple bilateral nodular patchy infiltrates. </a:t>
            </a:r>
          </a:p>
          <a:p>
            <a:r>
              <a:rPr lang="en-US" sz="1200" i="1" kern="1200" baseline="0" dirty="0" smtClean="0">
                <a:solidFill>
                  <a:schemeClr val="tx1"/>
                </a:solidFill>
                <a:latin typeface="+mn-lt"/>
                <a:ea typeface="+mn-ea"/>
                <a:cs typeface="+mn-cs"/>
              </a:rPr>
              <a:t>Lung biopsy. </a:t>
            </a:r>
            <a:r>
              <a:rPr lang="en-US" sz="1200" i="1" kern="1200" baseline="0" dirty="0" err="1" smtClean="0">
                <a:solidFill>
                  <a:schemeClr val="tx1"/>
                </a:solidFill>
                <a:latin typeface="+mn-lt"/>
                <a:ea typeface="+mn-ea"/>
                <a:cs typeface="+mn-cs"/>
              </a:rPr>
              <a:t>Gomori</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methenamine</a:t>
            </a:r>
            <a:r>
              <a:rPr lang="en-US" sz="1200" i="1" kern="1200" baseline="0" dirty="0" smtClean="0">
                <a:solidFill>
                  <a:schemeClr val="tx1"/>
                </a:solidFill>
                <a:latin typeface="+mn-lt"/>
                <a:ea typeface="+mn-ea"/>
                <a:cs typeface="+mn-cs"/>
              </a:rPr>
              <a:t> silver stain </a:t>
            </a:r>
            <a:r>
              <a:rPr lang="en-US" sz="1200" kern="1200" baseline="0" dirty="0" smtClean="0">
                <a:solidFill>
                  <a:schemeClr val="tx1"/>
                </a:solidFill>
                <a:latin typeface="+mn-lt"/>
                <a:ea typeface="+mn-ea"/>
                <a:cs typeface="+mn-cs"/>
              </a:rPr>
              <a:t>highlights yeast forms compatible with </a:t>
            </a:r>
            <a:r>
              <a:rPr lang="en-US" sz="1200" i="1" kern="1200" baseline="0" dirty="0" err="1" smtClean="0">
                <a:solidFill>
                  <a:schemeClr val="tx1"/>
                </a:solidFill>
                <a:latin typeface="+mn-lt"/>
                <a:ea typeface="+mn-ea"/>
                <a:cs typeface="+mn-cs"/>
              </a:rPr>
              <a:t>Histoplasma</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capsulatum</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GROUND-GLASS OPACITY IS NOTED IN THE LEFT UPPER LOBE ANTERIORLY. OTHERWISE, WIDELY SCATTERED RETICULAR NODULAR DENSITIES ARE NOTED THROUGHOUT BOTH LUNG FIELDS WITHOUT EVIDENCE OF PNEUMONIA OR EFFUSION. NO PULMONARY NODULARITY IS EVIDENT.</a:t>
            </a:r>
            <a:br>
              <a:rPr lang="en-US" sz="1200" baseline="0" dirty="0" smtClean="0"/>
            </a:br>
            <a:r>
              <a:rPr lang="en-US" sz="1200" baseline="0" dirty="0" smtClean="0"/>
              <a:t/>
            </a:r>
            <a:br>
              <a:rPr lang="en-US" sz="1200" baseline="0" dirty="0" smtClean="0"/>
            </a:br>
            <a:r>
              <a:rPr lang="en-US" sz="1200" baseline="0" dirty="0" smtClean="0"/>
              <a:t>OPINION: MINIMAL GROUND-GLASS OPACITY IN THE LEFT UPPER LOBE WITH NO OTHER PULMONARY FINDINGS IDENTIFIED.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kern="1200" dirty="0" smtClean="0">
                <a:solidFill>
                  <a:schemeClr val="tx1"/>
                </a:solidFill>
                <a:latin typeface="+mn-lt"/>
                <a:ea typeface="+mn-ea"/>
                <a:cs typeface="+mn-cs"/>
              </a:rPr>
              <a:t>1. Alpha Hemolytic Streptococci &lt; 1000 </a:t>
            </a:r>
            <a:r>
              <a:rPr lang="en-US" sz="1200" kern="1200" dirty="0" err="1" smtClean="0">
                <a:solidFill>
                  <a:schemeClr val="tx1"/>
                </a:solidFill>
                <a:latin typeface="+mn-lt"/>
                <a:ea typeface="+mn-ea"/>
                <a:cs typeface="+mn-cs"/>
              </a:rPr>
              <a:t>cfu</a:t>
            </a:r>
            <a:r>
              <a:rPr lang="en-US" sz="1200" kern="1200" dirty="0" smtClean="0">
                <a:solidFill>
                  <a:schemeClr val="tx1"/>
                </a:solidFill>
                <a:latin typeface="+mn-lt"/>
                <a:ea typeface="+mn-ea"/>
                <a:cs typeface="+mn-cs"/>
              </a:rPr>
              <a:t>/ml </a:t>
            </a:r>
          </a:p>
          <a:p>
            <a:r>
              <a:rPr lang="en-US" sz="1200" kern="1200" dirty="0" smtClean="0">
                <a:solidFill>
                  <a:schemeClr val="tx1"/>
                </a:solidFill>
                <a:latin typeface="+mn-lt"/>
                <a:ea typeface="+mn-ea"/>
                <a:cs typeface="+mn-cs"/>
              </a:rPr>
              <a:t>2. Staphylococcus </a:t>
            </a:r>
            <a:r>
              <a:rPr lang="en-US" sz="1200" kern="1200" dirty="0" err="1" smtClean="0">
                <a:solidFill>
                  <a:schemeClr val="tx1"/>
                </a:solidFill>
                <a:latin typeface="+mn-lt"/>
                <a:ea typeface="+mn-ea"/>
                <a:cs typeface="+mn-cs"/>
              </a:rPr>
              <a:t>epidermidis</a:t>
            </a:r>
            <a:r>
              <a:rPr lang="en-US" sz="1200" kern="1200" dirty="0" smtClean="0">
                <a:solidFill>
                  <a:schemeClr val="tx1"/>
                </a:solidFill>
                <a:latin typeface="+mn-lt"/>
                <a:ea typeface="+mn-ea"/>
                <a:cs typeface="+mn-cs"/>
              </a:rPr>
              <a:t> &lt; 1000 </a:t>
            </a:r>
            <a:r>
              <a:rPr lang="en-US" sz="1200" kern="1200" dirty="0" err="1" smtClean="0">
                <a:solidFill>
                  <a:schemeClr val="tx1"/>
                </a:solidFill>
                <a:latin typeface="+mn-lt"/>
                <a:ea typeface="+mn-ea"/>
                <a:cs typeface="+mn-cs"/>
              </a:rPr>
              <a:t>cfu</a:t>
            </a:r>
            <a:r>
              <a:rPr lang="en-US" sz="1200" kern="1200" dirty="0" smtClean="0">
                <a:solidFill>
                  <a:schemeClr val="tx1"/>
                </a:solidFill>
                <a:latin typeface="+mn-lt"/>
                <a:ea typeface="+mn-ea"/>
                <a:cs typeface="+mn-cs"/>
              </a:rPr>
              <a:t>/ml</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Preliminary - December 14, 2011 10:48 AM - </a:t>
            </a:r>
          </a:p>
          <a:p>
            <a:r>
              <a:rPr lang="en-US" sz="1200" kern="1200" dirty="0" smtClean="0">
                <a:solidFill>
                  <a:schemeClr val="tx1"/>
                </a:solidFill>
                <a:latin typeface="+mn-lt"/>
                <a:ea typeface="+mn-ea"/>
                <a:cs typeface="+mn-cs"/>
              </a:rPr>
              <a:t>No growth at 1 day.</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GSR - December 13, 2011 6:16 PM - </a:t>
            </a:r>
          </a:p>
          <a:p>
            <a:r>
              <a:rPr lang="en-US" sz="1200" kern="1200" dirty="0" smtClean="0">
                <a:solidFill>
                  <a:schemeClr val="tx1"/>
                </a:solidFill>
                <a:latin typeface="+mn-lt"/>
                <a:ea typeface="+mn-ea"/>
                <a:cs typeface="+mn-cs"/>
              </a:rPr>
              <a:t>WBCs seen. </a:t>
            </a:r>
          </a:p>
          <a:p>
            <a:r>
              <a:rPr lang="en-US" sz="1200" kern="1200" dirty="0" smtClean="0">
                <a:solidFill>
                  <a:schemeClr val="tx1"/>
                </a:solidFill>
                <a:latin typeface="+mn-lt"/>
                <a:ea typeface="+mn-ea"/>
                <a:cs typeface="+mn-cs"/>
              </a:rPr>
              <a:t>No organisms seen. </a:t>
            </a:r>
          </a:p>
          <a:p>
            <a:r>
              <a:rPr lang="en-US" sz="1200" kern="1200" dirty="0" err="1" smtClean="0">
                <a:solidFill>
                  <a:schemeClr val="tx1"/>
                </a:solidFill>
                <a:latin typeface="+mn-lt"/>
                <a:ea typeface="+mn-ea"/>
                <a:cs typeface="+mn-cs"/>
              </a:rPr>
              <a:t>Cytocentrifuge</a:t>
            </a:r>
            <a:r>
              <a:rPr lang="en-US" sz="1200" kern="1200" dirty="0" smtClean="0">
                <a:solidFill>
                  <a:schemeClr val="tx1"/>
                </a:solidFill>
                <a:latin typeface="+mn-lt"/>
                <a:ea typeface="+mn-ea"/>
                <a:cs typeface="+mn-cs"/>
              </a:rPr>
              <a:t> Prep</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r>
            <a:br>
              <a:rPr lang="en-US" sz="1200" baseline="0" dirty="0" smtClean="0"/>
            </a:br>
            <a:r>
              <a:rPr lang="en-US" sz="1200" baseline="0" dirty="0" smtClean="0"/>
              <a:t/>
            </a:r>
            <a:br>
              <a:rPr lang="en-US" sz="1200" baseline="0" dirty="0" smtClean="0"/>
            </a:br>
            <a:r>
              <a:rPr lang="en-US" sz="1200" baseline="0" dirty="0" smtClean="0"/>
              <a:t/>
            </a:r>
            <a:br>
              <a:rPr lang="en-US" sz="1200" baseline="0" dirty="0" smtClean="0"/>
            </a:br>
            <a:endParaRPr lang="en-US" sz="120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Monitor </a:t>
            </a:r>
            <a:r>
              <a:rPr lang="en-US" b="1" dirty="0" err="1" smtClean="0"/>
              <a:t>itraconazole</a:t>
            </a:r>
            <a:r>
              <a:rPr lang="en-US" b="1" dirty="0" smtClean="0"/>
              <a:t> level, </a:t>
            </a:r>
            <a:r>
              <a:rPr lang="en-US" b="1" dirty="0" err="1" smtClean="0"/>
              <a:t>histoplasma</a:t>
            </a:r>
            <a:r>
              <a:rPr lang="en-US" b="1" dirty="0" smtClean="0"/>
              <a:t> AG urine and hepatic </a:t>
            </a:r>
            <a:r>
              <a:rPr lang="en-US" b="1" baseline="0" dirty="0" smtClean="0"/>
              <a:t> function</a:t>
            </a:r>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that hospital stay, his </a:t>
            </a:r>
            <a:r>
              <a:rPr lang="en-US" dirty="0" err="1" smtClean="0"/>
              <a:t>creatinine</a:t>
            </a:r>
            <a:r>
              <a:rPr lang="en-US" dirty="0" smtClean="0"/>
              <a:t> increased as well from baseline of 0.8 to 1.0 mg/</a:t>
            </a:r>
            <a:r>
              <a:rPr lang="en-US" dirty="0" err="1" smtClean="0"/>
              <a:t>dL</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Unsure if patient had contrast or hypotension during hospitalization in Delta Medical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interstitial pneumonia </a:t>
            </a:r>
          </a:p>
          <a:p>
            <a:r>
              <a:rPr lang="en-US" sz="1200" kern="1200" dirty="0" smtClean="0">
                <a:solidFill>
                  <a:schemeClr val="tx1"/>
                </a:solidFill>
                <a:latin typeface="+mn-lt"/>
                <a:ea typeface="+mn-ea"/>
                <a:cs typeface="+mn-cs"/>
              </a:rPr>
              <a:t>PCP= Bilateral diffuse symmetric finely granular / reticular interstitial / airspace infiltrates in 80% , central location , rapid progression to diffuse airspace disease </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first month </a:t>
            </a:r>
            <a:r>
              <a:rPr lang="en-US" dirty="0" err="1" smtClean="0"/>
              <a:t>posttransplant</a:t>
            </a:r>
            <a:r>
              <a:rPr lang="en-US" dirty="0" smtClean="0"/>
              <a:t>, there are 2 major causes of infection in all forms of solid organ transplantation: infection derived from either </a:t>
            </a:r>
            <a:r>
              <a:rPr lang="en-US" b="1" dirty="0" smtClean="0"/>
              <a:t>the donor or recipient </a:t>
            </a:r>
            <a:r>
              <a:rPr lang="en-US" dirty="0" smtClean="0"/>
              <a:t>and </a:t>
            </a:r>
            <a:r>
              <a:rPr lang="en-US" b="1" dirty="0" smtClean="0"/>
              <a:t>infectious complications of the transplant surgery and hospitalization.</a:t>
            </a:r>
            <a:r>
              <a:rPr lang="en-US" dirty="0" smtClean="0"/>
              <a:t> The </a:t>
            </a:r>
            <a:r>
              <a:rPr lang="en-US" b="1" dirty="0" smtClean="0"/>
              <a:t>major effects of exogenous </a:t>
            </a:r>
            <a:r>
              <a:rPr lang="en-US" b="1" dirty="0" err="1" smtClean="0"/>
              <a:t>immunosuppression</a:t>
            </a:r>
            <a:r>
              <a:rPr lang="en-US" b="1" dirty="0" smtClean="0"/>
              <a:t> are not yet evident</a:t>
            </a:r>
            <a:r>
              <a:rPr lang="en-US" dirty="0" smtClean="0"/>
              <a:t>. Exceptions include those patients who receive </a:t>
            </a:r>
            <a:r>
              <a:rPr lang="en-US" dirty="0" err="1" smtClean="0"/>
              <a:t>immunosuppression</a:t>
            </a:r>
            <a:r>
              <a:rPr lang="en-US" dirty="0" smtClean="0"/>
              <a:t> prior to transplantation (</a:t>
            </a:r>
            <a:r>
              <a:rPr lang="en-US" dirty="0" err="1" smtClean="0"/>
              <a:t>eg</a:t>
            </a:r>
            <a:r>
              <a:rPr lang="en-US" dirty="0" smtClean="0"/>
              <a:t>, for autoimmune hepatitis).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 </a:t>
            </a:r>
            <a:r>
              <a:rPr lang="en-US" dirty="0" err="1" smtClean="0"/>
              <a:t>mos</a:t>
            </a:r>
            <a:r>
              <a:rPr lang="en-US" dirty="0" smtClean="0"/>
              <a:t>:</a:t>
            </a:r>
            <a:r>
              <a:rPr lang="en-US" baseline="0" dirty="0" smtClean="0"/>
              <a:t> </a:t>
            </a:r>
            <a:r>
              <a:rPr lang="en-US" dirty="0" smtClean="0"/>
              <a:t>This is the period when patients are </a:t>
            </a:r>
            <a:r>
              <a:rPr lang="en-US" b="1" dirty="0" smtClean="0"/>
              <a:t>most at risk for the development of opportunistic infections</a:t>
            </a:r>
            <a:r>
              <a:rPr lang="en-US" dirty="0" smtClean="0"/>
              <a:t>, although residual problems from the </a:t>
            </a:r>
            <a:r>
              <a:rPr lang="en-US" dirty="0" err="1" smtClean="0"/>
              <a:t>perioperative</a:t>
            </a:r>
            <a:r>
              <a:rPr lang="en-US" dirty="0" smtClean="0"/>
              <a:t> period can persist. There is significant geographic and institutional variation in the occurrence of opportunistic infections during </a:t>
            </a:r>
            <a:r>
              <a:rPr lang="en-US" b="1" dirty="0" smtClean="0"/>
              <a:t>the first six months </a:t>
            </a:r>
            <a:r>
              <a:rPr lang="en-US" b="1" dirty="0" err="1" smtClean="0"/>
              <a:t>posttransplantation</a:t>
            </a:r>
            <a:r>
              <a:rPr lang="en-US" dirty="0" smtClean="0"/>
              <a:t>. This reflects </a:t>
            </a:r>
            <a:r>
              <a:rPr lang="en-US" b="1" dirty="0" smtClean="0"/>
              <a:t>local epidemiology </a:t>
            </a:r>
            <a:r>
              <a:rPr lang="en-US" dirty="0" smtClean="0"/>
              <a:t>and varying immunosuppressive strategies and also the use of antimicrobial prophylaxis in the post-transplant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Prevention of the infections observed during this period is the basis of prophylactic antimicrobial strategies</a:t>
            </a:r>
          </a:p>
          <a:p>
            <a:endParaRPr lang="en-US" dirty="0"/>
          </a:p>
        </p:txBody>
      </p:sp>
      <p:sp>
        <p:nvSpPr>
          <p:cNvPr id="4" name="Slide Number Placeholder 3"/>
          <p:cNvSpPr>
            <a:spLocks noGrp="1"/>
          </p:cNvSpPr>
          <p:nvPr>
            <p:ph type="sldNum" sz="quarter" idx="10"/>
          </p:nvPr>
        </p:nvSpPr>
        <p:spPr/>
        <p:txBody>
          <a:bodyPr/>
          <a:lstStyle/>
          <a:p>
            <a:fld id="{3667C490-4203-41CD-88BF-68FFA3D532E7}"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AC0E9-1892-4E69-BC9E-1C249C386084}"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AC0E9-1892-4E69-BC9E-1C249C386084}"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AC0E9-1892-4E69-BC9E-1C249C386084}"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AC0E9-1892-4E69-BC9E-1C249C386084}"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AC0E9-1892-4E69-BC9E-1C249C386084}"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AC0E9-1892-4E69-BC9E-1C249C386084}"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AC0E9-1892-4E69-BC9E-1C249C386084}"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AC0E9-1892-4E69-BC9E-1C249C386084}"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AC0E9-1892-4E69-BC9E-1C249C386084}"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AC0E9-1892-4E69-BC9E-1C249C386084}"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AC0E9-1892-4E69-BC9E-1C249C386084}"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548B6-80E6-4529-8811-360DF08138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AC0E9-1892-4E69-BC9E-1C249C386084}" type="datetimeFigureOut">
              <a:rPr lang="en-US" smtClean="0"/>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548B6-80E6-4529-8811-360DF08138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Conference</a:t>
            </a:r>
            <a:endParaRPr lang="en-US" dirty="0"/>
          </a:p>
        </p:txBody>
      </p:sp>
      <p:sp>
        <p:nvSpPr>
          <p:cNvPr id="3" name="Subtitle 2"/>
          <p:cNvSpPr>
            <a:spLocks noGrp="1"/>
          </p:cNvSpPr>
          <p:nvPr>
            <p:ph type="subTitle" idx="1"/>
          </p:nvPr>
        </p:nvSpPr>
        <p:spPr/>
        <p:txBody>
          <a:bodyPr/>
          <a:lstStyle/>
          <a:p>
            <a:r>
              <a:rPr lang="en-US" dirty="0" err="1" smtClean="0"/>
              <a:t>Hieu</a:t>
            </a:r>
            <a:r>
              <a:rPr lang="en-US" dirty="0" smtClean="0"/>
              <a:t> Vo</a:t>
            </a:r>
          </a:p>
          <a:p>
            <a:r>
              <a:rPr lang="en-US" dirty="0" smtClean="0"/>
              <a:t>Fellow</a:t>
            </a:r>
          </a:p>
          <a:p>
            <a:r>
              <a:rPr lang="en-US" dirty="0" smtClean="0"/>
              <a:t>UTHSC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3" cstate="print"/>
          <a:srcRect/>
          <a:stretch>
            <a:fillRect/>
          </a:stretch>
        </p:blipFill>
        <p:spPr bwMode="auto">
          <a:xfrm>
            <a:off x="0" y="304800"/>
            <a:ext cx="4571999" cy="5943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572000" y="304800"/>
            <a:ext cx="4572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DDx</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Atypical: </a:t>
            </a:r>
            <a:r>
              <a:rPr lang="en-US" dirty="0" err="1" smtClean="0"/>
              <a:t>mycoplasma</a:t>
            </a:r>
            <a:r>
              <a:rPr lang="en-US" dirty="0" smtClean="0"/>
              <a:t>, </a:t>
            </a:r>
            <a:r>
              <a:rPr lang="en-US" dirty="0" err="1" smtClean="0"/>
              <a:t>Legionella</a:t>
            </a:r>
            <a:r>
              <a:rPr lang="en-US" dirty="0" smtClean="0"/>
              <a:t>, </a:t>
            </a:r>
            <a:r>
              <a:rPr lang="en-US" dirty="0" err="1" smtClean="0"/>
              <a:t>chlamydia</a:t>
            </a:r>
            <a:endParaRPr lang="en-US" dirty="0" smtClean="0"/>
          </a:p>
          <a:p>
            <a:r>
              <a:rPr lang="en-US" dirty="0" smtClean="0"/>
              <a:t>PCP</a:t>
            </a:r>
          </a:p>
          <a:p>
            <a:r>
              <a:rPr lang="en-US" dirty="0" smtClean="0"/>
              <a:t>Viral: influenza A, B, </a:t>
            </a:r>
            <a:r>
              <a:rPr lang="en-US" dirty="0" err="1" smtClean="0"/>
              <a:t>parainflu</a:t>
            </a:r>
            <a:r>
              <a:rPr lang="en-US" dirty="0" smtClean="0"/>
              <a:t>, </a:t>
            </a:r>
            <a:r>
              <a:rPr lang="en-US" dirty="0" err="1" smtClean="0"/>
              <a:t>adenovirus,RSV</a:t>
            </a:r>
            <a:r>
              <a:rPr lang="en-US" dirty="0" smtClean="0"/>
              <a:t>, rhinovirus, CMV</a:t>
            </a:r>
          </a:p>
          <a:p>
            <a:r>
              <a:rPr lang="en-US" dirty="0" err="1" smtClean="0"/>
              <a:t>Histoplamosis</a:t>
            </a:r>
            <a:r>
              <a:rPr lang="en-US" dirty="0" smtClean="0"/>
              <a:t>, </a:t>
            </a:r>
            <a:r>
              <a:rPr lang="en-US" dirty="0" err="1" smtClean="0"/>
              <a:t>Blastomycosis</a:t>
            </a:r>
            <a:r>
              <a:rPr lang="en-US" dirty="0" smtClean="0"/>
              <a:t>, </a:t>
            </a:r>
            <a:r>
              <a:rPr lang="en-US" dirty="0" err="1" smtClean="0"/>
              <a:t>Coccidioidomycosis</a:t>
            </a:r>
            <a:endParaRPr lang="en-US" dirty="0" smtClean="0"/>
          </a:p>
          <a:p>
            <a:r>
              <a:rPr lang="en-US" dirty="0" err="1" smtClean="0"/>
              <a:t>Miliary</a:t>
            </a:r>
            <a:r>
              <a:rPr lang="en-US" dirty="0" smtClean="0"/>
              <a:t> TB</a:t>
            </a:r>
          </a:p>
          <a:p>
            <a:r>
              <a:rPr lang="en-US" dirty="0" smtClean="0"/>
              <a:t>MAI</a:t>
            </a:r>
          </a:p>
          <a:p>
            <a:r>
              <a:rPr lang="en-US" dirty="0" smtClean="0"/>
              <a:t>Lymphocytic interstitial </a:t>
            </a:r>
            <a:r>
              <a:rPr lang="en-US" dirty="0" err="1" smtClean="0"/>
              <a:t>pneumonitis</a:t>
            </a:r>
            <a:r>
              <a:rPr lang="en-US" dirty="0" smtClean="0"/>
              <a:t> </a:t>
            </a:r>
          </a:p>
          <a:p>
            <a:r>
              <a:rPr lang="en-US" dirty="0" err="1" smtClean="0"/>
              <a:t>Bronchiolitis</a:t>
            </a:r>
            <a:r>
              <a:rPr lang="en-US" dirty="0" smtClean="0"/>
              <a:t> </a:t>
            </a:r>
            <a:r>
              <a:rPr lang="en-US" dirty="0" err="1" smtClean="0"/>
              <a:t>obliterans</a:t>
            </a:r>
            <a:r>
              <a:rPr lang="en-US" dirty="0" smtClean="0"/>
              <a:t> organizing pneumonia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antibiotics : CAP </a:t>
            </a:r>
            <a:r>
              <a:rPr lang="en-US" dirty="0" err="1" smtClean="0"/>
              <a:t>vs</a:t>
            </a:r>
            <a:r>
              <a:rPr lang="en-US" dirty="0" smtClean="0"/>
              <a:t> HCAP?</a:t>
            </a:r>
          </a:p>
          <a:p>
            <a:r>
              <a:rPr lang="en-US" dirty="0" smtClean="0"/>
              <a:t>ID : ok with </a:t>
            </a:r>
            <a:r>
              <a:rPr lang="en-US" dirty="0" err="1" smtClean="0"/>
              <a:t>avelox</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2514600" y="0"/>
            <a:ext cx="3905250" cy="33242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90800" y="3505200"/>
            <a:ext cx="38766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buNone/>
            </a:pPr>
            <a:r>
              <a:rPr lang="en-US" dirty="0" smtClean="0"/>
              <a:t>	 Viral Antigen Pool: negative</a:t>
            </a:r>
          </a:p>
          <a:p>
            <a:r>
              <a:rPr lang="en-US" dirty="0" smtClean="0"/>
              <a:t>BAL GS: WBC, no organisms, </a:t>
            </a:r>
            <a:r>
              <a:rPr lang="en-US" dirty="0" err="1" smtClean="0"/>
              <a:t>Cx</a:t>
            </a:r>
            <a:r>
              <a:rPr lang="en-US" dirty="0" smtClean="0"/>
              <a:t>: </a:t>
            </a:r>
            <a:r>
              <a:rPr lang="en-US" dirty="0" err="1" smtClean="0"/>
              <a:t>ngtd</a:t>
            </a:r>
            <a:endParaRPr lang="en-US" dirty="0" smtClean="0"/>
          </a:p>
          <a:p>
            <a:r>
              <a:rPr lang="en-US" dirty="0" smtClean="0"/>
              <a:t>BAL AFB smear: negative, </a:t>
            </a:r>
            <a:r>
              <a:rPr lang="en-US" dirty="0" err="1" smtClean="0"/>
              <a:t>Cx</a:t>
            </a:r>
            <a:r>
              <a:rPr lang="en-US" dirty="0" smtClean="0"/>
              <a:t>: </a:t>
            </a:r>
            <a:r>
              <a:rPr lang="en-US" dirty="0" err="1" smtClean="0"/>
              <a:t>ngtd</a:t>
            </a:r>
            <a:endParaRPr lang="en-US" dirty="0" smtClean="0"/>
          </a:p>
          <a:p>
            <a:r>
              <a:rPr lang="en-US" dirty="0" smtClean="0"/>
              <a:t>BAL Fungus: </a:t>
            </a:r>
            <a:r>
              <a:rPr lang="en-US" dirty="0" err="1" smtClean="0"/>
              <a:t>ngtd</a:t>
            </a:r>
            <a:endParaRPr lang="en-US" dirty="0" smtClean="0"/>
          </a:p>
          <a:p>
            <a:r>
              <a:rPr lang="en-US" dirty="0" smtClean="0"/>
              <a:t>Serum crypto antigen: negative</a:t>
            </a:r>
          </a:p>
          <a:p>
            <a:r>
              <a:rPr lang="en-US" dirty="0" smtClean="0"/>
              <a:t>Urine pneumococcal antigen: negative.</a:t>
            </a:r>
          </a:p>
          <a:p>
            <a:r>
              <a:rPr lang="it-IT" dirty="0" smtClean="0"/>
              <a:t> Urine legionella antigen: negative</a:t>
            </a:r>
          </a:p>
          <a:p>
            <a:r>
              <a:rPr lang="en-US" dirty="0" smtClean="0"/>
              <a:t>CMV PCR: negative</a:t>
            </a:r>
          </a:p>
          <a:p>
            <a:r>
              <a:rPr lang="en-US" dirty="0" smtClean="0"/>
              <a:t>Stool studies (O&amp;P, C diff, WBC) are negative</a:t>
            </a:r>
          </a:p>
          <a:p>
            <a:r>
              <a:rPr lang="en-US" dirty="0" smtClean="0"/>
              <a:t>Blood </a:t>
            </a:r>
            <a:r>
              <a:rPr lang="en-US" dirty="0" err="1" smtClean="0"/>
              <a:t>Cx</a:t>
            </a:r>
            <a:r>
              <a:rPr lang="en-US" dirty="0" smtClean="0"/>
              <a:t>: </a:t>
            </a:r>
            <a:r>
              <a:rPr lang="en-US" dirty="0" err="1" smtClean="0"/>
              <a:t>ngtd</a:t>
            </a:r>
            <a:endParaRPr lang="en-US" dirty="0" smtClean="0"/>
          </a:p>
          <a:p>
            <a:endParaRPr lang="en-US" b="1" dirty="0" smtClean="0"/>
          </a:p>
          <a:p>
            <a:r>
              <a:rPr lang="en-US" b="1" dirty="0" smtClean="0"/>
              <a:t>Urine </a:t>
            </a:r>
            <a:r>
              <a:rPr lang="en-US" b="1" dirty="0" err="1" smtClean="0"/>
              <a:t>Histo</a:t>
            </a:r>
            <a:r>
              <a:rPr lang="en-US" b="1" dirty="0" smtClean="0"/>
              <a:t> antigen: moderately positive</a:t>
            </a:r>
          </a:p>
          <a:p>
            <a:r>
              <a:rPr lang="en-US" dirty="0" err="1" smtClean="0"/>
              <a:t>Bronch</a:t>
            </a:r>
            <a:r>
              <a:rPr lang="en-US" dirty="0" smtClean="0"/>
              <a:t>, BAL, biopsy: </a:t>
            </a:r>
            <a:r>
              <a:rPr lang="en-US" b="1" dirty="0" smtClean="0"/>
              <a:t>non -</a:t>
            </a:r>
            <a:r>
              <a:rPr lang="en-US" b="1" dirty="0" err="1" smtClean="0"/>
              <a:t>caseating</a:t>
            </a:r>
            <a:r>
              <a:rPr lang="en-US" b="1" dirty="0" smtClean="0"/>
              <a:t> </a:t>
            </a:r>
            <a:r>
              <a:rPr lang="en-US" b="1" dirty="0" err="1" smtClean="0"/>
              <a:t>granuloma</a:t>
            </a:r>
            <a:endParaRPr lang="en-US" b="1" dirty="0" smtClean="0"/>
          </a:p>
          <a:p>
            <a:endParaRPr lang="en-US" b="1" dirty="0" smtClean="0"/>
          </a:p>
          <a:p>
            <a:r>
              <a:rPr lang="en-US" b="1" dirty="0" err="1" smtClean="0"/>
              <a:t>traconazole</a:t>
            </a:r>
            <a:r>
              <a:rPr lang="en-US" b="1" dirty="0" smtClean="0"/>
              <a:t> suspension 200 mg </a:t>
            </a:r>
            <a:r>
              <a:rPr lang="en-US" b="1" dirty="0" err="1" smtClean="0"/>
              <a:t>po</a:t>
            </a:r>
            <a:r>
              <a:rPr lang="en-US" b="1" dirty="0" smtClean="0"/>
              <a:t> </a:t>
            </a:r>
            <a:r>
              <a:rPr lang="en-US" b="1" dirty="0" err="1" smtClean="0"/>
              <a:t>tid</a:t>
            </a:r>
            <a:r>
              <a:rPr lang="en-US" b="1" dirty="0" smtClean="0"/>
              <a:t> for 2 days then 200 mg </a:t>
            </a:r>
            <a:r>
              <a:rPr lang="en-US" b="1" dirty="0" err="1" smtClean="0"/>
              <a:t>po</a:t>
            </a:r>
            <a:r>
              <a:rPr lang="en-US" b="1" dirty="0" smtClean="0"/>
              <a:t> bid ,at least 6 months of Rx if response. </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2                                                                                                                                                                                                                                              </a:t>
            </a:r>
            <a:endParaRPr lang="en-US" dirty="0"/>
          </a:p>
        </p:txBody>
      </p:sp>
      <p:sp>
        <p:nvSpPr>
          <p:cNvPr id="3" name="Content Placeholder 2"/>
          <p:cNvSpPr>
            <a:spLocks noGrp="1"/>
          </p:cNvSpPr>
          <p:nvPr>
            <p:ph idx="1"/>
          </p:nvPr>
        </p:nvSpPr>
        <p:spPr>
          <a:xfrm>
            <a:off x="457200" y="1219200"/>
            <a:ext cx="8229600" cy="5181600"/>
          </a:xfrm>
        </p:spPr>
        <p:txBody>
          <a:bodyPr>
            <a:normAutofit lnSpcReduction="10000"/>
          </a:bodyPr>
          <a:lstStyle/>
          <a:p>
            <a:r>
              <a:rPr lang="en-US" dirty="0" smtClean="0"/>
              <a:t>A </a:t>
            </a:r>
            <a:r>
              <a:rPr lang="en-US" dirty="0"/>
              <a:t>59-year-old Caucasian male </a:t>
            </a:r>
            <a:r>
              <a:rPr lang="en-US" dirty="0" smtClean="0"/>
              <a:t>s/p deceased renal </a:t>
            </a:r>
            <a:r>
              <a:rPr lang="en-US" dirty="0"/>
              <a:t>transplant in 2007 </a:t>
            </a:r>
            <a:r>
              <a:rPr lang="en-US" dirty="0" smtClean="0"/>
              <a:t>, HTN, </a:t>
            </a:r>
            <a:r>
              <a:rPr lang="en-US" dirty="0" err="1" smtClean="0"/>
              <a:t>Afib</a:t>
            </a:r>
            <a:r>
              <a:rPr lang="en-US" dirty="0" smtClean="0"/>
              <a:t> and COPD</a:t>
            </a:r>
            <a:endParaRPr lang="en-US" dirty="0"/>
          </a:p>
          <a:p>
            <a:r>
              <a:rPr lang="en-US" dirty="0" smtClean="0"/>
              <a:t>SOB, cough</a:t>
            </a:r>
            <a:r>
              <a:rPr lang="en-US" dirty="0"/>
              <a:t>, and wheezing </a:t>
            </a:r>
            <a:r>
              <a:rPr lang="en-US" dirty="0" smtClean="0"/>
              <a:t>: bronchodilators</a:t>
            </a:r>
            <a:r>
              <a:rPr lang="en-US" dirty="0"/>
              <a:t>, steroids, </a:t>
            </a:r>
            <a:r>
              <a:rPr lang="en-US" dirty="0" smtClean="0"/>
              <a:t>antibiotics </a:t>
            </a:r>
            <a:r>
              <a:rPr lang="en-US" dirty="0"/>
              <a:t>. </a:t>
            </a:r>
            <a:endParaRPr lang="en-US" dirty="0" smtClean="0"/>
          </a:p>
          <a:p>
            <a:r>
              <a:rPr lang="en-US" dirty="0" smtClean="0"/>
              <a:t>He </a:t>
            </a:r>
            <a:r>
              <a:rPr lang="en-US" dirty="0"/>
              <a:t>did not improve and </a:t>
            </a:r>
            <a:r>
              <a:rPr lang="en-US" dirty="0" smtClean="0"/>
              <a:t>went </a:t>
            </a:r>
            <a:r>
              <a:rPr lang="en-US" dirty="0"/>
              <a:t>into respiratory failure and was </a:t>
            </a:r>
            <a:r>
              <a:rPr lang="en-US" dirty="0" err="1" smtClean="0"/>
              <a:t>intubated</a:t>
            </a:r>
            <a:r>
              <a:rPr lang="en-US" dirty="0" smtClean="0"/>
              <a:t> …transferred  to MUH</a:t>
            </a:r>
          </a:p>
          <a:p>
            <a:endParaRPr lang="en-US" dirty="0"/>
          </a:p>
          <a:p>
            <a:r>
              <a:rPr lang="en-US" dirty="0"/>
              <a:t>REVIEW OF SYSTEMS </a:t>
            </a:r>
          </a:p>
          <a:p>
            <a:r>
              <a:rPr lang="en-US" dirty="0"/>
              <a:t>Unobtainable due to intubation</a:t>
            </a:r>
            <a:r>
              <a:rPr lang="en-US" dirty="0" smtClean="0"/>
              <a:t>.</a:t>
            </a:r>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a:t>PAST MEDICAL HISTORY </a:t>
            </a:r>
          </a:p>
          <a:p>
            <a:r>
              <a:rPr lang="en-US" dirty="0"/>
              <a:t>1.  Renal transplant in </a:t>
            </a:r>
            <a:r>
              <a:rPr lang="en-US" dirty="0" smtClean="0"/>
              <a:t>2007 </a:t>
            </a:r>
            <a:endParaRPr lang="en-US" dirty="0"/>
          </a:p>
          <a:p>
            <a:r>
              <a:rPr lang="en-US" dirty="0"/>
              <a:t>2.  </a:t>
            </a:r>
            <a:r>
              <a:rPr lang="en-US" dirty="0" err="1"/>
              <a:t>Atrial</a:t>
            </a:r>
            <a:r>
              <a:rPr lang="en-US" dirty="0"/>
              <a:t> fibrillation, status post pacemaker placement. </a:t>
            </a:r>
          </a:p>
          <a:p>
            <a:r>
              <a:rPr lang="en-US" dirty="0"/>
              <a:t>3.  </a:t>
            </a:r>
            <a:r>
              <a:rPr lang="en-US" dirty="0" smtClean="0"/>
              <a:t>COPD</a:t>
            </a:r>
          </a:p>
          <a:p>
            <a:r>
              <a:rPr lang="en-US" dirty="0" smtClean="0"/>
              <a:t>4</a:t>
            </a:r>
            <a:r>
              <a:rPr lang="en-US" dirty="0"/>
              <a:t>.  Hypertension. </a:t>
            </a:r>
          </a:p>
          <a:p>
            <a:endParaRPr lang="en-US" dirty="0"/>
          </a:p>
          <a:p>
            <a:r>
              <a:rPr lang="en-US" dirty="0" smtClean="0"/>
              <a:t>FAMILY HISTORY: Noncontributory</a:t>
            </a:r>
            <a:r>
              <a:rPr lang="en-US" dirty="0"/>
              <a:t>. </a:t>
            </a:r>
          </a:p>
          <a:p>
            <a:endParaRPr lang="en-US" dirty="0"/>
          </a:p>
          <a:p>
            <a:r>
              <a:rPr lang="en-US" dirty="0"/>
              <a:t>SOCIAL HISTORY </a:t>
            </a:r>
            <a:r>
              <a:rPr lang="en-US" dirty="0" smtClean="0"/>
              <a:t>: ex-smoker, No recent travel, no sick contact</a:t>
            </a:r>
          </a:p>
          <a:p>
            <a:r>
              <a:rPr lang="en-US" dirty="0" smtClean="0"/>
              <a:t>NKDA.</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Calcium </a:t>
            </a:r>
            <a:r>
              <a:rPr lang="en-US" dirty="0"/>
              <a:t>600 mg. </a:t>
            </a:r>
          </a:p>
          <a:p>
            <a:pPr marL="514350" indent="-514350">
              <a:buFont typeface="+mj-lt"/>
              <a:buAutoNum type="arabicPeriod"/>
            </a:pPr>
            <a:r>
              <a:rPr lang="en-US" dirty="0" smtClean="0"/>
              <a:t>Magnesium </a:t>
            </a:r>
            <a:r>
              <a:rPr lang="en-US" dirty="0"/>
              <a:t>oxide 400-mg tablets </a:t>
            </a:r>
            <a:r>
              <a:rPr lang="en-US" dirty="0" err="1"/>
              <a:t>p.o</a:t>
            </a:r>
            <a:r>
              <a:rPr lang="en-US" dirty="0"/>
              <a:t>. </a:t>
            </a:r>
            <a:r>
              <a:rPr lang="en-US" dirty="0" err="1"/>
              <a:t>b.i.d</a:t>
            </a:r>
            <a:r>
              <a:rPr lang="en-US" dirty="0"/>
              <a:t>. </a:t>
            </a:r>
          </a:p>
          <a:p>
            <a:pPr marL="514350" indent="-514350">
              <a:buFont typeface="+mj-lt"/>
              <a:buAutoNum type="arabicPeriod"/>
            </a:pPr>
            <a:r>
              <a:rPr lang="en-US" dirty="0" smtClean="0"/>
              <a:t>Potassium </a:t>
            </a:r>
            <a:r>
              <a:rPr lang="en-US" dirty="0"/>
              <a:t>chloride 20 </a:t>
            </a:r>
            <a:r>
              <a:rPr lang="en-US" dirty="0" err="1"/>
              <a:t>mEq</a:t>
            </a:r>
            <a:r>
              <a:rPr lang="en-US" dirty="0"/>
              <a:t> daily.</a:t>
            </a:r>
          </a:p>
          <a:p>
            <a:pPr marL="514350" indent="-514350">
              <a:buFont typeface="+mj-lt"/>
              <a:buAutoNum type="arabicPeriod"/>
            </a:pPr>
            <a:r>
              <a:rPr lang="en-US" dirty="0" err="1" smtClean="0"/>
              <a:t>Gabapentin</a:t>
            </a:r>
            <a:r>
              <a:rPr lang="en-US" dirty="0" smtClean="0"/>
              <a:t> </a:t>
            </a:r>
            <a:r>
              <a:rPr lang="en-US" dirty="0"/>
              <a:t>600 mg </a:t>
            </a:r>
            <a:r>
              <a:rPr lang="en-US" dirty="0" err="1"/>
              <a:t>p.o</a:t>
            </a:r>
            <a:r>
              <a:rPr lang="en-US" dirty="0"/>
              <a:t>. </a:t>
            </a:r>
            <a:r>
              <a:rPr lang="en-US" dirty="0" err="1"/>
              <a:t>t.i.d</a:t>
            </a:r>
            <a:r>
              <a:rPr lang="en-US" dirty="0"/>
              <a:t>. </a:t>
            </a:r>
          </a:p>
          <a:p>
            <a:pPr marL="514350" indent="-514350">
              <a:buFont typeface="+mj-lt"/>
              <a:buAutoNum type="arabicPeriod"/>
            </a:pPr>
            <a:r>
              <a:rPr lang="en-US" dirty="0" err="1" smtClean="0"/>
              <a:t>Simvastatin</a:t>
            </a:r>
            <a:r>
              <a:rPr lang="en-US" dirty="0" smtClean="0"/>
              <a:t> </a:t>
            </a:r>
            <a:r>
              <a:rPr lang="en-US" dirty="0"/>
              <a:t>40 mg </a:t>
            </a:r>
            <a:r>
              <a:rPr lang="en-US" dirty="0" smtClean="0"/>
              <a:t>. </a:t>
            </a:r>
            <a:endParaRPr lang="en-US" dirty="0"/>
          </a:p>
          <a:p>
            <a:pPr marL="514350" indent="-514350">
              <a:buFont typeface="+mj-lt"/>
              <a:buAutoNum type="arabicPeriod"/>
            </a:pPr>
            <a:r>
              <a:rPr lang="en-US" dirty="0" err="1" smtClean="0"/>
              <a:t>Fexofenadine</a:t>
            </a:r>
            <a:r>
              <a:rPr lang="en-US" dirty="0" smtClean="0"/>
              <a:t> </a:t>
            </a:r>
            <a:r>
              <a:rPr lang="en-US" dirty="0"/>
              <a:t>180 mg </a:t>
            </a:r>
            <a:r>
              <a:rPr lang="en-US" dirty="0" smtClean="0"/>
              <a:t>/day. </a:t>
            </a:r>
            <a:endParaRPr lang="en-US" dirty="0"/>
          </a:p>
          <a:p>
            <a:pPr marL="514350" indent="-514350">
              <a:buFont typeface="+mj-lt"/>
              <a:buAutoNum type="arabicPeriod"/>
            </a:pPr>
            <a:r>
              <a:rPr lang="en-US" dirty="0" err="1" smtClean="0"/>
              <a:t>Amlodipine</a:t>
            </a:r>
            <a:r>
              <a:rPr lang="en-US" dirty="0" smtClean="0"/>
              <a:t> </a:t>
            </a:r>
            <a:r>
              <a:rPr lang="en-US" dirty="0"/>
              <a:t>5 mg </a:t>
            </a:r>
            <a:r>
              <a:rPr lang="en-US" dirty="0" smtClean="0"/>
              <a:t>. </a:t>
            </a:r>
            <a:endParaRPr lang="en-US" dirty="0"/>
          </a:p>
          <a:p>
            <a:pPr marL="514350" indent="-514350">
              <a:buFont typeface="+mj-lt"/>
              <a:buAutoNum type="arabicPeriod"/>
            </a:pPr>
            <a:r>
              <a:rPr lang="en-US" dirty="0" err="1" smtClean="0"/>
              <a:t>Nexium</a:t>
            </a:r>
            <a:r>
              <a:rPr lang="en-US" dirty="0" smtClean="0"/>
              <a:t> </a:t>
            </a:r>
            <a:r>
              <a:rPr lang="en-US" dirty="0"/>
              <a:t>40 </a:t>
            </a:r>
            <a:r>
              <a:rPr lang="en-US" dirty="0" smtClean="0"/>
              <a:t>mg</a:t>
            </a:r>
            <a:endParaRPr lang="en-US" dirty="0"/>
          </a:p>
          <a:p>
            <a:pPr marL="514350" indent="-514350">
              <a:buFont typeface="+mj-lt"/>
              <a:buAutoNum type="arabicPeriod"/>
            </a:pPr>
            <a:r>
              <a:rPr lang="en-US" dirty="0" err="1" smtClean="0"/>
              <a:t>Warfarin</a:t>
            </a:r>
            <a:r>
              <a:rPr lang="en-US" dirty="0" smtClean="0"/>
              <a:t> </a:t>
            </a:r>
            <a:r>
              <a:rPr lang="en-US" dirty="0"/>
              <a:t>3 </a:t>
            </a:r>
            <a:r>
              <a:rPr lang="en-US" dirty="0" smtClean="0"/>
              <a:t>mg</a:t>
            </a:r>
            <a:endParaRPr lang="en-US" dirty="0"/>
          </a:p>
          <a:p>
            <a:pPr marL="514350" indent="-514350">
              <a:buFont typeface="+mj-lt"/>
              <a:buAutoNum type="arabicPeriod"/>
            </a:pPr>
            <a:r>
              <a:rPr lang="en-US" dirty="0" err="1" smtClean="0"/>
              <a:t>Citalopram</a:t>
            </a:r>
            <a:r>
              <a:rPr lang="en-US" dirty="0"/>
              <a:t>.</a:t>
            </a:r>
          </a:p>
          <a:p>
            <a:pPr marL="514350" indent="-514350">
              <a:buFont typeface="+mj-lt"/>
              <a:buAutoNum type="arabicPeriod"/>
            </a:pPr>
            <a:r>
              <a:rPr lang="en-US" dirty="0" smtClean="0"/>
              <a:t>Fish </a:t>
            </a:r>
            <a:r>
              <a:rPr lang="en-US" dirty="0"/>
              <a:t>oil.</a:t>
            </a:r>
          </a:p>
          <a:p>
            <a:pPr marL="514350" indent="-514350">
              <a:buFont typeface="+mj-lt"/>
              <a:buAutoNum type="arabicPeriod"/>
            </a:pPr>
            <a:r>
              <a:rPr lang="en-US" dirty="0" err="1" smtClean="0"/>
              <a:t>Lasix</a:t>
            </a:r>
            <a:r>
              <a:rPr lang="en-US" dirty="0" smtClean="0"/>
              <a:t> </a:t>
            </a:r>
            <a:r>
              <a:rPr lang="en-US" dirty="0"/>
              <a:t>40 mg by mouth daily. </a:t>
            </a:r>
          </a:p>
          <a:p>
            <a:pPr marL="514350" indent="-514350">
              <a:buFont typeface="+mj-lt"/>
              <a:buAutoNum type="arabicPeriod"/>
            </a:pPr>
            <a:r>
              <a:rPr lang="en-US" dirty="0" err="1" smtClean="0"/>
              <a:t>Tacrolimus</a:t>
            </a:r>
            <a:r>
              <a:rPr lang="en-US" dirty="0" smtClean="0"/>
              <a:t>  2 mg bid.</a:t>
            </a:r>
            <a:endParaRPr lang="en-US" dirty="0"/>
          </a:p>
          <a:p>
            <a:pPr marL="514350" indent="-514350">
              <a:buFont typeface="+mj-lt"/>
              <a:buAutoNum type="arabicPeriod"/>
            </a:pPr>
            <a:r>
              <a:rPr lang="en-US" dirty="0" err="1" smtClean="0"/>
              <a:t>Mycophenolate</a:t>
            </a:r>
            <a:r>
              <a:rPr lang="en-US" dirty="0"/>
              <a:t> </a:t>
            </a:r>
            <a:r>
              <a:rPr lang="en-US" dirty="0" smtClean="0"/>
              <a:t>500 mg bid</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BP= </a:t>
            </a:r>
            <a:r>
              <a:rPr lang="en-US" dirty="0"/>
              <a:t>166/63, heart rate 78, respirations 19.  Oxygen saturation 89%.  </a:t>
            </a:r>
          </a:p>
          <a:p>
            <a:r>
              <a:rPr lang="en-US" dirty="0" smtClean="0"/>
              <a:t>GEN: </a:t>
            </a:r>
            <a:r>
              <a:rPr lang="en-US" dirty="0" err="1" smtClean="0"/>
              <a:t>intubated</a:t>
            </a:r>
            <a:r>
              <a:rPr lang="en-US" dirty="0"/>
              <a:t>. </a:t>
            </a:r>
          </a:p>
          <a:p>
            <a:r>
              <a:rPr lang="en-US" dirty="0" smtClean="0"/>
              <a:t>HEENT: </a:t>
            </a:r>
            <a:r>
              <a:rPr lang="en-US" dirty="0"/>
              <a:t>Pupils equal, round, reactive to light and accommodation bilaterally.  </a:t>
            </a:r>
            <a:r>
              <a:rPr lang="en-US" dirty="0" err="1"/>
              <a:t>Anicteric</a:t>
            </a:r>
            <a:r>
              <a:rPr lang="en-US" dirty="0"/>
              <a:t> </a:t>
            </a:r>
            <a:r>
              <a:rPr lang="en-US" dirty="0" err="1"/>
              <a:t>sclerae</a:t>
            </a:r>
            <a:r>
              <a:rPr lang="en-US" dirty="0"/>
              <a:t> bilaterally. Head </a:t>
            </a:r>
            <a:r>
              <a:rPr lang="en-US" dirty="0" err="1"/>
              <a:t>atraumatic</a:t>
            </a:r>
            <a:r>
              <a:rPr lang="en-US" dirty="0"/>
              <a:t>.  </a:t>
            </a:r>
          </a:p>
          <a:p>
            <a:r>
              <a:rPr lang="en-US" dirty="0"/>
              <a:t>RESPIRATORY: Clear to auscultation bilaterally.  </a:t>
            </a:r>
          </a:p>
          <a:p>
            <a:r>
              <a:rPr lang="en-US" dirty="0"/>
              <a:t>CARDIOVASCULAR: Regular rate and rhythm.  No murmurs, rubs, or gallops.  No jugular venous distention.  </a:t>
            </a:r>
          </a:p>
          <a:p>
            <a:r>
              <a:rPr lang="en-US" dirty="0"/>
              <a:t>ABDOMEN: Positive bowel sounds.  Soft, </a:t>
            </a:r>
            <a:r>
              <a:rPr lang="en-US" dirty="0" err="1"/>
              <a:t>nondistended</a:t>
            </a:r>
            <a:r>
              <a:rPr lang="en-US" dirty="0"/>
              <a:t>.  No </a:t>
            </a:r>
            <a:r>
              <a:rPr lang="en-US" dirty="0" err="1"/>
              <a:t>hepatosplenomegaly</a:t>
            </a:r>
            <a:r>
              <a:rPr lang="en-US" dirty="0"/>
              <a:t> appreciated.  </a:t>
            </a:r>
          </a:p>
          <a:p>
            <a:r>
              <a:rPr lang="en-US" dirty="0"/>
              <a:t>EXTREMITIES: Mild pitting edema, bilateral lower extremities. </a:t>
            </a:r>
          </a:p>
          <a:p>
            <a:r>
              <a:rPr lang="en-US" dirty="0"/>
              <a:t>NEUROLOGICAL: Unobtainable due to sedation and intubation.  </a:t>
            </a:r>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1427409" y="1600200"/>
            <a:ext cx="2098182" cy="4525963"/>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3" cstate="print"/>
          <a:srcRect/>
          <a:stretch>
            <a:fillRect/>
          </a:stretch>
        </p:blipFill>
        <p:spPr bwMode="auto">
          <a:xfrm>
            <a:off x="5286375" y="2243931"/>
            <a:ext cx="2762250"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2 Cases</a:t>
            </a:r>
          </a:p>
          <a:p>
            <a:r>
              <a:rPr lang="en-US" dirty="0" smtClean="0"/>
              <a:t>Pathogenesis</a:t>
            </a:r>
          </a:p>
          <a:p>
            <a:r>
              <a:rPr lang="en-US" dirty="0" smtClean="0"/>
              <a:t>Presentation</a:t>
            </a:r>
          </a:p>
          <a:p>
            <a:r>
              <a:rPr lang="en-US" dirty="0" smtClean="0"/>
              <a:t>Diagnosis</a:t>
            </a:r>
          </a:p>
          <a:p>
            <a:r>
              <a:rPr lang="en-US" dirty="0" smtClean="0"/>
              <a:t>Post-transplant</a:t>
            </a:r>
          </a:p>
          <a:p>
            <a:r>
              <a:rPr lang="en-US" dirty="0" smtClean="0"/>
              <a:t>Treatment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DDx</a:t>
            </a:r>
            <a:endParaRPr lang="en-US" dirty="0"/>
          </a:p>
        </p:txBody>
      </p:sp>
      <p:sp>
        <p:nvSpPr>
          <p:cNvPr id="5" name="Content Placeholder 4"/>
          <p:cNvSpPr>
            <a:spLocks noGrp="1"/>
          </p:cNvSpPr>
          <p:nvPr>
            <p:ph idx="1"/>
          </p:nvPr>
        </p:nvSpPr>
        <p:spPr/>
        <p:txBody>
          <a:bodyPr>
            <a:normAutofit fontScale="92500"/>
          </a:bodyPr>
          <a:lstStyle/>
          <a:p>
            <a:r>
              <a:rPr lang="en-US" dirty="0" smtClean="0"/>
              <a:t>Atypical: </a:t>
            </a:r>
            <a:r>
              <a:rPr lang="en-US" dirty="0" err="1" smtClean="0"/>
              <a:t>mycoplasma</a:t>
            </a:r>
            <a:r>
              <a:rPr lang="en-US" dirty="0" smtClean="0"/>
              <a:t>, </a:t>
            </a:r>
            <a:r>
              <a:rPr lang="en-US" dirty="0" err="1" smtClean="0"/>
              <a:t>Legionella</a:t>
            </a:r>
            <a:r>
              <a:rPr lang="en-US" dirty="0" smtClean="0"/>
              <a:t>, </a:t>
            </a:r>
            <a:r>
              <a:rPr lang="en-US" dirty="0" err="1" smtClean="0"/>
              <a:t>chlamydia</a:t>
            </a:r>
            <a:endParaRPr lang="en-US" dirty="0" smtClean="0"/>
          </a:p>
          <a:p>
            <a:r>
              <a:rPr lang="en-US" dirty="0" smtClean="0"/>
              <a:t>PCP</a:t>
            </a:r>
          </a:p>
          <a:p>
            <a:r>
              <a:rPr lang="en-US" dirty="0" smtClean="0"/>
              <a:t>Viral: influenza, </a:t>
            </a:r>
            <a:r>
              <a:rPr lang="en-US" dirty="0" err="1" smtClean="0"/>
              <a:t>parainflu</a:t>
            </a:r>
            <a:r>
              <a:rPr lang="en-US" dirty="0" smtClean="0"/>
              <a:t>, adenovirus, CMV</a:t>
            </a:r>
          </a:p>
          <a:p>
            <a:r>
              <a:rPr lang="en-US" dirty="0" err="1" smtClean="0"/>
              <a:t>Histoplamosis</a:t>
            </a:r>
            <a:r>
              <a:rPr lang="en-US" dirty="0" smtClean="0"/>
              <a:t>, </a:t>
            </a:r>
            <a:r>
              <a:rPr lang="en-US" dirty="0" err="1" smtClean="0"/>
              <a:t>Blastomycosis</a:t>
            </a:r>
            <a:r>
              <a:rPr lang="en-US" dirty="0" smtClean="0"/>
              <a:t>, </a:t>
            </a:r>
            <a:r>
              <a:rPr lang="en-US" dirty="0" err="1" smtClean="0"/>
              <a:t>Coccidioidomycosis</a:t>
            </a:r>
            <a:endParaRPr lang="en-US" dirty="0" smtClean="0"/>
          </a:p>
          <a:p>
            <a:r>
              <a:rPr lang="en-US" dirty="0" smtClean="0"/>
              <a:t>TB</a:t>
            </a:r>
          </a:p>
          <a:p>
            <a:r>
              <a:rPr lang="en-US" dirty="0" smtClean="0"/>
              <a:t>MAI</a:t>
            </a:r>
          </a:p>
          <a:p>
            <a:r>
              <a:rPr lang="en-US" dirty="0" smtClean="0"/>
              <a:t>Lymphocytic interstitial </a:t>
            </a:r>
            <a:r>
              <a:rPr lang="en-US" dirty="0" err="1" smtClean="0"/>
              <a:t>pneumonitis</a:t>
            </a:r>
            <a:r>
              <a:rPr lang="en-US" dirty="0" smtClean="0"/>
              <a:t> </a:t>
            </a:r>
          </a:p>
          <a:p>
            <a:r>
              <a:rPr lang="en-US" dirty="0" err="1" smtClean="0"/>
              <a:t>Bronchiolitis</a:t>
            </a:r>
            <a:r>
              <a:rPr lang="en-US" dirty="0" smtClean="0"/>
              <a:t> </a:t>
            </a:r>
            <a:r>
              <a:rPr lang="en-US" dirty="0" err="1" smtClean="0"/>
              <a:t>obliterans</a:t>
            </a:r>
            <a:r>
              <a:rPr lang="en-US" dirty="0" smtClean="0"/>
              <a:t> organizing pneumonia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00200"/>
            <a:ext cx="91440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1.png"/>
          <p:cNvPicPr>
            <a:picLocks noGrp="1" noChangeAspect="1"/>
          </p:cNvPicPr>
          <p:nvPr>
            <p:ph idx="1"/>
          </p:nvPr>
        </p:nvPicPr>
        <p:blipFill>
          <a:blip r:embed="rId3" cstate="print"/>
          <a:stretch>
            <a:fillRect/>
          </a:stretch>
        </p:blipFill>
        <p:spPr>
          <a:xfrm>
            <a:off x="457200" y="228600"/>
            <a:ext cx="8001000" cy="6324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F</a:t>
            </a:r>
            <a:r>
              <a:rPr lang="en-US" sz="2200" dirty="0" smtClean="0"/>
              <a:t>ever and Pulmonary infiltrates in </a:t>
            </a:r>
            <a:r>
              <a:rPr lang="en-US" sz="2200" dirty="0" err="1" smtClean="0"/>
              <a:t>immunocompromised</a:t>
            </a:r>
            <a:r>
              <a:rPr lang="en-US" sz="2200" dirty="0" smtClean="0"/>
              <a:t> pts</a:t>
            </a:r>
            <a:br>
              <a:rPr lang="en-US" sz="22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25000" lnSpcReduction="20000"/>
          </a:bodyPr>
          <a:lstStyle/>
          <a:p>
            <a:r>
              <a:rPr lang="en-US" sz="7200" b="1" dirty="0" smtClean="0"/>
              <a:t>Multiple simultaneous infectious </a:t>
            </a:r>
            <a:r>
              <a:rPr lang="en-US" sz="7200" dirty="0" smtClean="0"/>
              <a:t>are common </a:t>
            </a:r>
          </a:p>
          <a:p>
            <a:pPr>
              <a:buNone/>
            </a:pPr>
            <a:r>
              <a:rPr lang="en-US" sz="7200" dirty="0" smtClean="0"/>
              <a:t>	Dual infection with </a:t>
            </a:r>
            <a:r>
              <a:rPr lang="en-US" sz="7200" dirty="0" err="1" smtClean="0"/>
              <a:t>Pneumocystis</a:t>
            </a:r>
            <a:r>
              <a:rPr lang="en-US" sz="7200" dirty="0" smtClean="0"/>
              <a:t> </a:t>
            </a:r>
            <a:r>
              <a:rPr lang="en-US" sz="7200" dirty="0" err="1" smtClean="0"/>
              <a:t>jirovecii</a:t>
            </a:r>
            <a:r>
              <a:rPr lang="en-US" sz="7200" dirty="0" smtClean="0"/>
              <a:t>  and  CMV, or </a:t>
            </a:r>
          </a:p>
          <a:p>
            <a:pPr>
              <a:buNone/>
            </a:pPr>
            <a:r>
              <a:rPr lang="en-US" sz="7200" dirty="0" smtClean="0"/>
              <a:t>	Superimposition of another process (lung injury or drug toxicity).</a:t>
            </a:r>
          </a:p>
          <a:p>
            <a:pPr>
              <a:buNone/>
            </a:pPr>
            <a:r>
              <a:rPr lang="en-US" sz="7200" dirty="0" smtClean="0"/>
              <a:t>	Sequential infection (</a:t>
            </a:r>
            <a:r>
              <a:rPr lang="en-US" sz="7200" dirty="0" err="1" smtClean="0"/>
              <a:t>eg</a:t>
            </a:r>
            <a:r>
              <a:rPr lang="en-US" sz="7200" dirty="0" smtClean="0"/>
              <a:t>, viral infection preceding bacterial or fungal infection) .</a:t>
            </a:r>
          </a:p>
          <a:p>
            <a:pPr>
              <a:buNone/>
            </a:pPr>
            <a:r>
              <a:rPr lang="en-US" sz="7200" b="1" dirty="0" smtClean="0"/>
              <a:t>	</a:t>
            </a:r>
          </a:p>
          <a:p>
            <a:r>
              <a:rPr lang="en-US" sz="7200" b="1" dirty="0" smtClean="0"/>
              <a:t>Most </a:t>
            </a:r>
            <a:r>
              <a:rPr lang="en-US" sz="7200" b="1" dirty="0" err="1" smtClean="0"/>
              <a:t>immunocompromised</a:t>
            </a:r>
            <a:r>
              <a:rPr lang="en-US" sz="7200" b="1" dirty="0" smtClean="0"/>
              <a:t> pts with any sign of possible invasive infection should be hospitalized for evaluation.</a:t>
            </a:r>
          </a:p>
          <a:p>
            <a:endParaRPr lang="en-US" sz="7200" dirty="0" smtClean="0"/>
          </a:p>
          <a:p>
            <a:r>
              <a:rPr lang="en-US" sz="7200" dirty="0" smtClean="0"/>
              <a:t>Early imaging </a:t>
            </a:r>
            <a:r>
              <a:rPr lang="en-US" sz="7200" b="1" dirty="0" smtClean="0"/>
              <a:t>(CT scan</a:t>
            </a:r>
            <a:r>
              <a:rPr lang="en-US" sz="7200" dirty="0" smtClean="0"/>
              <a:t>) and specific microbiologic diagnoses are essential.</a:t>
            </a:r>
          </a:p>
          <a:p>
            <a:r>
              <a:rPr lang="en-US" sz="7200" dirty="0" smtClean="0"/>
              <a:t>Invasive procedures (</a:t>
            </a:r>
            <a:r>
              <a:rPr lang="en-US" sz="7200" b="1" dirty="0" smtClean="0"/>
              <a:t>biopsies and </a:t>
            </a:r>
            <a:r>
              <a:rPr lang="en-US" sz="7200" b="1" dirty="0" err="1" smtClean="0"/>
              <a:t>bronchoscopy</a:t>
            </a:r>
            <a:r>
              <a:rPr lang="en-US" sz="7200" dirty="0" smtClean="0"/>
              <a:t>) are often necessary to establish a microbiologic diagnosis. </a:t>
            </a:r>
          </a:p>
          <a:p>
            <a:endParaRPr lang="en-US" sz="7200" dirty="0" smtClean="0"/>
          </a:p>
          <a:p>
            <a:r>
              <a:rPr lang="en-US" sz="7200" dirty="0" smtClean="0"/>
              <a:t>Antimicrobial susceptibility testing and advanced diagnostic testing including </a:t>
            </a:r>
            <a:r>
              <a:rPr lang="en-US" sz="7200" b="1" dirty="0" err="1" smtClean="0"/>
              <a:t>immunohistology</a:t>
            </a:r>
            <a:r>
              <a:rPr lang="en-US" sz="7200" dirty="0" smtClean="0"/>
              <a:t> and </a:t>
            </a:r>
            <a:r>
              <a:rPr lang="en-US" sz="7200" b="1" dirty="0" smtClean="0"/>
              <a:t>quantitative molecular assays </a:t>
            </a:r>
            <a:r>
              <a:rPr lang="en-US" sz="7200" dirty="0" smtClean="0"/>
              <a:t>are essential components of the management of pneumonia in </a:t>
            </a:r>
            <a:r>
              <a:rPr lang="en-US" sz="7200" dirty="0" err="1" smtClean="0"/>
              <a:t>immunocompromised</a:t>
            </a:r>
            <a:r>
              <a:rPr lang="en-US" sz="7200" dirty="0" smtClean="0"/>
              <a:t> patients. </a:t>
            </a:r>
          </a:p>
          <a:p>
            <a:endParaRPr lang="en-US" sz="7200" dirty="0" smtClean="0"/>
          </a:p>
          <a:p>
            <a:r>
              <a:rPr lang="en-US" sz="7200" b="1" dirty="0" smtClean="0"/>
              <a:t>Empiric  </a:t>
            </a:r>
            <a:r>
              <a:rPr lang="en-US" sz="7200" b="1" dirty="0" err="1" smtClean="0"/>
              <a:t>microbicidal</a:t>
            </a:r>
            <a:r>
              <a:rPr lang="en-US" sz="7200" b="1" dirty="0" smtClean="0"/>
              <a:t> therapy must be started ASAP</a:t>
            </a:r>
          </a:p>
          <a:p>
            <a:endParaRPr lang="en-US" sz="7200" dirty="0" smtClean="0"/>
          </a:p>
          <a:p>
            <a:r>
              <a:rPr lang="en-US" sz="7200" dirty="0" smtClean="0"/>
              <a:t>Reduction of the overall level of immune suppression may be as important as antimicrobial therapy in the ultimate success of treatment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Fever + Pulmonary infiltrates in </a:t>
            </a:r>
            <a:r>
              <a:rPr lang="en-US" sz="2400" dirty="0" err="1" smtClean="0"/>
              <a:t>immunocompromised</a:t>
            </a:r>
            <a:r>
              <a:rPr lang="en-US" sz="2400" dirty="0" smtClean="0"/>
              <a:t> pts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32500" lnSpcReduction="20000"/>
          </a:bodyPr>
          <a:lstStyle/>
          <a:p>
            <a:r>
              <a:rPr lang="en-US" sz="5500" b="1" dirty="0" smtClean="0"/>
              <a:t>CAP:  </a:t>
            </a:r>
          </a:p>
          <a:p>
            <a:pPr>
              <a:buNone/>
            </a:pPr>
            <a:r>
              <a:rPr lang="en-US" sz="5500" b="1" dirty="0" smtClean="0"/>
              <a:t>	same pathogens</a:t>
            </a:r>
          </a:p>
          <a:p>
            <a:pPr>
              <a:buNone/>
            </a:pPr>
            <a:r>
              <a:rPr lang="en-US" sz="5500" b="1" dirty="0" smtClean="0"/>
              <a:t>	</a:t>
            </a:r>
            <a:r>
              <a:rPr lang="en-US" sz="5500" dirty="0" smtClean="0"/>
              <a:t>often follows an infection caused by respiratory viruses, atypical pathogens, or CMV</a:t>
            </a:r>
          </a:p>
          <a:p>
            <a:pPr>
              <a:buNone/>
            </a:pPr>
            <a:r>
              <a:rPr lang="en-US" sz="5500" dirty="0" smtClean="0"/>
              <a:t>	These </a:t>
            </a:r>
            <a:r>
              <a:rPr lang="en-US" sz="5500" b="1" dirty="0" err="1" smtClean="0"/>
              <a:t>postviral</a:t>
            </a:r>
            <a:r>
              <a:rPr lang="en-US" sz="5500" b="1" dirty="0" smtClean="0"/>
              <a:t> infections : o</a:t>
            </a:r>
            <a:r>
              <a:rPr lang="en-US" sz="5500" dirty="0" smtClean="0"/>
              <a:t>f greater </a:t>
            </a:r>
            <a:r>
              <a:rPr lang="en-US" sz="5500" b="1" dirty="0" smtClean="0"/>
              <a:t>severity,</a:t>
            </a:r>
            <a:r>
              <a:rPr lang="en-US" sz="5500" dirty="0" smtClean="0"/>
              <a:t> </a:t>
            </a:r>
            <a:r>
              <a:rPr lang="en-US" sz="5500" b="1" dirty="0" smtClean="0"/>
              <a:t>rapid onset </a:t>
            </a:r>
            <a:r>
              <a:rPr lang="en-US" sz="5500" dirty="0" smtClean="0"/>
              <a:t>of progression and high morbidity</a:t>
            </a:r>
          </a:p>
          <a:p>
            <a:pPr>
              <a:buNone/>
            </a:pPr>
            <a:r>
              <a:rPr lang="en-US" sz="5500" dirty="0" smtClean="0"/>
              <a:t>       The potential for </a:t>
            </a:r>
            <a:r>
              <a:rPr lang="en-US" sz="5500" b="1" dirty="0" smtClean="0"/>
              <a:t>antimicrobial resistance</a:t>
            </a:r>
            <a:endParaRPr lang="en-US" sz="5500" dirty="0" smtClean="0"/>
          </a:p>
          <a:p>
            <a:endParaRPr lang="en-US" sz="5500" dirty="0" smtClean="0"/>
          </a:p>
          <a:p>
            <a:r>
              <a:rPr lang="en-US" sz="5500" b="1" dirty="0" err="1" smtClean="0"/>
              <a:t>Nosocomial</a:t>
            </a:r>
            <a:r>
              <a:rPr lang="en-US" sz="5500" b="1" dirty="0" smtClean="0"/>
              <a:t>: </a:t>
            </a:r>
            <a:r>
              <a:rPr lang="en-US" sz="5500" dirty="0" smtClean="0"/>
              <a:t>arise in pts with preexisting lung injury (COPD, </a:t>
            </a:r>
            <a:r>
              <a:rPr lang="en-US" sz="5500" dirty="0" err="1" smtClean="0"/>
              <a:t>bronchiectasis</a:t>
            </a:r>
            <a:r>
              <a:rPr lang="en-US" sz="5500" dirty="0" smtClean="0"/>
              <a:t>), during intubation, or following aspiration:</a:t>
            </a:r>
          </a:p>
          <a:p>
            <a:pPr>
              <a:buNone/>
            </a:pPr>
            <a:r>
              <a:rPr lang="en-US" sz="5500" dirty="0" smtClean="0"/>
              <a:t>       usually  resistant gram-negative bacilli or fungi: </a:t>
            </a:r>
          </a:p>
          <a:p>
            <a:pPr>
              <a:buNone/>
            </a:pPr>
            <a:r>
              <a:rPr lang="en-US" sz="5500" b="1" dirty="0" smtClean="0"/>
              <a:t>	</a:t>
            </a:r>
            <a:r>
              <a:rPr lang="en-US" sz="5500" b="1" dirty="0" err="1" smtClean="0"/>
              <a:t>Klebsiella</a:t>
            </a:r>
            <a:r>
              <a:rPr lang="en-US" sz="5500" b="1" dirty="0" smtClean="0"/>
              <a:t> </a:t>
            </a:r>
            <a:r>
              <a:rPr lang="en-US" sz="5500" b="1" dirty="0" err="1" smtClean="0"/>
              <a:t>pneumoniae</a:t>
            </a:r>
            <a:r>
              <a:rPr lang="en-US" sz="5500" b="1" dirty="0" smtClean="0"/>
              <a:t>, </a:t>
            </a:r>
            <a:r>
              <a:rPr lang="en-US" sz="5500" b="1" dirty="0" err="1" smtClean="0"/>
              <a:t>Stenotrophomonas</a:t>
            </a:r>
            <a:r>
              <a:rPr lang="en-US" sz="5500" b="1" dirty="0" smtClean="0"/>
              <a:t> </a:t>
            </a:r>
            <a:r>
              <a:rPr lang="en-US" sz="5500" b="1" dirty="0" err="1" smtClean="0"/>
              <a:t>maltophilia</a:t>
            </a:r>
            <a:r>
              <a:rPr lang="en-US" sz="5500" b="1" dirty="0" smtClean="0"/>
              <a:t>, and </a:t>
            </a:r>
            <a:r>
              <a:rPr lang="en-US" sz="5500" b="1" dirty="0" err="1" smtClean="0"/>
              <a:t>Burkholderia</a:t>
            </a:r>
            <a:r>
              <a:rPr lang="en-US" sz="5500" b="1" dirty="0" smtClean="0"/>
              <a:t> </a:t>
            </a:r>
            <a:r>
              <a:rPr lang="en-US" sz="5500" b="1" dirty="0" err="1" smtClean="0"/>
              <a:t>cepacia</a:t>
            </a:r>
            <a:r>
              <a:rPr lang="en-US" sz="5500" b="1" dirty="0" smtClean="0"/>
              <a:t> </a:t>
            </a:r>
            <a:r>
              <a:rPr lang="en-US" sz="5500" dirty="0" smtClean="0"/>
              <a:t>are particularly resistant organisms that can </a:t>
            </a:r>
            <a:r>
              <a:rPr lang="en-US" sz="5500" b="1" dirty="0" smtClean="0"/>
              <a:t>colonize skin, catheters, </a:t>
            </a:r>
            <a:r>
              <a:rPr lang="en-US" sz="5500" b="1" dirty="0" err="1" smtClean="0"/>
              <a:t>endotracheal</a:t>
            </a:r>
            <a:r>
              <a:rPr lang="en-US" sz="5500" b="1" dirty="0" smtClean="0"/>
              <a:t> tubes, wound hematomas, and tracheal </a:t>
            </a:r>
            <a:r>
              <a:rPr lang="en-US" sz="5500" b="1" dirty="0" err="1" smtClean="0"/>
              <a:t>anastomoses</a:t>
            </a:r>
            <a:endParaRPr lang="en-US" sz="5500" b="1" dirty="0" smtClean="0"/>
          </a:p>
          <a:p>
            <a:endParaRPr lang="en-US" sz="5500" dirty="0" smtClean="0"/>
          </a:p>
          <a:p>
            <a:pPr>
              <a:buNone/>
            </a:pPr>
            <a:r>
              <a:rPr lang="en-US" sz="5500" dirty="0" smtClean="0"/>
              <a:t>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Fever and Pulmonary infiltrates in </a:t>
            </a:r>
            <a:r>
              <a:rPr lang="en-US" sz="3200" dirty="0" err="1" smtClean="0"/>
              <a:t>immunocompromised</a:t>
            </a:r>
            <a:r>
              <a:rPr lang="en-US" sz="3200" dirty="0" smtClean="0"/>
              <a:t> pts</a:t>
            </a:r>
            <a:br>
              <a:rPr lang="en-US" sz="3200" dirty="0" smtClean="0"/>
            </a:br>
            <a:endParaRPr lang="en-US" sz="3200" dirty="0"/>
          </a:p>
        </p:txBody>
      </p:sp>
      <p:sp>
        <p:nvSpPr>
          <p:cNvPr id="3" name="Content Placeholder 2"/>
          <p:cNvSpPr>
            <a:spLocks noGrp="1"/>
          </p:cNvSpPr>
          <p:nvPr>
            <p:ph idx="1"/>
          </p:nvPr>
        </p:nvSpPr>
        <p:spPr/>
        <p:txBody>
          <a:bodyPr>
            <a:normAutofit fontScale="55000" lnSpcReduction="20000"/>
          </a:bodyPr>
          <a:lstStyle/>
          <a:p>
            <a:r>
              <a:rPr lang="en-US" b="1" dirty="0" smtClean="0"/>
              <a:t>Reactivation</a:t>
            </a:r>
            <a:r>
              <a:rPr lang="en-US" dirty="0" smtClean="0"/>
              <a:t>:  CMV, </a:t>
            </a:r>
            <a:r>
              <a:rPr lang="en-US" dirty="0" err="1" smtClean="0"/>
              <a:t>strongyloidiasis</a:t>
            </a:r>
            <a:r>
              <a:rPr lang="en-US" dirty="0" smtClean="0"/>
              <a:t>, </a:t>
            </a:r>
            <a:r>
              <a:rPr lang="en-US" dirty="0" err="1" smtClean="0"/>
              <a:t>cryptococcosis</a:t>
            </a:r>
            <a:r>
              <a:rPr lang="en-US" dirty="0" smtClean="0"/>
              <a:t>, toxoplasmosis, or </a:t>
            </a:r>
            <a:r>
              <a:rPr lang="en-US" dirty="0" err="1" smtClean="0"/>
              <a:t>mycobacterial</a:t>
            </a:r>
            <a:r>
              <a:rPr lang="en-US" dirty="0" smtClean="0"/>
              <a:t>, </a:t>
            </a:r>
            <a:r>
              <a:rPr lang="en-US" dirty="0" err="1" smtClean="0"/>
              <a:t>histoplamosisis</a:t>
            </a:r>
            <a:endParaRPr lang="en-US" dirty="0" smtClean="0"/>
          </a:p>
          <a:p>
            <a:pPr>
              <a:buNone/>
            </a:pPr>
            <a:r>
              <a:rPr lang="en-US" dirty="0" smtClean="0"/>
              <a:t>	</a:t>
            </a:r>
          </a:p>
          <a:p>
            <a:pPr>
              <a:buNone/>
            </a:pPr>
            <a:r>
              <a:rPr lang="en-US" dirty="0" smtClean="0"/>
              <a:t>	Serologic testing for </a:t>
            </a:r>
            <a:r>
              <a:rPr lang="en-US" dirty="0" err="1" smtClean="0"/>
              <a:t>Strongyloides</a:t>
            </a:r>
            <a:r>
              <a:rPr lang="en-US" dirty="0" smtClean="0"/>
              <a:t> or </a:t>
            </a:r>
            <a:r>
              <a:rPr lang="en-US" dirty="0" err="1" smtClean="0"/>
              <a:t>Toxoplasma</a:t>
            </a:r>
            <a:r>
              <a:rPr lang="en-US" dirty="0" smtClean="0"/>
              <a:t> will generally demonstrate </a:t>
            </a:r>
            <a:r>
              <a:rPr lang="en-US" b="1" dirty="0" err="1" smtClean="0"/>
              <a:t>IgG</a:t>
            </a:r>
            <a:r>
              <a:rPr lang="en-US" b="1" dirty="0" smtClean="0"/>
              <a:t> antibodies </a:t>
            </a:r>
            <a:r>
              <a:rPr lang="en-US" dirty="0" smtClean="0"/>
              <a:t>consistent with prior exposure: </a:t>
            </a:r>
            <a:r>
              <a:rPr lang="en-US" b="1" dirty="0" err="1" smtClean="0"/>
              <a:t>IgG</a:t>
            </a:r>
            <a:r>
              <a:rPr lang="en-US" b="1" dirty="0" smtClean="0"/>
              <a:t> antibodies remain detectable for life.</a:t>
            </a:r>
          </a:p>
          <a:p>
            <a:pPr>
              <a:buNone/>
            </a:pPr>
            <a:r>
              <a:rPr lang="en-US" dirty="0" smtClean="0"/>
              <a:t>	Tuberculin skin testing : a 5 mm response </a:t>
            </a:r>
            <a:endParaRPr lang="en-US" b="1" dirty="0" smtClean="0"/>
          </a:p>
          <a:p>
            <a:endParaRPr lang="en-US" dirty="0" smtClean="0"/>
          </a:p>
          <a:p>
            <a:r>
              <a:rPr lang="en-US" b="1" dirty="0" smtClean="0"/>
              <a:t>Environmental exposure</a:t>
            </a:r>
            <a:r>
              <a:rPr lang="en-US" dirty="0" smtClean="0"/>
              <a:t>: </a:t>
            </a:r>
          </a:p>
          <a:p>
            <a:pPr>
              <a:buNone/>
            </a:pPr>
            <a:r>
              <a:rPr lang="en-US" dirty="0" smtClean="0"/>
              <a:t>	</a:t>
            </a:r>
            <a:r>
              <a:rPr lang="en-US" b="1" dirty="0" smtClean="0"/>
              <a:t>contaminated water or air supply:</a:t>
            </a:r>
            <a:r>
              <a:rPr lang="en-US" dirty="0" smtClean="0"/>
              <a:t> </a:t>
            </a:r>
            <a:r>
              <a:rPr lang="en-US" dirty="0" err="1" smtClean="0"/>
              <a:t>Legionella</a:t>
            </a:r>
            <a:r>
              <a:rPr lang="en-US" dirty="0" smtClean="0"/>
              <a:t> </a:t>
            </a:r>
            <a:r>
              <a:rPr lang="en-US" dirty="0" err="1" smtClean="0"/>
              <a:t>pneumophila</a:t>
            </a:r>
            <a:r>
              <a:rPr lang="en-US" dirty="0" smtClean="0"/>
              <a:t> and Pseudomonas </a:t>
            </a:r>
            <a:r>
              <a:rPr lang="en-US" dirty="0" err="1" smtClean="0"/>
              <a:t>aeruginosa,nontuberculous</a:t>
            </a:r>
            <a:r>
              <a:rPr lang="en-US" dirty="0" smtClean="0"/>
              <a:t> </a:t>
            </a:r>
            <a:r>
              <a:rPr lang="en-US" dirty="0" err="1" smtClean="0"/>
              <a:t>mycobacteria</a:t>
            </a:r>
            <a:r>
              <a:rPr lang="en-US" dirty="0" smtClean="0"/>
              <a:t> </a:t>
            </a:r>
            <a:r>
              <a:rPr lang="en-US" b="1" dirty="0" smtClean="0"/>
              <a:t> </a:t>
            </a:r>
          </a:p>
          <a:p>
            <a:endParaRPr lang="en-US" dirty="0" smtClean="0"/>
          </a:p>
          <a:p>
            <a:pPr>
              <a:buNone/>
            </a:pPr>
            <a:r>
              <a:rPr lang="en-US" dirty="0" smtClean="0"/>
              <a:t>	</a:t>
            </a:r>
            <a:r>
              <a:rPr lang="en-US" b="1" dirty="0" smtClean="0"/>
              <a:t>Soil </a:t>
            </a:r>
            <a:r>
              <a:rPr lang="en-US" dirty="0" smtClean="0"/>
              <a:t>: has been linked to infections with </a:t>
            </a:r>
            <a:r>
              <a:rPr lang="en-US" b="1" dirty="0" err="1" smtClean="0"/>
              <a:t>Aspergillus</a:t>
            </a:r>
            <a:r>
              <a:rPr lang="en-US" b="1" dirty="0" smtClean="0"/>
              <a:t> and </a:t>
            </a:r>
            <a:r>
              <a:rPr lang="en-US" b="1" dirty="0" err="1" smtClean="0"/>
              <a:t>Nocardia</a:t>
            </a:r>
            <a:r>
              <a:rPr lang="en-US" b="1" dirty="0" smtClean="0"/>
              <a:t> </a:t>
            </a:r>
            <a:r>
              <a:rPr lang="en-US" dirty="0" err="1" smtClean="0"/>
              <a:t>spp</a:t>
            </a:r>
            <a:r>
              <a:rPr lang="en-US" dirty="0" smtClean="0"/>
              <a:t>, or to </a:t>
            </a:r>
            <a:r>
              <a:rPr lang="en-US" dirty="0" err="1" smtClean="0"/>
              <a:t>Penicillium</a:t>
            </a:r>
            <a:r>
              <a:rPr lang="en-US" dirty="0" smtClean="0"/>
              <a:t> </a:t>
            </a:r>
            <a:r>
              <a:rPr lang="en-US" dirty="0" err="1" smtClean="0"/>
              <a:t>marneffei</a:t>
            </a:r>
            <a:r>
              <a:rPr lang="en-US" dirty="0" smtClean="0"/>
              <a:t> and </a:t>
            </a:r>
            <a:r>
              <a:rPr lang="en-US" dirty="0" err="1" smtClean="0"/>
              <a:t>Burkholderia</a:t>
            </a:r>
            <a:r>
              <a:rPr lang="en-US" dirty="0" smtClean="0"/>
              <a:t> </a:t>
            </a:r>
            <a:r>
              <a:rPr lang="en-US" dirty="0" err="1" smtClean="0"/>
              <a:t>pseudomallei</a:t>
            </a:r>
            <a:r>
              <a:rPr lang="en-US" dirty="0" smtClean="0"/>
              <a:t> in Southeast Asia. </a:t>
            </a:r>
          </a:p>
          <a:p>
            <a:pPr>
              <a:buNone/>
            </a:pPr>
            <a:r>
              <a:rPr lang="en-US" dirty="0" smtClean="0"/>
              <a:t>	</a:t>
            </a:r>
          </a:p>
          <a:p>
            <a:pPr>
              <a:buNone/>
            </a:pPr>
            <a:r>
              <a:rPr lang="en-US" dirty="0" smtClean="0"/>
              <a:t>	</a:t>
            </a:r>
            <a:r>
              <a:rPr lang="en-US" b="1" dirty="0" smtClean="0"/>
              <a:t>Travel history </a:t>
            </a:r>
            <a:r>
              <a:rPr lang="en-US" dirty="0" smtClean="0"/>
              <a:t>is important in considering the risk of certain</a:t>
            </a:r>
            <a:r>
              <a:rPr lang="en-US" b="1" dirty="0" smtClean="0"/>
              <a:t> endemic fungi (</a:t>
            </a:r>
            <a:r>
              <a:rPr lang="en-US" b="1" dirty="0" err="1" smtClean="0"/>
              <a:t>Histoplasma</a:t>
            </a:r>
            <a:r>
              <a:rPr lang="en-US" b="1" dirty="0" smtClean="0"/>
              <a:t>, </a:t>
            </a:r>
            <a:r>
              <a:rPr lang="en-US" b="1" dirty="0" err="1" smtClean="0"/>
              <a:t>Coccidioides</a:t>
            </a:r>
            <a:r>
              <a:rPr lang="en-US" b="1" dirty="0" smtClean="0"/>
              <a:t>, </a:t>
            </a:r>
            <a:r>
              <a:rPr lang="en-US" b="1" dirty="0" err="1" smtClean="0"/>
              <a:t>Blastomyces</a:t>
            </a:r>
            <a:r>
              <a:rPr lang="en-US" b="1"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Histoplasmosis</a:t>
            </a:r>
            <a:endParaRPr lang="en-US" dirty="0"/>
          </a:p>
        </p:txBody>
      </p:sp>
      <p:pic>
        <p:nvPicPr>
          <p:cNvPr id="4" name="Content Placeholder 3" descr="hcapfilamentous.jpg"/>
          <p:cNvPicPr>
            <a:picLocks noGrp="1" noChangeAspect="1"/>
          </p:cNvPicPr>
          <p:nvPr>
            <p:ph idx="1"/>
          </p:nvPr>
        </p:nvPicPr>
        <p:blipFill>
          <a:blip r:embed="rId3" cstate="print"/>
          <a:srcRect/>
          <a:stretch>
            <a:fillRect/>
          </a:stretch>
        </p:blipFill>
        <p:spPr bwMode="auto">
          <a:xfrm>
            <a:off x="4876800" y="1447800"/>
            <a:ext cx="3949700" cy="3238500"/>
          </a:xfrm>
          <a:prstGeom prst="rect">
            <a:avLst/>
          </a:prstGeom>
          <a:noFill/>
          <a:ln w="9525">
            <a:noFill/>
            <a:miter lim="800000"/>
            <a:headEnd/>
            <a:tailEnd/>
          </a:ln>
        </p:spPr>
      </p:pic>
      <p:pic>
        <p:nvPicPr>
          <p:cNvPr id="5" name="Picture 4" descr="hcapyeast.jpg"/>
          <p:cNvPicPr>
            <a:picLocks noChangeAspect="1"/>
          </p:cNvPicPr>
          <p:nvPr/>
        </p:nvPicPr>
        <p:blipFill>
          <a:blip r:embed="rId4" cstate="print"/>
          <a:srcRect/>
          <a:stretch>
            <a:fillRect/>
          </a:stretch>
        </p:blipFill>
        <p:spPr bwMode="auto">
          <a:xfrm>
            <a:off x="838200" y="4572000"/>
            <a:ext cx="3505200" cy="2057400"/>
          </a:xfrm>
          <a:prstGeom prst="rect">
            <a:avLst/>
          </a:prstGeom>
          <a:noFill/>
          <a:ln w="9525">
            <a:noFill/>
            <a:miter lim="800000"/>
            <a:headEnd/>
            <a:tailEnd/>
          </a:ln>
        </p:spPr>
      </p:pic>
      <p:sp>
        <p:nvSpPr>
          <p:cNvPr id="6" name="TextBox 5"/>
          <p:cNvSpPr txBox="1"/>
          <p:nvPr/>
        </p:nvSpPr>
        <p:spPr>
          <a:xfrm>
            <a:off x="762000" y="381000"/>
            <a:ext cx="3733800" cy="4524315"/>
          </a:xfrm>
          <a:prstGeom prst="rect">
            <a:avLst/>
          </a:prstGeom>
          <a:noFill/>
        </p:spPr>
        <p:txBody>
          <a:bodyPr wrap="square" rtlCol="0">
            <a:spAutoFit/>
          </a:bodyPr>
          <a:lstStyle/>
          <a:p>
            <a:pPr>
              <a:defRPr/>
            </a:pPr>
            <a:endParaRPr lang="en-US" i="1" dirty="0" smtClean="0"/>
          </a:p>
          <a:p>
            <a:pPr>
              <a:buFont typeface="Wingdings" pitchFamily="2" charset="2"/>
              <a:buChar char="n"/>
              <a:defRPr/>
            </a:pPr>
            <a:endParaRPr lang="en-US" i="1" dirty="0" smtClean="0"/>
          </a:p>
          <a:p>
            <a:pPr>
              <a:buFont typeface="Wingdings" pitchFamily="2" charset="2"/>
              <a:buChar char="n"/>
              <a:defRPr/>
            </a:pPr>
            <a:endParaRPr lang="en-US" dirty="0" smtClean="0"/>
          </a:p>
          <a:p>
            <a:pPr>
              <a:buFont typeface="Wingdings" pitchFamily="2" charset="2"/>
              <a:buChar char="n"/>
              <a:defRPr/>
            </a:pPr>
            <a:endParaRPr lang="en-US" dirty="0" smtClean="0"/>
          </a:p>
          <a:p>
            <a:pPr>
              <a:buFont typeface="Wingdings" pitchFamily="2" charset="2"/>
              <a:buChar char="n"/>
              <a:defRPr/>
            </a:pPr>
            <a:r>
              <a:rPr lang="en-US" dirty="0" smtClean="0"/>
              <a:t>First described in 1905 by Samuel Darling</a:t>
            </a:r>
          </a:p>
          <a:p>
            <a:pPr>
              <a:defRPr/>
            </a:pPr>
            <a:r>
              <a:rPr lang="en-US" b="1" dirty="0" err="1" smtClean="0"/>
              <a:t>macroconidia</a:t>
            </a:r>
            <a:r>
              <a:rPr lang="en-US" b="1" dirty="0" smtClean="0"/>
              <a:t> </a:t>
            </a:r>
            <a:r>
              <a:rPr lang="en-US" dirty="0" smtClean="0"/>
              <a:t>= </a:t>
            </a:r>
            <a:r>
              <a:rPr lang="en-US" dirty="0" err="1" smtClean="0"/>
              <a:t>tuberculate</a:t>
            </a:r>
            <a:r>
              <a:rPr lang="en-US" dirty="0" smtClean="0"/>
              <a:t> conidia= 8 -15</a:t>
            </a:r>
            <a:r>
              <a:rPr lang="el-GR" dirty="0" smtClean="0"/>
              <a:t> μ</a:t>
            </a:r>
            <a:r>
              <a:rPr lang="en-US" dirty="0" smtClean="0"/>
              <a:t>m in diameter, a thick wall with distinctive projections on the surface; </a:t>
            </a:r>
          </a:p>
          <a:p>
            <a:r>
              <a:rPr lang="en-US" b="1" dirty="0" err="1" smtClean="0"/>
              <a:t>microconidia</a:t>
            </a:r>
            <a:r>
              <a:rPr lang="en-US" b="1" dirty="0" smtClean="0"/>
              <a:t> : </a:t>
            </a:r>
            <a:r>
              <a:rPr lang="en-US" dirty="0" smtClean="0"/>
              <a:t>tiny, smooth structures  2- 5 </a:t>
            </a:r>
            <a:r>
              <a:rPr lang="el-GR" dirty="0" smtClean="0"/>
              <a:t>μ</a:t>
            </a:r>
            <a:r>
              <a:rPr lang="en-US" dirty="0" smtClean="0"/>
              <a:t>m in diameter </a:t>
            </a:r>
          </a:p>
          <a:p>
            <a:r>
              <a:rPr lang="en-US" dirty="0" smtClean="0"/>
              <a:t>the </a:t>
            </a:r>
            <a:r>
              <a:rPr lang="en-US" b="1" dirty="0" smtClean="0"/>
              <a:t>infectious form: </a:t>
            </a:r>
            <a:r>
              <a:rPr lang="en-US" dirty="0" smtClean="0"/>
              <a:t>size is small enough to </a:t>
            </a:r>
            <a:r>
              <a:rPr lang="en-US" b="1" dirty="0" smtClean="0"/>
              <a:t>lodge in the terminal bronchioles and alveoli.</a:t>
            </a:r>
          </a:p>
          <a:p>
            <a:pPr>
              <a:defRPr/>
            </a:pPr>
            <a:endParaRPr lang="en-US" dirty="0" smtClean="0"/>
          </a:p>
          <a:p>
            <a:pPr>
              <a:buFont typeface="Wingdings" pitchFamily="2" charset="2"/>
              <a:buChar char="n"/>
              <a:defRPr/>
            </a:pPr>
            <a:endParaRPr lang="en-US" dirty="0" smtClean="0"/>
          </a:p>
        </p:txBody>
      </p:sp>
      <p:sp>
        <p:nvSpPr>
          <p:cNvPr id="7" name="TextBox 6"/>
          <p:cNvSpPr txBox="1"/>
          <p:nvPr/>
        </p:nvSpPr>
        <p:spPr>
          <a:xfrm>
            <a:off x="4876800" y="5029200"/>
            <a:ext cx="3962400" cy="1477328"/>
          </a:xfrm>
          <a:prstGeom prst="rect">
            <a:avLst/>
          </a:prstGeom>
          <a:noFill/>
        </p:spPr>
        <p:txBody>
          <a:bodyPr wrap="square" rtlCol="0">
            <a:spAutoFit/>
          </a:bodyPr>
          <a:lstStyle/>
          <a:p>
            <a:pPr>
              <a:buFont typeface="Wingdings" pitchFamily="2" charset="2"/>
              <a:buChar char="n"/>
              <a:defRPr/>
            </a:pPr>
            <a:r>
              <a:rPr lang="en-US" dirty="0" smtClean="0"/>
              <a:t>Thin walled oval yeast</a:t>
            </a:r>
          </a:p>
          <a:p>
            <a:pPr>
              <a:buFont typeface="Wingdings" pitchFamily="2" charset="2"/>
              <a:buChar char="n"/>
              <a:defRPr/>
            </a:pPr>
            <a:r>
              <a:rPr lang="en-US" dirty="0" smtClean="0"/>
              <a:t>Dimorphic: </a:t>
            </a:r>
          </a:p>
          <a:p>
            <a:pPr lvl="1">
              <a:buFont typeface="Wingdings" pitchFamily="2" charset="2"/>
              <a:buChar char="n"/>
              <a:defRPr/>
            </a:pPr>
            <a:r>
              <a:rPr lang="en-US" dirty="0" smtClean="0"/>
              <a:t>Mold  in environment.</a:t>
            </a:r>
          </a:p>
          <a:p>
            <a:pPr lvl="1">
              <a:buFont typeface="Wingdings" pitchFamily="2" charset="2"/>
              <a:buChar char="n"/>
              <a:defRPr/>
            </a:pPr>
            <a:r>
              <a:rPr lang="en-US" dirty="0" smtClean="0"/>
              <a:t>Yeast in tissue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304800" y="304800"/>
            <a:ext cx="86106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Normal CXR.jpg"/>
          <p:cNvPicPr>
            <a:picLocks noGrp="1" noChangeAspect="1"/>
          </p:cNvPicPr>
          <p:nvPr>
            <p:ph idx="1"/>
          </p:nvPr>
        </p:nvPicPr>
        <p:blipFill>
          <a:blip r:embed="rId2" cstate="print"/>
          <a:stretch>
            <a:fillRect/>
          </a:stretch>
        </p:blipFill>
        <p:spPr>
          <a:xfrm>
            <a:off x="838200" y="228600"/>
            <a:ext cx="7467600" cy="62484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srcRect/>
          <a:stretch>
            <a:fillRect/>
          </a:stretch>
        </p:blipFill>
        <p:spPr>
          <a:xfrm>
            <a:off x="381000" y="304800"/>
            <a:ext cx="8458200" cy="6248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d7_histoplasmosis07.jpg"/>
          <p:cNvPicPr>
            <a:picLocks noGrp="1" noChangeAspect="1"/>
          </p:cNvPicPr>
          <p:nvPr>
            <p:ph idx="1"/>
          </p:nvPr>
        </p:nvPicPr>
        <p:blipFill>
          <a:blip r:embed="rId3" cstate="print"/>
          <a:stretch>
            <a:fillRect/>
          </a:stretch>
        </p:blipFill>
        <p:spPr>
          <a:xfrm>
            <a:off x="685800" y="152400"/>
            <a:ext cx="8077200" cy="6477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Autofit/>
          </a:bodyPr>
          <a:lstStyle/>
          <a:p>
            <a:r>
              <a:rPr lang="en-US" sz="1200" b="1" dirty="0" smtClean="0"/>
              <a:t>After </a:t>
            </a:r>
            <a:r>
              <a:rPr lang="en-US" sz="1200" b="1" dirty="0" err="1" smtClean="0"/>
              <a:t>microconidia</a:t>
            </a:r>
            <a:r>
              <a:rPr lang="en-US" sz="1200" b="1" dirty="0" smtClean="0"/>
              <a:t> settle into the alveoli, they bind to the CD11-CD18 </a:t>
            </a:r>
            <a:r>
              <a:rPr lang="en-US" sz="1200" dirty="0" smtClean="0"/>
              <a:t> family </a:t>
            </a:r>
            <a:r>
              <a:rPr lang="en-US" sz="1200" b="1" dirty="0" smtClean="0"/>
              <a:t>of </a:t>
            </a:r>
            <a:r>
              <a:rPr lang="en-US" sz="1200" b="1" dirty="0" err="1" smtClean="0"/>
              <a:t>integrins</a:t>
            </a:r>
            <a:r>
              <a:rPr lang="en-US" sz="1200" b="1" dirty="0" smtClean="0"/>
              <a:t> </a:t>
            </a:r>
            <a:r>
              <a:rPr lang="en-US" sz="1200" dirty="0" smtClean="0"/>
              <a:t>and </a:t>
            </a:r>
            <a:r>
              <a:rPr lang="en-US" sz="1200" b="1" dirty="0" smtClean="0"/>
              <a:t>are engulfed by </a:t>
            </a:r>
            <a:r>
              <a:rPr lang="en-US" sz="1200" b="1" dirty="0" err="1" smtClean="0"/>
              <a:t>neutrophils</a:t>
            </a:r>
            <a:r>
              <a:rPr lang="en-US" sz="1200" b="1" dirty="0" smtClean="0"/>
              <a:t> and macrophages. </a:t>
            </a:r>
          </a:p>
          <a:p>
            <a:endParaRPr lang="en-US" sz="1200" b="1" dirty="0" smtClean="0"/>
          </a:p>
          <a:p>
            <a:r>
              <a:rPr lang="en-US" sz="1200" b="1" dirty="0" smtClean="0"/>
              <a:t>On exposure to 37° C, </a:t>
            </a:r>
            <a:r>
              <a:rPr lang="en-US" sz="1200" b="1" dirty="0" err="1" smtClean="0"/>
              <a:t>microconidia</a:t>
            </a:r>
            <a:r>
              <a:rPr lang="en-US" sz="1200" b="1" dirty="0" smtClean="0"/>
              <a:t>  undergoes genetic, biochemical, and physical alterations that result in the production of yeast cells that are </a:t>
            </a:r>
            <a:r>
              <a:rPr lang="en-US" sz="1200" b="1" dirty="0" err="1" smtClean="0"/>
              <a:t>uninucleate</a:t>
            </a:r>
            <a:r>
              <a:rPr lang="en-US" sz="1200" b="1" dirty="0" smtClean="0"/>
              <a:t>. </a:t>
            </a:r>
            <a:r>
              <a:rPr lang="en-US" sz="1200" dirty="0" smtClean="0"/>
              <a:t>The duration of the phase transition ranges from hours to days. </a:t>
            </a:r>
          </a:p>
          <a:p>
            <a:endParaRPr lang="en-US" sz="1200" dirty="0" smtClean="0"/>
          </a:p>
          <a:p>
            <a:r>
              <a:rPr lang="en-US" sz="1200" b="1" dirty="0" smtClean="0"/>
              <a:t>Yeasts migrate  </a:t>
            </a:r>
            <a:r>
              <a:rPr lang="en-US" sz="1200" b="1" dirty="0" err="1" smtClean="0"/>
              <a:t>intracellularly</a:t>
            </a:r>
            <a:r>
              <a:rPr lang="en-US" sz="1200" dirty="0" smtClean="0"/>
              <a:t> </a:t>
            </a:r>
            <a:r>
              <a:rPr lang="en-US" sz="1200" b="1" dirty="0" smtClean="0"/>
              <a:t>to local draining lymph nodes </a:t>
            </a:r>
            <a:r>
              <a:rPr lang="en-US" sz="1200" dirty="0" smtClean="0"/>
              <a:t>and subsequently to distant organs rich in mononuclear phagocytes</a:t>
            </a:r>
            <a:r>
              <a:rPr lang="en-US" sz="1200" b="1" dirty="0" smtClean="0"/>
              <a:t> </a:t>
            </a:r>
            <a:r>
              <a:rPr lang="en-US" sz="1200" dirty="0" smtClean="0"/>
              <a:t>(e.g</a:t>
            </a:r>
            <a:r>
              <a:rPr lang="en-US" sz="1200" b="1" dirty="0" smtClean="0"/>
              <a:t>., liver and spleen</a:t>
            </a:r>
            <a:r>
              <a:rPr lang="en-US" sz="1200" dirty="0" smtClean="0"/>
              <a:t>). The </a:t>
            </a:r>
            <a:r>
              <a:rPr lang="en-US" sz="1200" b="1" dirty="0" smtClean="0"/>
              <a:t>yeasts grow readily within resting macrophages</a:t>
            </a:r>
            <a:r>
              <a:rPr lang="en-US" sz="1200" dirty="0" smtClean="0"/>
              <a:t>.</a:t>
            </a:r>
          </a:p>
          <a:p>
            <a:endParaRPr lang="en-US" sz="1200" dirty="0" smtClean="0"/>
          </a:p>
          <a:p>
            <a:r>
              <a:rPr lang="en-US" sz="1200" dirty="0" smtClean="0"/>
              <a:t>This transition from </a:t>
            </a:r>
            <a:r>
              <a:rPr lang="en-US" sz="1200" b="1" dirty="0" smtClean="0"/>
              <a:t>the </a:t>
            </a:r>
            <a:r>
              <a:rPr lang="en-US" sz="1200" b="1" dirty="0" err="1" smtClean="0"/>
              <a:t>mycelial</a:t>
            </a:r>
            <a:r>
              <a:rPr lang="en-US" sz="1200" b="1" dirty="0" smtClean="0"/>
              <a:t> to the yeast phase </a:t>
            </a:r>
            <a:r>
              <a:rPr lang="en-US" sz="1200" dirty="0" smtClean="0"/>
              <a:t>is </a:t>
            </a:r>
            <a:r>
              <a:rPr lang="en-US" sz="1200" b="1" dirty="0" smtClean="0"/>
              <a:t>the most critical  determinant in the establishment of infection.</a:t>
            </a:r>
          </a:p>
          <a:p>
            <a:pPr>
              <a:buNone/>
            </a:pPr>
            <a:r>
              <a:rPr lang="en-US" sz="1200" dirty="0" smtClean="0"/>
              <a:t>	</a:t>
            </a:r>
          </a:p>
          <a:p>
            <a:pPr>
              <a:buNone/>
            </a:pPr>
            <a:r>
              <a:rPr lang="en-US" sz="1200" dirty="0" smtClean="0"/>
              <a:t>	This contention is supported by several findings.</a:t>
            </a:r>
          </a:p>
          <a:p>
            <a:r>
              <a:rPr lang="en-US" sz="1200" dirty="0" smtClean="0"/>
              <a:t> it is rare to find </a:t>
            </a:r>
            <a:r>
              <a:rPr lang="en-US" sz="1200" dirty="0" err="1" smtClean="0"/>
              <a:t>mycelial</a:t>
            </a:r>
            <a:r>
              <a:rPr lang="en-US" sz="1200" dirty="0" smtClean="0"/>
              <a:t> particles in tissues of humans or mammals with established infection. Rather, yeast cells are commonly detected. </a:t>
            </a:r>
          </a:p>
          <a:p>
            <a:r>
              <a:rPr lang="en-US" sz="1200" dirty="0" smtClean="0"/>
              <a:t>Exposure of </a:t>
            </a:r>
            <a:r>
              <a:rPr lang="en-US" sz="1200" i="1" dirty="0" smtClean="0"/>
              <a:t>H. </a:t>
            </a:r>
            <a:r>
              <a:rPr lang="en-US" sz="1200" i="1" dirty="0" err="1" smtClean="0"/>
              <a:t>capsulatum</a:t>
            </a:r>
            <a:r>
              <a:rPr lang="en-US" sz="1200" i="1" dirty="0" smtClean="0"/>
              <a:t> </a:t>
            </a:r>
            <a:r>
              <a:rPr lang="en-US" sz="1200" dirty="0" smtClean="0"/>
              <a:t>mycelia to </a:t>
            </a:r>
            <a:r>
              <a:rPr lang="en-US" sz="1200" i="1" dirty="0" smtClean="0"/>
              <a:t>p-</a:t>
            </a:r>
            <a:r>
              <a:rPr lang="en-US" sz="1200" i="1" dirty="0" err="1" smtClean="0"/>
              <a:t>chloromercuriphenylsulfonic</a:t>
            </a:r>
            <a:r>
              <a:rPr lang="en-US" sz="1200" i="1" dirty="0" smtClean="0"/>
              <a:t> acid (PCMS), a </a:t>
            </a:r>
            <a:r>
              <a:rPr lang="en-US" sz="1200" i="1" dirty="0" err="1" smtClean="0"/>
              <a:t>sulfhydryl</a:t>
            </a:r>
            <a:r>
              <a:rPr lang="en-US" sz="1200" i="1" dirty="0" smtClean="0"/>
              <a:t> </a:t>
            </a:r>
            <a:r>
              <a:rPr lang="en-US" sz="1200" dirty="0" smtClean="0"/>
              <a:t>inhibitor, irreversibly blocks the conversion to yeasts but does not alter growth of yeasts or mycelia</a:t>
            </a:r>
            <a:r>
              <a:rPr lang="en-US" sz="1200" b="1" dirty="0" smtClean="0"/>
              <a:t>. PCMS-treated mycelia fail to infect animals. </a:t>
            </a:r>
          </a:p>
          <a:p>
            <a:endParaRPr lang="en-US" sz="1200" dirty="0" smtClean="0"/>
          </a:p>
          <a:p>
            <a:endParaRPr lang="en-US" sz="1200" dirty="0" smtClean="0"/>
          </a:p>
          <a:p>
            <a:r>
              <a:rPr lang="en-US" sz="1200" dirty="0" smtClean="0"/>
              <a:t> </a:t>
            </a:r>
            <a:r>
              <a:rPr lang="en-US" sz="1200" b="1" dirty="0" smtClean="0"/>
              <a:t>Activation of cellular immunity is necessary for restricting growth</a:t>
            </a:r>
            <a:r>
              <a:rPr lang="en-US" sz="1200" dirty="0" smtClean="0"/>
              <a:t>, and in primary infection this arm of immunity matures by 2 weeks. </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304800" y="304800"/>
            <a:ext cx="85344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228600"/>
            <a:ext cx="83058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Syndromes of </a:t>
            </a:r>
            <a:r>
              <a:rPr lang="en-US" dirty="0" err="1" smtClean="0"/>
              <a:t>Histoplasmosis</a:t>
            </a:r>
            <a:endParaRPr lang="en-US" dirty="0"/>
          </a:p>
        </p:txBody>
      </p:sp>
      <p:sp>
        <p:nvSpPr>
          <p:cNvPr id="3" name="Content Placeholder 2"/>
          <p:cNvSpPr>
            <a:spLocks noGrp="1"/>
          </p:cNvSpPr>
          <p:nvPr>
            <p:ph idx="1"/>
          </p:nvPr>
        </p:nvSpPr>
        <p:spPr/>
        <p:txBody>
          <a:bodyPr/>
          <a:lstStyle/>
          <a:p>
            <a:pPr>
              <a:buFont typeface="Wingdings" pitchFamily="2" charset="2"/>
              <a:buChar char="n"/>
              <a:defRPr/>
            </a:pPr>
            <a:r>
              <a:rPr lang="en-US" dirty="0" smtClean="0"/>
              <a:t>Acute Primary </a:t>
            </a:r>
            <a:r>
              <a:rPr lang="en-US" dirty="0" err="1" smtClean="0"/>
              <a:t>Histoplasmosis</a:t>
            </a:r>
            <a:endParaRPr lang="en-US" dirty="0" smtClean="0"/>
          </a:p>
          <a:p>
            <a:pPr>
              <a:buFont typeface="Wingdings" pitchFamily="2" charset="2"/>
              <a:buChar char="n"/>
              <a:defRPr/>
            </a:pPr>
            <a:r>
              <a:rPr lang="en-US" dirty="0" smtClean="0"/>
              <a:t>Chronic Pulmonary </a:t>
            </a:r>
            <a:r>
              <a:rPr lang="en-US" dirty="0" err="1" smtClean="0"/>
              <a:t>Histoplasmosis</a:t>
            </a:r>
            <a:endParaRPr lang="en-US" dirty="0" smtClean="0"/>
          </a:p>
          <a:p>
            <a:pPr>
              <a:buFont typeface="Wingdings" pitchFamily="2" charset="2"/>
              <a:buChar char="n"/>
              <a:defRPr/>
            </a:pPr>
            <a:r>
              <a:rPr lang="en-US" dirty="0" err="1" smtClean="0"/>
              <a:t>Mediastinal</a:t>
            </a:r>
            <a:r>
              <a:rPr lang="en-US" dirty="0" smtClean="0"/>
              <a:t> </a:t>
            </a:r>
            <a:r>
              <a:rPr lang="en-US" dirty="0" err="1" smtClean="0"/>
              <a:t>Granulomatosis</a:t>
            </a:r>
            <a:endParaRPr lang="en-US" dirty="0" smtClean="0"/>
          </a:p>
          <a:p>
            <a:pPr>
              <a:buFont typeface="Wingdings" pitchFamily="2" charset="2"/>
              <a:buChar char="n"/>
              <a:defRPr/>
            </a:pPr>
            <a:r>
              <a:rPr lang="en-US" dirty="0" err="1" smtClean="0"/>
              <a:t>Fibrosing</a:t>
            </a:r>
            <a:r>
              <a:rPr lang="en-US" dirty="0" smtClean="0"/>
              <a:t> </a:t>
            </a:r>
            <a:r>
              <a:rPr lang="en-US" dirty="0" err="1" smtClean="0"/>
              <a:t>Mediastinitis</a:t>
            </a:r>
            <a:endParaRPr lang="en-US" dirty="0" smtClean="0"/>
          </a:p>
          <a:p>
            <a:pPr>
              <a:buFont typeface="Wingdings" pitchFamily="2" charset="2"/>
              <a:buChar char="n"/>
              <a:defRPr/>
            </a:pPr>
            <a:r>
              <a:rPr lang="en-US" dirty="0" smtClean="0"/>
              <a:t>Disseminated </a:t>
            </a:r>
            <a:r>
              <a:rPr lang="en-US" dirty="0" err="1" smtClean="0"/>
              <a:t>Histoplasmosis</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a:t>
            </a:r>
            <a:r>
              <a:rPr lang="en-US" dirty="0" err="1" smtClean="0"/>
              <a:t>Histoplasmosis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ACUTE INFECTIONS : primary infection or a </a:t>
            </a:r>
            <a:r>
              <a:rPr lang="en-US" dirty="0" err="1" smtClean="0"/>
              <a:t>reinfection</a:t>
            </a:r>
            <a:r>
              <a:rPr lang="en-US" dirty="0" smtClean="0"/>
              <a:t>.</a:t>
            </a:r>
          </a:p>
          <a:p>
            <a:pPr>
              <a:buNone/>
            </a:pPr>
            <a:r>
              <a:rPr lang="en-US" i="1" dirty="0" smtClean="0"/>
              <a:t>	Acute Primary Infection</a:t>
            </a:r>
          </a:p>
          <a:p>
            <a:r>
              <a:rPr lang="en-US" b="1" dirty="0" smtClean="0"/>
              <a:t>&gt; 90%  asymptomatic </a:t>
            </a:r>
            <a:r>
              <a:rPr lang="en-US" dirty="0" smtClean="0"/>
              <a:t>or mild influenza-like</a:t>
            </a:r>
          </a:p>
          <a:p>
            <a:r>
              <a:rPr lang="en-US" dirty="0" smtClean="0"/>
              <a:t>a small proportion of patients who become overtly ill..</a:t>
            </a:r>
          </a:p>
          <a:p>
            <a:r>
              <a:rPr lang="en-US" dirty="0" smtClean="0"/>
              <a:t>the typical incubation time is 7 - 21 days, most individuals manifest symptoms by day 14</a:t>
            </a:r>
          </a:p>
          <a:p>
            <a:endParaRPr lang="en-US" dirty="0" smtClean="0"/>
          </a:p>
          <a:p>
            <a:r>
              <a:rPr lang="en-US" b="1" dirty="0" smtClean="0"/>
              <a:t>Fever , headache, nonproductive cough, chills, and chest pain</a:t>
            </a:r>
          </a:p>
          <a:p>
            <a:endParaRPr lang="en-US" dirty="0" smtClean="0"/>
          </a:p>
          <a:p>
            <a:r>
              <a:rPr lang="en-US" dirty="0" smtClean="0"/>
              <a:t>Most symptoms resolve within 10 days, but can persist for several weeks if there is an exposure to a heavy </a:t>
            </a:r>
            <a:r>
              <a:rPr lang="en-US" dirty="0" err="1" smtClean="0"/>
              <a:t>inoculum</a:t>
            </a:r>
            <a:endParaRPr lang="en-US" dirty="0" smtClean="0"/>
          </a:p>
          <a:p>
            <a:endParaRPr lang="en-US" dirty="0" smtClean="0"/>
          </a:p>
          <a:p>
            <a:r>
              <a:rPr lang="en-US" dirty="0" err="1" smtClean="0"/>
              <a:t>Arthralgias</a:t>
            </a:r>
            <a:r>
              <a:rPr lang="en-US" dirty="0" smtClean="0"/>
              <a:t>, </a:t>
            </a:r>
            <a:r>
              <a:rPr lang="en-US" dirty="0" err="1" smtClean="0"/>
              <a:t>erythema</a:t>
            </a:r>
            <a:r>
              <a:rPr lang="en-US" dirty="0" smtClean="0"/>
              <a:t> </a:t>
            </a:r>
            <a:r>
              <a:rPr lang="en-US" dirty="0" err="1" smtClean="0"/>
              <a:t>nodosum</a:t>
            </a:r>
            <a:r>
              <a:rPr lang="en-US" dirty="0" smtClean="0"/>
              <a:t>, and </a:t>
            </a:r>
            <a:r>
              <a:rPr lang="en-US" dirty="0" err="1" smtClean="0"/>
              <a:t>erythema</a:t>
            </a:r>
            <a:r>
              <a:rPr lang="en-US" dirty="0" smtClean="0"/>
              <a:t> </a:t>
            </a:r>
            <a:r>
              <a:rPr lang="en-US" dirty="0" err="1" smtClean="0"/>
              <a:t>multiforme</a:t>
            </a:r>
            <a:r>
              <a:rPr lang="en-US" dirty="0" smtClean="0"/>
              <a:t>:  6%,  women. </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Contributing factors include </a:t>
            </a:r>
          </a:p>
          <a:p>
            <a:r>
              <a:rPr lang="en-US" dirty="0" smtClean="0"/>
              <a:t>age(&gt;65y, &lt; 2), </a:t>
            </a:r>
          </a:p>
          <a:p>
            <a:r>
              <a:rPr lang="en-US" b="1" dirty="0" err="1" smtClean="0"/>
              <a:t>inoculum</a:t>
            </a:r>
            <a:r>
              <a:rPr lang="en-US" b="1" dirty="0" smtClean="0"/>
              <a:t> size </a:t>
            </a:r>
            <a:r>
              <a:rPr lang="en-US" dirty="0" smtClean="0"/>
              <a:t> </a:t>
            </a:r>
          </a:p>
          <a:p>
            <a:r>
              <a:rPr lang="en-US" dirty="0" err="1" smtClean="0"/>
              <a:t>immuno</a:t>
            </a:r>
            <a:r>
              <a:rPr lang="en-US" dirty="0" smtClean="0"/>
              <a:t>-compromised</a:t>
            </a:r>
          </a:p>
          <a:p>
            <a:endParaRPr lang="en-US" dirty="0" smtClean="0"/>
          </a:p>
          <a:p>
            <a:r>
              <a:rPr lang="en-US" dirty="0" smtClean="0"/>
              <a:t>Normal WBC </a:t>
            </a:r>
          </a:p>
          <a:p>
            <a:r>
              <a:rPr lang="en-US" dirty="0" smtClean="0"/>
              <a:t>30% of pts will have </a:t>
            </a:r>
            <a:r>
              <a:rPr lang="en-US" dirty="0" err="1" smtClean="0"/>
              <a:t>leukocytosis</a:t>
            </a:r>
            <a:r>
              <a:rPr lang="en-US" dirty="0" smtClean="0"/>
              <a:t> or </a:t>
            </a:r>
            <a:r>
              <a:rPr lang="en-US" dirty="0" err="1" smtClean="0"/>
              <a:t>leukopenia</a:t>
            </a:r>
            <a:r>
              <a:rPr lang="en-US" dirty="0" smtClean="0"/>
              <a:t> during the course of this infection.</a:t>
            </a:r>
          </a:p>
          <a:p>
            <a:r>
              <a:rPr lang="en-US" dirty="0" smtClean="0"/>
              <a:t>transient increase in the serum ALP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2743200" y="304800"/>
            <a:ext cx="3587094" cy="4495801"/>
          </a:xfrm>
          <a:prstGeom prst="rect">
            <a:avLst/>
          </a:prstGeom>
          <a:noFill/>
          <a:ln w="9525">
            <a:noFill/>
            <a:miter lim="800000"/>
            <a:headEnd/>
            <a:tailEnd/>
          </a:ln>
          <a:effectLst/>
        </p:spPr>
      </p:pic>
      <p:sp>
        <p:nvSpPr>
          <p:cNvPr id="5" name="TextBox 4"/>
          <p:cNvSpPr txBox="1"/>
          <p:nvPr/>
        </p:nvSpPr>
        <p:spPr>
          <a:xfrm>
            <a:off x="1371600" y="4953000"/>
            <a:ext cx="7010400" cy="646331"/>
          </a:xfrm>
          <a:prstGeom prst="rect">
            <a:avLst/>
          </a:prstGeom>
          <a:noFill/>
        </p:spPr>
        <p:txBody>
          <a:bodyPr wrap="square" rtlCol="0">
            <a:spAutoFit/>
          </a:bodyPr>
          <a:lstStyle/>
          <a:p>
            <a:r>
              <a:rPr lang="en-US" dirty="0" smtClean="0"/>
              <a:t> patchy </a:t>
            </a:r>
            <a:r>
              <a:rPr lang="en-US" dirty="0" err="1" smtClean="0"/>
              <a:t>pneumonitis</a:t>
            </a:r>
            <a:r>
              <a:rPr lang="en-US" dirty="0" smtClean="0"/>
              <a:t> that eventually calcifies and </a:t>
            </a:r>
            <a:r>
              <a:rPr lang="en-US" dirty="0" err="1" smtClean="0"/>
              <a:t>hilar</a:t>
            </a:r>
            <a:r>
              <a:rPr lang="en-US" dirty="0" smtClean="0"/>
              <a:t> </a:t>
            </a:r>
            <a:r>
              <a:rPr lang="en-US" dirty="0" err="1" smtClean="0"/>
              <a:t>lymphadenopathy</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1000" y="228600"/>
            <a:ext cx="5867400" cy="9944100"/>
          </a:xfrm>
          <a:prstGeom prst="rect">
            <a:avLst/>
          </a:prstGeom>
          <a:noFill/>
          <a:ln w="9525">
            <a:noFill/>
            <a:miter lim="800000"/>
            <a:headEnd/>
            <a:tailEnd/>
          </a:ln>
          <a:effectLst/>
        </p:spPr>
        <p:txBody>
          <a:bodyPr/>
          <a:lstStyle/>
          <a:p>
            <a:pPr algn="l"/>
            <a:r>
              <a:rPr lang="en-GB" sz="1600" dirty="0"/>
              <a:t/>
            </a:r>
            <a:br>
              <a:rPr lang="en-GB" sz="1600" dirty="0"/>
            </a:br>
            <a:endParaRPr lang="en-GB" sz="1600" b="1" dirty="0"/>
          </a:p>
          <a:p>
            <a:pPr algn="l"/>
            <a:r>
              <a:rPr lang="en-GB" sz="2000" b="1" dirty="0"/>
              <a:t>Bob Dylan hospitalized with chest infection</a:t>
            </a:r>
          </a:p>
          <a:p>
            <a:pPr algn="l" eaLnBrk="0" hangingPunct="0"/>
            <a:r>
              <a:rPr lang="en-GB" sz="2000" dirty="0"/>
              <a:t>May 28, 1997 Web posted at: 10:07 p.m. EDT </a:t>
            </a:r>
          </a:p>
          <a:p>
            <a:pPr algn="l" eaLnBrk="0" hangingPunct="0"/>
            <a:r>
              <a:rPr lang="en-GB" sz="2000" dirty="0"/>
              <a:t>NEW YORK (CNN) -- Singer Bob Dylan has been hospitalized with a "potentially fatal" chest infection, according to a statement from his record label. </a:t>
            </a:r>
          </a:p>
          <a:p>
            <a:pPr algn="l" eaLnBrk="0" hangingPunct="0"/>
            <a:r>
              <a:rPr lang="en-GB" sz="2000" dirty="0"/>
              <a:t>The rock/folk legend, who turned 56 on Saturday, was admitted over the weekend with severe chest pains, the Columbia Records statement said Wednesday. </a:t>
            </a:r>
          </a:p>
          <a:p>
            <a:pPr algn="l" eaLnBrk="0" hangingPunct="0"/>
            <a:r>
              <a:rPr lang="en-GB" sz="2000" dirty="0"/>
              <a:t>He was diagnosed with </a:t>
            </a:r>
            <a:r>
              <a:rPr lang="en-GB" sz="2000" dirty="0" err="1"/>
              <a:t>histoplasmosis</a:t>
            </a:r>
            <a:r>
              <a:rPr lang="en-GB" sz="2000" dirty="0"/>
              <a:t>, which causes swelling of the sac that surrounds the heart, the statement said. Columbia did not say where he contracted it or whether the disease was associated with an underlying disorder such as HIV positivity</a:t>
            </a:r>
            <a:r>
              <a:rPr lang="en-GB" sz="1600" dirty="0"/>
              <a:t>.</a:t>
            </a:r>
          </a:p>
        </p:txBody>
      </p:sp>
      <p:pic>
        <p:nvPicPr>
          <p:cNvPr id="94211" name="Picture 3" descr="dylan"/>
          <p:cNvPicPr>
            <a:picLocks noChangeAspect="1" noChangeArrowheads="1"/>
          </p:cNvPicPr>
          <p:nvPr/>
        </p:nvPicPr>
        <p:blipFill>
          <a:blip r:embed="rId2" cstate="print"/>
          <a:srcRect/>
          <a:stretch>
            <a:fillRect/>
          </a:stretch>
        </p:blipFill>
        <p:spPr bwMode="auto">
          <a:xfrm>
            <a:off x="5943600" y="0"/>
            <a:ext cx="2819400" cy="3505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676400" y="0"/>
            <a:ext cx="571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Acute </a:t>
            </a:r>
            <a:r>
              <a:rPr lang="en-US" i="1" dirty="0" err="1" smtClean="0"/>
              <a:t>Reinfection</a:t>
            </a:r>
            <a:r>
              <a:rPr lang="en-US" i="1" dirty="0" smtClean="0"/>
              <a:t/>
            </a:r>
            <a:br>
              <a:rPr lang="en-US" i="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is not uncommon for those who reside in endemic areas to be</a:t>
            </a:r>
          </a:p>
          <a:p>
            <a:pPr>
              <a:buNone/>
            </a:pPr>
            <a:r>
              <a:rPr lang="en-US" dirty="0" smtClean="0"/>
              <a:t>	exposed more than once to </a:t>
            </a:r>
            <a:r>
              <a:rPr lang="en-US" i="1" dirty="0" smtClean="0"/>
              <a:t>H. </a:t>
            </a:r>
            <a:r>
              <a:rPr lang="en-US" i="1" dirty="0" err="1" smtClean="0"/>
              <a:t>capsulatum</a:t>
            </a:r>
            <a:r>
              <a:rPr lang="en-US" i="1" dirty="0" smtClean="0"/>
              <a:t>. </a:t>
            </a:r>
          </a:p>
          <a:p>
            <a:pPr>
              <a:buNone/>
            </a:pPr>
            <a:r>
              <a:rPr lang="en-US" i="1" dirty="0" smtClean="0"/>
              <a:t>	Those who are </a:t>
            </a:r>
            <a:r>
              <a:rPr lang="en-US" i="1" dirty="0" err="1" smtClean="0"/>
              <a:t>reexposed</a:t>
            </a:r>
            <a:r>
              <a:rPr lang="en-US" i="1" dirty="0" smtClean="0"/>
              <a:t> </a:t>
            </a:r>
            <a:r>
              <a:rPr lang="en-US" dirty="0" smtClean="0"/>
              <a:t>to a large </a:t>
            </a:r>
            <a:r>
              <a:rPr lang="en-US" dirty="0" err="1" smtClean="0"/>
              <a:t>inoculum</a:t>
            </a:r>
            <a:r>
              <a:rPr lang="en-US" dirty="0" smtClean="0"/>
              <a:t> in heavily endemic areas present with a milder influenza-like illness. </a:t>
            </a:r>
          </a:p>
          <a:p>
            <a:pPr>
              <a:buNone/>
            </a:pPr>
            <a:endParaRPr lang="en-US" dirty="0" smtClean="0"/>
          </a:p>
          <a:p>
            <a:r>
              <a:rPr lang="en-US" dirty="0" smtClean="0"/>
              <a:t>The onset can begin within 3 days( shorter than in primary infection.)</a:t>
            </a:r>
          </a:p>
          <a:p>
            <a:endParaRPr lang="en-US" dirty="0" smtClean="0"/>
          </a:p>
          <a:p>
            <a:r>
              <a:rPr lang="en-US" dirty="0" smtClean="0"/>
              <a:t>The characteristic  CXR is one of numerous small nodules that are diffusely scattered throughout both lung fields=</a:t>
            </a:r>
            <a:r>
              <a:rPr lang="en-US" dirty="0" err="1" smtClean="0"/>
              <a:t>miliary</a:t>
            </a:r>
            <a:r>
              <a:rPr lang="en-US" dirty="0" smtClean="0"/>
              <a:t> </a:t>
            </a:r>
            <a:r>
              <a:rPr lang="en-US" dirty="0" err="1" smtClean="0"/>
              <a:t>granulomatosis</a:t>
            </a:r>
            <a:r>
              <a:rPr lang="en-US" dirty="0" smtClean="0"/>
              <a:t>. </a:t>
            </a:r>
          </a:p>
          <a:p>
            <a:endParaRPr lang="en-US" dirty="0" smtClean="0"/>
          </a:p>
          <a:p>
            <a:r>
              <a:rPr lang="en-US" dirty="0" err="1" smtClean="0"/>
              <a:t>Hilar</a:t>
            </a:r>
            <a:r>
              <a:rPr lang="en-US" dirty="0" smtClean="0"/>
              <a:t> or </a:t>
            </a:r>
            <a:r>
              <a:rPr lang="en-US" dirty="0" err="1" smtClean="0"/>
              <a:t>mediastinal</a:t>
            </a:r>
            <a:r>
              <a:rPr lang="en-US" dirty="0" smtClean="0"/>
              <a:t> </a:t>
            </a:r>
            <a:r>
              <a:rPr lang="en-US" dirty="0" err="1" smtClean="0"/>
              <a:t>lymphadenopathy</a:t>
            </a:r>
            <a:r>
              <a:rPr lang="en-US" dirty="0" smtClean="0"/>
              <a:t> is absent. </a:t>
            </a:r>
          </a:p>
          <a:p>
            <a:r>
              <a:rPr lang="en-US" dirty="0" smtClean="0"/>
              <a:t>The duration of illness often is briefer than in primary infection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Acute Progressive Disseminated </a:t>
            </a:r>
            <a:r>
              <a:rPr lang="en-US" sz="3200" dirty="0" err="1" smtClean="0"/>
              <a:t>Histoplasmosis</a:t>
            </a:r>
            <a:r>
              <a:rPr lang="en-US" sz="3200" dirty="0" smtClean="0"/>
              <a:t/>
            </a:r>
            <a:br>
              <a:rPr lang="en-US" sz="3200" dirty="0" smtClean="0"/>
            </a:br>
            <a:r>
              <a:rPr lang="en-US" sz="3200" dirty="0" smtClean="0"/>
              <a:t>(acute PDH)</a:t>
            </a:r>
            <a:endParaRPr lang="en-US" sz="3200" dirty="0"/>
          </a:p>
        </p:txBody>
      </p:sp>
      <p:sp>
        <p:nvSpPr>
          <p:cNvPr id="3" name="Content Placeholder 2"/>
          <p:cNvSpPr>
            <a:spLocks noGrp="1"/>
          </p:cNvSpPr>
          <p:nvPr>
            <p:ph idx="1"/>
          </p:nvPr>
        </p:nvSpPr>
        <p:spPr/>
        <p:txBody>
          <a:bodyPr>
            <a:noAutofit/>
          </a:bodyPr>
          <a:lstStyle/>
          <a:p>
            <a:r>
              <a:rPr lang="en-US" sz="1600" dirty="0" smtClean="0"/>
              <a:t>develop by </a:t>
            </a:r>
            <a:r>
              <a:rPr lang="en-US" sz="1600" b="1" dirty="0" err="1" smtClean="0"/>
              <a:t>reexposure</a:t>
            </a:r>
            <a:r>
              <a:rPr lang="en-US" sz="1600" b="1" dirty="0" smtClean="0"/>
              <a:t> to a large </a:t>
            </a:r>
            <a:r>
              <a:rPr lang="en-US" sz="1600" b="1" dirty="0" err="1" smtClean="0"/>
              <a:t>inoculum</a:t>
            </a:r>
            <a:r>
              <a:rPr lang="en-US" sz="1600" b="1" dirty="0" smtClean="0"/>
              <a:t> of the fungus </a:t>
            </a:r>
            <a:r>
              <a:rPr lang="en-US" sz="1600" dirty="0" smtClean="0"/>
              <a:t>or by </a:t>
            </a:r>
            <a:r>
              <a:rPr lang="en-US" sz="1600" b="1" dirty="0" smtClean="0"/>
              <a:t>reactivation of dormant endogenous foci</a:t>
            </a:r>
            <a:r>
              <a:rPr lang="en-US" sz="1600" dirty="0" smtClean="0"/>
              <a:t>. </a:t>
            </a:r>
          </a:p>
          <a:p>
            <a:r>
              <a:rPr lang="en-US" sz="1600" dirty="0" smtClean="0"/>
              <a:t>abrupt onset , extending over just a few days: </a:t>
            </a:r>
            <a:r>
              <a:rPr lang="en-US" sz="1600" b="1" dirty="0" smtClean="0"/>
              <a:t>Fever, malaise ,weight loss, cough, diarrhea. </a:t>
            </a:r>
          </a:p>
          <a:p>
            <a:r>
              <a:rPr lang="en-US" sz="1600" b="1" dirty="0" err="1" smtClean="0"/>
              <a:t>Hepatosplenomegaly</a:t>
            </a:r>
            <a:r>
              <a:rPr lang="en-US" sz="1600" b="1" dirty="0" smtClean="0"/>
              <a:t>, </a:t>
            </a:r>
            <a:r>
              <a:rPr lang="en-US" sz="1600" dirty="0" err="1" smtClean="0"/>
              <a:t>lymphadenopathy</a:t>
            </a:r>
            <a:r>
              <a:rPr lang="en-US" sz="1600" dirty="0" smtClean="0"/>
              <a:t>, </a:t>
            </a:r>
            <a:r>
              <a:rPr lang="en-US" sz="1600" dirty="0" err="1" smtClean="0"/>
              <a:t>esp</a:t>
            </a:r>
            <a:r>
              <a:rPr lang="en-US" sz="1600" dirty="0" smtClean="0"/>
              <a:t> the cervical chain, in about 30%, </a:t>
            </a:r>
          </a:p>
          <a:p>
            <a:r>
              <a:rPr lang="en-US" sz="1600" dirty="0" smtClean="0"/>
              <a:t>Crackles. </a:t>
            </a:r>
          </a:p>
          <a:p>
            <a:r>
              <a:rPr lang="en-US" sz="1600" dirty="0" smtClean="0"/>
              <a:t>Jaundice is observed in a minority,</a:t>
            </a:r>
          </a:p>
          <a:p>
            <a:r>
              <a:rPr lang="en-US" sz="1600" dirty="0" err="1" smtClean="0"/>
              <a:t>oropharyngeal</a:t>
            </a:r>
            <a:r>
              <a:rPr lang="en-US" sz="1600" dirty="0" smtClean="0"/>
              <a:t> ulcers develop in less than 20%.</a:t>
            </a:r>
          </a:p>
          <a:p>
            <a:pPr>
              <a:defRPr/>
            </a:pPr>
            <a:endParaRPr lang="en-US" sz="1600" dirty="0" smtClean="0"/>
          </a:p>
          <a:p>
            <a:pPr>
              <a:defRPr/>
            </a:pPr>
            <a:r>
              <a:rPr lang="en-US" sz="1600" dirty="0" smtClean="0"/>
              <a:t>DH Septicemia :</a:t>
            </a:r>
          </a:p>
          <a:p>
            <a:pPr lvl="1">
              <a:defRPr/>
            </a:pPr>
            <a:r>
              <a:rPr lang="en-US" sz="1600" dirty="0" smtClean="0"/>
              <a:t>Hypotension, ARDS, hepatic, renal failure, DIC.</a:t>
            </a:r>
          </a:p>
          <a:p>
            <a:pPr lvl="1">
              <a:defRPr/>
            </a:pPr>
            <a:r>
              <a:rPr lang="en-US" sz="1600" dirty="0" smtClean="0"/>
              <a:t> Usually  later in the course of DH-occur in pts who did not seek attention early: 13% of AIDS pt with </a:t>
            </a:r>
            <a:r>
              <a:rPr lang="en-US" sz="1600" dirty="0" err="1" smtClean="0"/>
              <a:t>histo</a:t>
            </a:r>
            <a:r>
              <a:rPr lang="en-US" sz="1600" dirty="0" smtClean="0"/>
              <a:t>*(1990 study).</a:t>
            </a:r>
          </a:p>
          <a:p>
            <a:pPr>
              <a:defRPr/>
            </a:pPr>
            <a:r>
              <a:rPr lang="en-US" sz="1600" dirty="0" smtClean="0"/>
              <a:t>Skin: papules to ulcers to </a:t>
            </a:r>
            <a:r>
              <a:rPr lang="en-US" sz="1600" dirty="0" err="1" smtClean="0"/>
              <a:t>E.multiforme</a:t>
            </a:r>
            <a:endParaRPr lang="en-US" sz="1600" dirty="0" smtClean="0"/>
          </a:p>
          <a:p>
            <a:pPr>
              <a:defRPr/>
            </a:pPr>
            <a:endParaRPr lang="en-US" sz="1600" dirty="0" smtClean="0"/>
          </a:p>
          <a:p>
            <a:pPr>
              <a:defRPr/>
            </a:pPr>
            <a:r>
              <a:rPr lang="en-US" sz="1600" dirty="0" smtClean="0"/>
              <a:t>GI: 10% of cases, diarrhea, vague, abdominal pain.   May have GI bleeding, </a:t>
            </a:r>
            <a:r>
              <a:rPr lang="en-US" sz="1600" dirty="0" err="1" smtClean="0"/>
              <a:t>polypoid</a:t>
            </a:r>
            <a:r>
              <a:rPr lang="en-US" sz="1600" dirty="0" smtClean="0"/>
              <a:t>, ulcerative lesions in colon.</a:t>
            </a:r>
          </a:p>
          <a:p>
            <a:endParaRPr 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Acute Progressive Disseminated </a:t>
            </a:r>
            <a:r>
              <a:rPr lang="en-US" sz="3200" dirty="0" err="1" smtClean="0"/>
              <a:t>Histoplasmosis</a:t>
            </a:r>
            <a:endParaRPr lang="en-US" sz="3200" dirty="0"/>
          </a:p>
        </p:txBody>
      </p:sp>
      <p:sp>
        <p:nvSpPr>
          <p:cNvPr id="3" name="Content Placeholder 2"/>
          <p:cNvSpPr>
            <a:spLocks noGrp="1"/>
          </p:cNvSpPr>
          <p:nvPr>
            <p:ph idx="1"/>
          </p:nvPr>
        </p:nvSpPr>
        <p:spPr/>
        <p:txBody>
          <a:bodyPr>
            <a:normAutofit/>
          </a:bodyPr>
          <a:lstStyle/>
          <a:p>
            <a:pPr>
              <a:defRPr/>
            </a:pPr>
            <a:r>
              <a:rPr lang="en-US" dirty="0" err="1" smtClean="0"/>
              <a:t>Neuro</a:t>
            </a:r>
            <a:r>
              <a:rPr lang="en-US" dirty="0" smtClean="0"/>
              <a:t>: </a:t>
            </a:r>
          </a:p>
          <a:p>
            <a:pPr>
              <a:defRPr/>
            </a:pPr>
            <a:r>
              <a:rPr lang="en-US" dirty="0" smtClean="0"/>
              <a:t>AMS with focal neurologic findings(10-30%), </a:t>
            </a:r>
          </a:p>
          <a:p>
            <a:pPr>
              <a:defRPr/>
            </a:pPr>
            <a:r>
              <a:rPr lang="en-US" dirty="0" smtClean="0"/>
              <a:t>Encephalopathy, lymphocytic meningitis</a:t>
            </a:r>
          </a:p>
          <a:p>
            <a:pPr>
              <a:defRPr/>
            </a:pPr>
            <a:r>
              <a:rPr lang="en-US" dirty="0" smtClean="0"/>
              <a:t>Focal </a:t>
            </a:r>
            <a:r>
              <a:rPr lang="en-US" dirty="0" err="1" smtClean="0"/>
              <a:t>parenchymal</a:t>
            </a:r>
            <a:r>
              <a:rPr lang="en-US" dirty="0" smtClean="0"/>
              <a:t> lesions in brain/SC. </a:t>
            </a:r>
          </a:p>
          <a:p>
            <a:pPr>
              <a:defRPr/>
            </a:pPr>
            <a:r>
              <a:rPr lang="en-US" dirty="0" smtClean="0"/>
              <a:t>Historically, worse prognosis.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Acute Progressive Disseminated </a:t>
            </a:r>
            <a:r>
              <a:rPr lang="en-US" sz="3200" dirty="0" err="1" smtClean="0"/>
              <a:t>Histoplasmosis</a:t>
            </a:r>
            <a:endParaRPr lang="en-US" sz="3200" dirty="0"/>
          </a:p>
        </p:txBody>
      </p:sp>
      <p:sp>
        <p:nvSpPr>
          <p:cNvPr id="3" name="Content Placeholder 2"/>
          <p:cNvSpPr>
            <a:spLocks noGrp="1"/>
          </p:cNvSpPr>
          <p:nvPr>
            <p:ph idx="1"/>
          </p:nvPr>
        </p:nvSpPr>
        <p:spPr/>
        <p:txBody>
          <a:bodyPr>
            <a:normAutofit lnSpcReduction="10000"/>
          </a:bodyPr>
          <a:lstStyle/>
          <a:p>
            <a:r>
              <a:rPr lang="en-US" sz="2200" dirty="0" smtClean="0"/>
              <a:t>Anemia &gt; 90% ( most HCT&lt; 20%), </a:t>
            </a:r>
            <a:r>
              <a:rPr lang="en-US" sz="2200" dirty="0" err="1" smtClean="0"/>
              <a:t>Leukopenia</a:t>
            </a:r>
            <a:r>
              <a:rPr lang="en-US" sz="2200" dirty="0" smtClean="0"/>
              <a:t>, thrombocytopenia : 80% ? marrow infiltration. </a:t>
            </a:r>
          </a:p>
          <a:p>
            <a:r>
              <a:rPr lang="en-US" sz="2200" dirty="0" smtClean="0"/>
              <a:t>ALT, alkaline </a:t>
            </a:r>
            <a:r>
              <a:rPr lang="en-US" sz="2200" dirty="0" err="1" smtClean="0"/>
              <a:t>phosphatase</a:t>
            </a:r>
            <a:r>
              <a:rPr lang="en-US" sz="2200" dirty="0" smtClean="0"/>
              <a:t> are elevated in a high proportion.</a:t>
            </a:r>
          </a:p>
          <a:p>
            <a:r>
              <a:rPr lang="en-US" sz="2200" dirty="0" smtClean="0"/>
              <a:t>Markedly elevated LDH </a:t>
            </a:r>
            <a:r>
              <a:rPr lang="en-US" sz="2200" dirty="0" err="1" smtClean="0"/>
              <a:t>esp</a:t>
            </a:r>
            <a:r>
              <a:rPr lang="en-US" sz="2200" dirty="0" smtClean="0"/>
              <a:t> in AIDS (Corcoran et al, </a:t>
            </a:r>
            <a:r>
              <a:rPr lang="en-US" sz="2200" dirty="0" err="1" smtClean="0"/>
              <a:t>Clin</a:t>
            </a:r>
            <a:r>
              <a:rPr lang="en-US" sz="2200" dirty="0" smtClean="0"/>
              <a:t> </a:t>
            </a:r>
            <a:r>
              <a:rPr lang="en-US" sz="2200" dirty="0" err="1" smtClean="0"/>
              <a:t>Inf</a:t>
            </a:r>
            <a:r>
              <a:rPr lang="en-US" sz="2200" dirty="0" smtClean="0"/>
              <a:t> </a:t>
            </a:r>
            <a:r>
              <a:rPr lang="en-US" sz="2200" dirty="0" err="1" smtClean="0"/>
              <a:t>Dis</a:t>
            </a:r>
            <a:r>
              <a:rPr lang="en-US" sz="2200" dirty="0" smtClean="0"/>
              <a:t> 97),</a:t>
            </a:r>
          </a:p>
          <a:p>
            <a:r>
              <a:rPr lang="en-US" sz="2200" dirty="0" err="1" smtClean="0"/>
              <a:t>Ferritin</a:t>
            </a:r>
            <a:r>
              <a:rPr lang="en-US" sz="2200" dirty="0" smtClean="0"/>
              <a:t> levels &gt;10000 (</a:t>
            </a:r>
            <a:r>
              <a:rPr lang="en-US" sz="2200" dirty="0" err="1" smtClean="0"/>
              <a:t>Kirn</a:t>
            </a:r>
            <a:r>
              <a:rPr lang="en-US" sz="2200" dirty="0" smtClean="0"/>
              <a:t>, AIDS 1995). </a:t>
            </a:r>
          </a:p>
          <a:p>
            <a:r>
              <a:rPr lang="en-US" sz="2200" dirty="0" smtClean="0"/>
              <a:t>Occasionally seen on a peripheral smear.</a:t>
            </a:r>
          </a:p>
          <a:p>
            <a:pPr>
              <a:defRPr/>
            </a:pPr>
            <a:r>
              <a:rPr lang="en-US" sz="2200" dirty="0" smtClean="0"/>
              <a:t>RADIOLOGY: </a:t>
            </a:r>
          </a:p>
          <a:p>
            <a:pPr lvl="1">
              <a:buNone/>
              <a:defRPr/>
            </a:pPr>
            <a:r>
              <a:rPr lang="en-US" sz="2200" dirty="0" smtClean="0"/>
              <a:t>-Severe </a:t>
            </a:r>
            <a:r>
              <a:rPr lang="en-US" sz="2200" dirty="0" err="1" smtClean="0"/>
              <a:t>immunosuppression</a:t>
            </a:r>
            <a:r>
              <a:rPr lang="en-US" sz="2200" dirty="0" smtClean="0"/>
              <a:t>: rarely causes focal infiltrates.</a:t>
            </a:r>
          </a:p>
          <a:p>
            <a:pPr lvl="1">
              <a:buNone/>
              <a:defRPr/>
            </a:pPr>
            <a:r>
              <a:rPr lang="en-US" sz="2200" dirty="0" smtClean="0"/>
              <a:t>Usually diffuse interstitial or </a:t>
            </a:r>
            <a:r>
              <a:rPr lang="en-US" sz="2200" dirty="0" err="1" smtClean="0"/>
              <a:t>reticulonodular</a:t>
            </a:r>
            <a:r>
              <a:rPr lang="en-US" sz="2200" dirty="0" smtClean="0"/>
              <a:t> patterns: </a:t>
            </a:r>
            <a:r>
              <a:rPr lang="en-US" sz="2200" b="1" dirty="0" smtClean="0"/>
              <a:t>resembles</a:t>
            </a:r>
          </a:p>
          <a:p>
            <a:pPr lvl="1">
              <a:buNone/>
              <a:defRPr/>
            </a:pPr>
            <a:r>
              <a:rPr lang="en-US" sz="2200" b="1" dirty="0" smtClean="0"/>
              <a:t>PCP or </a:t>
            </a:r>
            <a:r>
              <a:rPr lang="en-US" sz="2200" b="1" dirty="0" err="1" smtClean="0"/>
              <a:t>miliary</a:t>
            </a:r>
            <a:r>
              <a:rPr lang="en-US" sz="2200" b="1" dirty="0" smtClean="0"/>
              <a:t> TB.</a:t>
            </a:r>
          </a:p>
          <a:p>
            <a:pPr lvl="1">
              <a:buNone/>
              <a:defRPr/>
            </a:pPr>
            <a:r>
              <a:rPr lang="en-US" sz="2200" dirty="0" smtClean="0"/>
              <a:t>-Less </a:t>
            </a:r>
            <a:r>
              <a:rPr lang="en-US" sz="2200" dirty="0" err="1" smtClean="0"/>
              <a:t>immunosup</a:t>
            </a:r>
            <a:r>
              <a:rPr lang="en-US" sz="2200" dirty="0" smtClean="0"/>
              <a:t>: </a:t>
            </a:r>
            <a:r>
              <a:rPr lang="en-US" sz="2200" dirty="0" err="1" smtClean="0"/>
              <a:t>mediastinal</a:t>
            </a:r>
            <a:r>
              <a:rPr lang="en-US" sz="2200" dirty="0" smtClean="0"/>
              <a:t> LAD, nodular opacities, sometimes normal CXR.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PDH</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Older adults : </a:t>
            </a:r>
            <a:r>
              <a:rPr lang="en-US" b="1" dirty="0" smtClean="0"/>
              <a:t>not overtly </a:t>
            </a:r>
            <a:r>
              <a:rPr lang="en-US" b="1" dirty="0" err="1" smtClean="0"/>
              <a:t>immunosuppressed</a:t>
            </a:r>
            <a:r>
              <a:rPr lang="en-US" b="1" dirty="0" smtClean="0"/>
              <a:t> </a:t>
            </a:r>
            <a:r>
              <a:rPr lang="en-US" dirty="0" smtClean="0"/>
              <a:t>but probably have a selective defect in cell-mediated immunity to </a:t>
            </a:r>
            <a:r>
              <a:rPr lang="en-US" i="1" dirty="0" smtClean="0"/>
              <a:t>H. </a:t>
            </a:r>
            <a:r>
              <a:rPr lang="en-US" i="1" dirty="0" err="1" smtClean="0"/>
              <a:t>capsulatum</a:t>
            </a:r>
            <a:r>
              <a:rPr lang="en-US" i="1" dirty="0" smtClean="0"/>
              <a:t>.</a:t>
            </a:r>
            <a:r>
              <a:rPr lang="en-US" dirty="0" smtClean="0"/>
              <a:t> </a:t>
            </a:r>
          </a:p>
          <a:p>
            <a:r>
              <a:rPr lang="en-US" dirty="0" smtClean="0"/>
              <a:t>characterized by </a:t>
            </a:r>
            <a:r>
              <a:rPr lang="en-US" b="1" dirty="0" smtClean="0"/>
              <a:t>overwhelming </a:t>
            </a:r>
            <a:r>
              <a:rPr lang="en-US" b="1" dirty="0" err="1" smtClean="0"/>
              <a:t>parasitization</a:t>
            </a:r>
            <a:r>
              <a:rPr lang="en-US" b="1" dirty="0" smtClean="0"/>
              <a:t> of the </a:t>
            </a:r>
            <a:r>
              <a:rPr lang="en-US" b="1" dirty="0" err="1" smtClean="0"/>
              <a:t>reticuloendothelial</a:t>
            </a:r>
            <a:r>
              <a:rPr lang="en-US" b="1" dirty="0" smtClean="0"/>
              <a:t> system: </a:t>
            </a:r>
            <a:r>
              <a:rPr lang="en-US" dirty="0" smtClean="0"/>
              <a:t>Macrophages in lymph nodes, liver, spleen, bone marrow, and lungs contain </a:t>
            </a:r>
            <a:r>
              <a:rPr lang="en-US" b="1" dirty="0" smtClean="0"/>
              <a:t>large numbers of yeasts</a:t>
            </a:r>
            <a:r>
              <a:rPr lang="en-US" dirty="0" smtClean="0"/>
              <a:t>. </a:t>
            </a:r>
          </a:p>
          <a:p>
            <a:r>
              <a:rPr lang="en-US" b="1" dirty="0" smtClean="0"/>
              <a:t>Fever, night sweats, anorexia, weight loss, and fatigue</a:t>
            </a:r>
            <a:r>
              <a:rPr lang="en-US" dirty="0" smtClean="0"/>
              <a:t>. </a:t>
            </a:r>
          </a:p>
          <a:p>
            <a:endParaRPr lang="en-US" dirty="0" smtClean="0"/>
          </a:p>
          <a:p>
            <a:r>
              <a:rPr lang="en-US" b="1" dirty="0" err="1" smtClean="0"/>
              <a:t>Pancytopenia</a:t>
            </a:r>
            <a:r>
              <a:rPr lang="en-US" b="1" dirty="0" smtClean="0"/>
              <a:t> and an elevated alkaline </a:t>
            </a:r>
            <a:r>
              <a:rPr lang="en-US" b="1" dirty="0" err="1" smtClean="0"/>
              <a:t>phosphatase</a:t>
            </a:r>
            <a:r>
              <a:rPr lang="en-US" b="1" dirty="0" smtClean="0"/>
              <a:t> leve</a:t>
            </a:r>
            <a:r>
              <a:rPr lang="en-US" dirty="0" smtClean="0"/>
              <a:t>l are frequently </a:t>
            </a:r>
            <a:r>
              <a:rPr lang="en-US" dirty="0" err="1" smtClean="0"/>
              <a:t>noted,and</a:t>
            </a:r>
            <a:r>
              <a:rPr lang="en-US" dirty="0" smtClean="0"/>
              <a:t> patients should be examined for </a:t>
            </a:r>
            <a:r>
              <a:rPr lang="en-US" dirty="0" err="1" smtClean="0"/>
              <a:t>mucocutaneous</a:t>
            </a:r>
            <a:r>
              <a:rPr lang="en-US" dirty="0" smtClean="0"/>
              <a:t> ulcerations. </a:t>
            </a:r>
          </a:p>
          <a:p>
            <a:endParaRPr lang="en-US" dirty="0" smtClean="0"/>
          </a:p>
          <a:p>
            <a:r>
              <a:rPr lang="en-US" dirty="0" smtClean="0"/>
              <a:t>Diffuse adrenal involvement: Addison 's disease: weakness, orthostatic hypotension, </a:t>
            </a:r>
            <a:r>
              <a:rPr lang="en-US" dirty="0" err="1" smtClean="0"/>
              <a:t>hyperkalemia</a:t>
            </a:r>
            <a:r>
              <a:rPr lang="en-US" dirty="0" smtClean="0"/>
              <a:t>, and </a:t>
            </a:r>
            <a:r>
              <a:rPr lang="en-US" dirty="0" err="1" smtClean="0"/>
              <a:t>hyponatremia</a:t>
            </a:r>
            <a:r>
              <a:rPr lang="en-US" dirty="0" smtClean="0"/>
              <a:t> . </a:t>
            </a:r>
          </a:p>
          <a:p>
            <a:endParaRPr lang="en-US" dirty="0" smtClean="0"/>
          </a:p>
          <a:p>
            <a:r>
              <a:rPr lang="en-US" dirty="0" smtClean="0"/>
              <a:t>CXR:  diffuse infiltrates.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3600" b="1" dirty="0" smtClean="0"/>
              <a:t>Chronic </a:t>
            </a:r>
            <a:r>
              <a:rPr lang="en-US" sz="3600" b="1" dirty="0" err="1" smtClean="0"/>
              <a:t>Cavitary</a:t>
            </a:r>
            <a:r>
              <a:rPr lang="en-US" sz="3600" b="1" dirty="0" smtClean="0"/>
              <a:t> Pulmonary </a:t>
            </a:r>
            <a:r>
              <a:rPr lang="en-US" sz="3600" b="1" dirty="0" err="1" smtClean="0"/>
              <a:t>Histoplasmosis</a:t>
            </a:r>
            <a:r>
              <a:rPr lang="en-US" b="1" dirty="0" smtClean="0"/>
              <a:t/>
            </a:r>
            <a:br>
              <a:rPr lang="en-US" b="1" dirty="0" smtClean="0"/>
            </a:br>
            <a:r>
              <a:rPr lang="en-US" b="1" dirty="0" smtClean="0"/>
              <a:t/>
            </a:r>
            <a:br>
              <a:rPr lang="en-US" b="1" dirty="0" smtClean="0"/>
            </a:b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2576804" y="1600200"/>
            <a:ext cx="3990391" cy="4525963"/>
          </a:xfrm>
          <a:prstGeom prst="rect">
            <a:avLst/>
          </a:prstGeom>
          <a:noFill/>
          <a:ln w="9525">
            <a:noFill/>
            <a:round/>
            <a:headEnd/>
            <a:tailEnd/>
          </a:ln>
          <a:effectLst/>
        </p:spPr>
      </p:pic>
      <p:sp>
        <p:nvSpPr>
          <p:cNvPr id="5" name="TextBox 4"/>
          <p:cNvSpPr txBox="1"/>
          <p:nvPr/>
        </p:nvSpPr>
        <p:spPr>
          <a:xfrm>
            <a:off x="1143000" y="6324600"/>
            <a:ext cx="7772400" cy="646331"/>
          </a:xfrm>
          <a:prstGeom prst="rect">
            <a:avLst/>
          </a:prstGeom>
          <a:noFill/>
        </p:spPr>
        <p:txBody>
          <a:bodyPr wrap="square" rtlCol="0">
            <a:spAutoFit/>
          </a:bodyPr>
          <a:lstStyle/>
          <a:p>
            <a:r>
              <a:rPr lang="en-US" b="1" dirty="0" smtClean="0"/>
              <a:t>occurs, almost without exception, in older men who have emphysema</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Mediastinal</a:t>
            </a:r>
            <a:r>
              <a:rPr lang="en-US" dirty="0" smtClean="0"/>
              <a:t> </a:t>
            </a:r>
            <a:r>
              <a:rPr lang="en-US" dirty="0" err="1" smtClean="0"/>
              <a:t>Granuloma</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250598" y="1600200"/>
            <a:ext cx="664280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definitive test</a:t>
            </a:r>
            <a:endParaRPr lang="en-US" dirty="0"/>
          </a:p>
        </p:txBody>
      </p:sp>
      <p:sp>
        <p:nvSpPr>
          <p:cNvPr id="3" name="Content Placeholder 2"/>
          <p:cNvSpPr>
            <a:spLocks noGrp="1"/>
          </p:cNvSpPr>
          <p:nvPr>
            <p:ph idx="1"/>
          </p:nvPr>
        </p:nvSpPr>
        <p:spPr/>
        <p:txBody>
          <a:bodyPr>
            <a:normAutofit/>
          </a:bodyPr>
          <a:lstStyle/>
          <a:p>
            <a:r>
              <a:rPr lang="en-US" b="1" dirty="0" smtClean="0"/>
              <a:t>Culture : tissue or body fluids </a:t>
            </a:r>
            <a:r>
              <a:rPr lang="en-US" dirty="0" smtClean="0"/>
              <a:t>are plated onto </a:t>
            </a:r>
            <a:r>
              <a:rPr lang="en-US" dirty="0" err="1" smtClean="0"/>
              <a:t>Sabouraud’s</a:t>
            </a:r>
            <a:r>
              <a:rPr lang="en-US" dirty="0" smtClean="0"/>
              <a:t> dextrose agar and incubated at 25°C to allow for </a:t>
            </a:r>
            <a:r>
              <a:rPr lang="en-US" b="1" dirty="0" smtClean="0"/>
              <a:t>growth of the </a:t>
            </a:r>
            <a:r>
              <a:rPr lang="en-US" b="1" dirty="0" err="1" smtClean="0"/>
              <a:t>mycelial</a:t>
            </a:r>
            <a:r>
              <a:rPr lang="en-US" b="1" dirty="0" smtClean="0"/>
              <a:t> phase of </a:t>
            </a:r>
            <a:r>
              <a:rPr lang="en-US" b="1" i="1" dirty="0" err="1" smtClean="0"/>
              <a:t>H.capsulatum</a:t>
            </a:r>
            <a:r>
              <a:rPr lang="en-US" i="1" dirty="0" smtClean="0"/>
              <a:t>. </a:t>
            </a:r>
          </a:p>
          <a:p>
            <a:r>
              <a:rPr lang="en-US" i="1" dirty="0" smtClean="0"/>
              <a:t>After several weeks up to 6 </a:t>
            </a:r>
            <a:r>
              <a:rPr lang="en-US" dirty="0" smtClean="0"/>
              <a:t>weeks, </a:t>
            </a:r>
            <a:r>
              <a:rPr lang="en-US" b="1" dirty="0" smtClean="0"/>
              <a:t>growth of a white to light tan mold occurs</a:t>
            </a:r>
          </a:p>
          <a:p>
            <a:r>
              <a:rPr lang="en-US" dirty="0" smtClean="0"/>
              <a:t>Identification of the </a:t>
            </a:r>
            <a:r>
              <a:rPr lang="en-US" b="1" dirty="0" err="1" smtClean="0"/>
              <a:t>tuberculate</a:t>
            </a:r>
            <a:r>
              <a:rPr lang="en-US" b="1" dirty="0" smtClean="0"/>
              <a:t> </a:t>
            </a:r>
            <a:r>
              <a:rPr lang="en-US" b="1" dirty="0" err="1" smtClean="0"/>
              <a:t>macroconidia</a:t>
            </a:r>
            <a:r>
              <a:rPr lang="en-US" b="1" dirty="0" smtClean="0"/>
              <a:t> </a:t>
            </a:r>
            <a:r>
              <a:rPr lang="en-US" dirty="0" smtClean="0"/>
              <a:t>allows a presumptive diagnosis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definitive test</a:t>
            </a:r>
            <a:endParaRPr lang="en-US" dirty="0"/>
          </a:p>
        </p:txBody>
      </p:sp>
      <p:sp>
        <p:nvSpPr>
          <p:cNvPr id="3" name="Content Placeholder 2"/>
          <p:cNvSpPr>
            <a:spLocks noGrp="1"/>
          </p:cNvSpPr>
          <p:nvPr>
            <p:ph idx="1"/>
          </p:nvPr>
        </p:nvSpPr>
        <p:spPr/>
        <p:txBody>
          <a:bodyPr>
            <a:normAutofit/>
          </a:bodyPr>
          <a:lstStyle/>
          <a:p>
            <a:r>
              <a:rPr lang="en-US" dirty="0" smtClean="0"/>
              <a:t>Need to verify that the mold is </a:t>
            </a:r>
            <a:r>
              <a:rPr lang="en-US" i="1" dirty="0" err="1" smtClean="0"/>
              <a:t>H.capsulatum</a:t>
            </a:r>
            <a:endParaRPr lang="en-US" i="1" dirty="0" smtClean="0"/>
          </a:p>
          <a:p>
            <a:r>
              <a:rPr lang="en-US" i="1" dirty="0" smtClean="0"/>
              <a:t>A commercially available </a:t>
            </a:r>
            <a:r>
              <a:rPr lang="en-US" dirty="0" err="1" smtClean="0"/>
              <a:t>chemiluminescent</a:t>
            </a:r>
            <a:r>
              <a:rPr lang="en-US" dirty="0" smtClean="0"/>
              <a:t> DNA probe for </a:t>
            </a:r>
            <a:r>
              <a:rPr lang="en-US" i="1" dirty="0" smtClean="0"/>
              <a:t>H. </a:t>
            </a:r>
            <a:r>
              <a:rPr lang="en-US" i="1" dirty="0" err="1" smtClean="0"/>
              <a:t>capsulatum</a:t>
            </a:r>
            <a:r>
              <a:rPr lang="en-US" i="1" dirty="0" smtClean="0"/>
              <a:t> (</a:t>
            </a:r>
            <a:r>
              <a:rPr lang="en-US" i="1" dirty="0" err="1" smtClean="0"/>
              <a:t>Accu</a:t>
            </a:r>
            <a:r>
              <a:rPr lang="en-US" i="1" dirty="0" smtClean="0"/>
              <a:t>-</a:t>
            </a:r>
            <a:r>
              <a:rPr lang="en-US" dirty="0" smtClean="0"/>
              <a:t>Probe; </a:t>
            </a:r>
            <a:r>
              <a:rPr lang="en-US" dirty="0" err="1" smtClean="0"/>
              <a:t>GenProbe</a:t>
            </a:r>
            <a:r>
              <a:rPr lang="en-US" dirty="0" smtClean="0"/>
              <a:t>, Inc., San Diego, CA) is the confirmatory test most often used for definitive identification . </a:t>
            </a:r>
          </a:p>
          <a:p>
            <a:r>
              <a:rPr lang="en-US" dirty="0" smtClean="0"/>
              <a:t>Highly specific; false-positive tests are very rare but have been reported .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pPr>
              <a:buNone/>
            </a:pPr>
            <a:endParaRPr lang="en-US" sz="4000" dirty="0" smtClean="0"/>
          </a:p>
          <a:p>
            <a:pPr>
              <a:buNone/>
            </a:pPr>
            <a:r>
              <a:rPr lang="en-US" sz="4000" dirty="0" smtClean="0"/>
              <a:t>	The greatest yield of culture positivity:</a:t>
            </a:r>
          </a:p>
          <a:p>
            <a:r>
              <a:rPr lang="en-US" sz="4000" b="1" dirty="0" smtClean="0"/>
              <a:t>Disseminated infection </a:t>
            </a:r>
            <a:r>
              <a:rPr lang="en-US" sz="4000" dirty="0" smtClean="0">
                <a:sym typeface="Wingdings" pitchFamily="2" charset="2"/>
              </a:rPr>
              <a:t>(</a:t>
            </a:r>
            <a:r>
              <a:rPr lang="en-US" sz="4000" dirty="0" smtClean="0"/>
              <a:t>samples can be taken from b</a:t>
            </a:r>
            <a:r>
              <a:rPr lang="en-US" sz="4000" b="1" dirty="0" smtClean="0"/>
              <a:t>lood, bone marrow, liver, skin lesions, or any other site of infection)</a:t>
            </a:r>
            <a:endParaRPr lang="en-US" sz="4000" dirty="0" smtClean="0"/>
          </a:p>
          <a:p>
            <a:r>
              <a:rPr lang="en-US" sz="4000" b="1" dirty="0" smtClean="0"/>
              <a:t>Chronic </a:t>
            </a:r>
            <a:r>
              <a:rPr lang="en-US" sz="4000" b="1" dirty="0" err="1" smtClean="0"/>
              <a:t>cavitary</a:t>
            </a:r>
            <a:r>
              <a:rPr lang="en-US" sz="4000" b="1" dirty="0" smtClean="0"/>
              <a:t> pulmonary </a:t>
            </a:r>
            <a:r>
              <a:rPr lang="en-US" sz="4000" b="1" dirty="0" err="1" smtClean="0"/>
              <a:t>histoplasmosis</a:t>
            </a:r>
            <a:r>
              <a:rPr lang="en-US" sz="4000" b="1" dirty="0" smtClean="0"/>
              <a:t>, </a:t>
            </a:r>
          </a:p>
          <a:p>
            <a:r>
              <a:rPr lang="en-US" sz="4000" b="1" dirty="0" smtClean="0"/>
              <a:t>Acute pulmonary </a:t>
            </a:r>
            <a:r>
              <a:rPr lang="en-US" sz="4000" b="1" dirty="0" err="1" smtClean="0"/>
              <a:t>histoplasmosis</a:t>
            </a:r>
            <a:r>
              <a:rPr lang="en-US" sz="4000" b="1" dirty="0" smtClean="0"/>
              <a:t> </a:t>
            </a:r>
            <a:r>
              <a:rPr lang="en-US" sz="4000" dirty="0" smtClean="0"/>
              <a:t>following exposure to a large </a:t>
            </a:r>
            <a:r>
              <a:rPr lang="en-US" sz="4000" dirty="0" err="1" smtClean="0"/>
              <a:t>inoculum</a:t>
            </a:r>
            <a:r>
              <a:rPr lang="en-US" sz="4000" dirty="0" smtClean="0"/>
              <a:t> of the organism. </a:t>
            </a:r>
          </a:p>
          <a:p>
            <a:endParaRPr lang="en-US" sz="4000" dirty="0" smtClean="0"/>
          </a:p>
          <a:p>
            <a:r>
              <a:rPr lang="en-US" sz="4000" b="1" dirty="0" smtClean="0"/>
              <a:t>Low yield: </a:t>
            </a:r>
          </a:p>
          <a:p>
            <a:r>
              <a:rPr lang="en-US" sz="4000" dirty="0" smtClean="0"/>
              <a:t>mild to moderate acute pulmonary infection,</a:t>
            </a:r>
          </a:p>
          <a:p>
            <a:r>
              <a:rPr lang="en-US" sz="4000" dirty="0" err="1" smtClean="0"/>
              <a:t>granulomatous</a:t>
            </a:r>
            <a:r>
              <a:rPr lang="en-US" sz="4000" dirty="0" smtClean="0"/>
              <a:t> </a:t>
            </a:r>
            <a:r>
              <a:rPr lang="en-US" sz="4000" dirty="0" err="1" smtClean="0"/>
              <a:t>mediastinitis</a:t>
            </a:r>
            <a:r>
              <a:rPr lang="en-US" sz="4000" dirty="0" smtClean="0"/>
              <a:t>, </a:t>
            </a:r>
            <a:r>
              <a:rPr lang="en-US" sz="4000" dirty="0" err="1" smtClean="0"/>
              <a:t>mediastinal</a:t>
            </a:r>
            <a:r>
              <a:rPr lang="en-US" sz="4000" dirty="0" smtClean="0"/>
              <a:t> fibrosis, and</a:t>
            </a:r>
          </a:p>
          <a:p>
            <a:r>
              <a:rPr lang="en-US" sz="4000" dirty="0" smtClean="0"/>
              <a:t>Chronic meningitis. </a:t>
            </a:r>
          </a:p>
          <a:p>
            <a:endParaRPr lang="en-US" sz="4000" b="1" dirty="0" smtClean="0"/>
          </a:p>
          <a:p>
            <a:r>
              <a:rPr lang="en-US" sz="4000" b="1" dirty="0" smtClean="0"/>
              <a:t>Cultures usually yield no growth from CSF</a:t>
            </a:r>
            <a:r>
              <a:rPr lang="en-US" sz="4000" dirty="0" smtClean="0"/>
              <a:t>, and the diagnosis must be made in a different manner</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fontScale="40000" lnSpcReduction="20000"/>
          </a:bodyPr>
          <a:lstStyle/>
          <a:p>
            <a:r>
              <a:rPr lang="en-US" sz="4000" dirty="0" smtClean="0"/>
              <a:t>a 39-year-old Caucasian female with history of FSGS from chronic </a:t>
            </a:r>
            <a:r>
              <a:rPr lang="en-US" sz="4000" dirty="0" err="1" smtClean="0"/>
              <a:t>vesicoureteral</a:t>
            </a:r>
            <a:r>
              <a:rPr lang="en-US" sz="4000" dirty="0" smtClean="0"/>
              <a:t> reflux, s/p living donor kidney transplant in  6/2010 with immediate allograft function, who is on </a:t>
            </a:r>
            <a:r>
              <a:rPr lang="en-US" sz="4000" dirty="0" err="1" smtClean="0"/>
              <a:t>Prograf</a:t>
            </a:r>
            <a:r>
              <a:rPr lang="en-US" sz="4000" dirty="0" smtClean="0"/>
              <a:t> 3 mg bid  and </a:t>
            </a:r>
            <a:r>
              <a:rPr lang="en-US" sz="4000" dirty="0" err="1" smtClean="0"/>
              <a:t>Myfortic</a:t>
            </a:r>
            <a:r>
              <a:rPr lang="en-US" sz="4000" dirty="0" smtClean="0"/>
              <a:t> 540 mg bid , </a:t>
            </a:r>
            <a:r>
              <a:rPr lang="en-US" sz="4000" dirty="0" err="1" smtClean="0"/>
              <a:t>pred</a:t>
            </a:r>
            <a:r>
              <a:rPr lang="en-US" sz="4000" dirty="0" smtClean="0"/>
              <a:t> 5mg/day  </a:t>
            </a:r>
          </a:p>
          <a:p>
            <a:endParaRPr lang="en-US" sz="4000" dirty="0" smtClean="0"/>
          </a:p>
          <a:p>
            <a:r>
              <a:rPr lang="en-US" sz="4000" dirty="0" smtClean="0"/>
              <a:t>She came to clinic after a 1-month history </a:t>
            </a:r>
            <a:r>
              <a:rPr lang="en-US" sz="4000" b="1" dirty="0" smtClean="0"/>
              <a:t>of not feeling well</a:t>
            </a:r>
            <a:r>
              <a:rPr lang="en-US" sz="4000" dirty="0" smtClean="0"/>
              <a:t>, flu-like, b</a:t>
            </a:r>
            <a:r>
              <a:rPr lang="en-US" sz="4000" b="1" dirty="0" smtClean="0"/>
              <a:t>ody aches, headache,</a:t>
            </a:r>
            <a:r>
              <a:rPr lang="en-US" sz="4000" dirty="0" smtClean="0"/>
              <a:t> </a:t>
            </a:r>
            <a:r>
              <a:rPr lang="en-US" sz="4000" b="1" dirty="0" smtClean="0"/>
              <a:t>night sweats</a:t>
            </a:r>
            <a:r>
              <a:rPr lang="en-US" sz="4000" dirty="0" smtClean="0"/>
              <a:t>.  Negative for  chest pain, palpitations, lightheadedness, dizziness, seizures,</a:t>
            </a:r>
          </a:p>
          <a:p>
            <a:endParaRPr lang="en-US" sz="4000" dirty="0" smtClean="0"/>
          </a:p>
          <a:p>
            <a:r>
              <a:rPr lang="en-US" sz="4000" dirty="0" smtClean="0"/>
              <a:t>1 week prior to admission,  she has experienced fever as high as 102.3, SOB,  nonproductive cough.</a:t>
            </a:r>
          </a:p>
          <a:p>
            <a:endParaRPr lang="en-US" sz="4000" dirty="0" smtClean="0"/>
          </a:p>
          <a:p>
            <a:r>
              <a:rPr lang="en-US" sz="4000" dirty="0" smtClean="0"/>
              <a:t>Seen in the transplant clinic, blood work was done, nothing given.</a:t>
            </a:r>
          </a:p>
          <a:p>
            <a:endParaRPr lang="en-US" sz="4000" dirty="0" smtClean="0"/>
          </a:p>
          <a:p>
            <a:r>
              <a:rPr lang="en-US" sz="4000" dirty="0" smtClean="0"/>
              <a:t>2 days later : seen by PCP  who gave her an unknown dose of steroids, and advised her to come to </a:t>
            </a:r>
            <a:r>
              <a:rPr lang="en-US" sz="4000" dirty="0" err="1" smtClean="0"/>
              <a:t>theER</a:t>
            </a:r>
            <a:r>
              <a:rPr lang="en-US" sz="4000" dirty="0" smtClean="0"/>
              <a:t>  if she is not feeling better by next week.  </a:t>
            </a:r>
          </a:p>
          <a:p>
            <a:pPr>
              <a:buNone/>
            </a:pPr>
            <a:endParaRPr lang="en-US" sz="4000" dirty="0" smtClean="0"/>
          </a:p>
          <a:p>
            <a:r>
              <a:rPr lang="en-US" sz="4000" dirty="0" smtClean="0"/>
              <a:t>She called the transplant clinic  and was advised to come to the hospital due to fever, cough, and shortness of breath</a:t>
            </a: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Histochemical</a:t>
            </a:r>
            <a:r>
              <a:rPr lang="en-US" dirty="0" smtClean="0"/>
              <a:t> identification</a:t>
            </a:r>
            <a:endParaRPr lang="en-US" dirty="0"/>
          </a:p>
        </p:txBody>
      </p:sp>
      <p:pic>
        <p:nvPicPr>
          <p:cNvPr id="4" name="Content Placeholder 3" descr="Histoplasmosis_silver_stain.jpg"/>
          <p:cNvPicPr>
            <a:picLocks noGrp="1" noChangeAspect="1"/>
          </p:cNvPicPr>
          <p:nvPr>
            <p:ph idx="1"/>
          </p:nvPr>
        </p:nvPicPr>
        <p:blipFill>
          <a:blip r:embed="rId2" cstate="print"/>
          <a:stretch>
            <a:fillRect/>
          </a:stretch>
        </p:blipFill>
        <p:spPr>
          <a:xfrm>
            <a:off x="4572000" y="1600200"/>
            <a:ext cx="4419600" cy="3657600"/>
          </a:xfrm>
        </p:spPr>
      </p:pic>
      <p:sp>
        <p:nvSpPr>
          <p:cNvPr id="5" name="TextBox 4"/>
          <p:cNvSpPr txBox="1"/>
          <p:nvPr/>
        </p:nvSpPr>
        <p:spPr>
          <a:xfrm>
            <a:off x="4572000" y="5486400"/>
            <a:ext cx="4419600" cy="646331"/>
          </a:xfrm>
          <a:prstGeom prst="rect">
            <a:avLst/>
          </a:prstGeom>
          <a:noFill/>
        </p:spPr>
        <p:txBody>
          <a:bodyPr wrap="square" rtlCol="0">
            <a:spAutoFit/>
          </a:bodyPr>
          <a:lstStyle/>
          <a:p>
            <a:r>
              <a:rPr lang="en-US" dirty="0" smtClean="0"/>
              <a:t>Silver-stained section of lung tissue shows the budding yeast forms</a:t>
            </a:r>
            <a:endParaRPr lang="en-US" dirty="0"/>
          </a:p>
        </p:txBody>
      </p:sp>
      <p:sp>
        <p:nvSpPr>
          <p:cNvPr id="6" name="TextBox 5"/>
          <p:cNvSpPr txBox="1"/>
          <p:nvPr/>
        </p:nvSpPr>
        <p:spPr>
          <a:xfrm>
            <a:off x="533400" y="1752600"/>
            <a:ext cx="3581400" cy="2308324"/>
          </a:xfrm>
          <a:prstGeom prst="rect">
            <a:avLst/>
          </a:prstGeom>
          <a:noFill/>
        </p:spPr>
        <p:txBody>
          <a:bodyPr wrap="square" rtlCol="0">
            <a:spAutoFit/>
          </a:bodyPr>
          <a:lstStyle/>
          <a:p>
            <a:r>
              <a:rPr lang="en-US" dirty="0" smtClean="0"/>
              <a:t>Tissue stained </a:t>
            </a:r>
            <a:r>
              <a:rPr lang="en-US" b="1" dirty="0" smtClean="0"/>
              <a:t>with </a:t>
            </a:r>
            <a:r>
              <a:rPr lang="en-US" b="1" dirty="0" err="1" smtClean="0"/>
              <a:t>methenamine</a:t>
            </a:r>
            <a:r>
              <a:rPr lang="en-US" b="1" dirty="0" smtClean="0"/>
              <a:t> silver </a:t>
            </a:r>
            <a:r>
              <a:rPr lang="en-US" dirty="0" smtClean="0"/>
              <a:t>or </a:t>
            </a:r>
            <a:r>
              <a:rPr lang="en-US" b="1" dirty="0" smtClean="0"/>
              <a:t>PAS s</a:t>
            </a:r>
            <a:r>
              <a:rPr lang="en-US" dirty="0" smtClean="0"/>
              <a:t>tains to best visualize </a:t>
            </a:r>
            <a:r>
              <a:rPr lang="en-US" i="1" dirty="0" smtClean="0"/>
              <a:t>H. </a:t>
            </a:r>
            <a:r>
              <a:rPr lang="en-US" i="1" dirty="0" err="1" smtClean="0"/>
              <a:t>capsulatum</a:t>
            </a:r>
            <a:r>
              <a:rPr lang="en-US" i="1" dirty="0" smtClean="0"/>
              <a:t>. </a:t>
            </a:r>
          </a:p>
          <a:p>
            <a:endParaRPr lang="en-US" i="1" dirty="0" smtClean="0"/>
          </a:p>
          <a:p>
            <a:r>
              <a:rPr lang="en-US" b="1" i="1" dirty="0" smtClean="0"/>
              <a:t>Yeasts are typically </a:t>
            </a:r>
            <a:r>
              <a:rPr lang="en-US" b="1" dirty="0" smtClean="0"/>
              <a:t>found within macrophages </a:t>
            </a:r>
            <a:r>
              <a:rPr lang="en-US" dirty="0" smtClean="0"/>
              <a:t>but can also be seen free in tissues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395412" y="1371600"/>
            <a:ext cx="6353175" cy="4038600"/>
          </a:xfrm>
          <a:prstGeom prst="rect">
            <a:avLst/>
          </a:prstGeom>
          <a:noFill/>
          <a:ln w="9525">
            <a:noFill/>
            <a:miter lim="800000"/>
            <a:headEnd/>
            <a:tailEnd/>
          </a:ln>
          <a:effectLst/>
        </p:spPr>
      </p:pic>
      <p:sp>
        <p:nvSpPr>
          <p:cNvPr id="4" name="TextBox 3"/>
          <p:cNvSpPr txBox="1"/>
          <p:nvPr/>
        </p:nvSpPr>
        <p:spPr>
          <a:xfrm>
            <a:off x="304800" y="5638800"/>
            <a:ext cx="8534400" cy="1200329"/>
          </a:xfrm>
          <a:prstGeom prst="rect">
            <a:avLst/>
          </a:prstGeom>
          <a:noFill/>
        </p:spPr>
        <p:txBody>
          <a:bodyPr wrap="square" rtlCol="0">
            <a:spAutoFit/>
          </a:bodyPr>
          <a:lstStyle/>
          <a:p>
            <a:pPr algn="ctr"/>
            <a:r>
              <a:rPr lang="en-US" dirty="0" smtClean="0"/>
              <a:t>Yeast can be detected in peripheral blood smears stained with Wright-</a:t>
            </a:r>
            <a:r>
              <a:rPr lang="en-US" dirty="0" err="1" smtClean="0"/>
              <a:t>Giemsa</a:t>
            </a:r>
            <a:r>
              <a:rPr lang="en-US" dirty="0" smtClean="0"/>
              <a:t> in up to 40% of cases of acute disseminated </a:t>
            </a:r>
            <a:r>
              <a:rPr lang="en-US" dirty="0" err="1" smtClean="0"/>
              <a:t>histoplasmosis</a:t>
            </a:r>
            <a:endParaRPr lang="en-US" dirty="0" smtClean="0"/>
          </a:p>
          <a:p>
            <a:pPr algn="ctr"/>
            <a:r>
              <a:rPr lang="en-US" dirty="0" smtClean="0"/>
              <a:t> </a:t>
            </a:r>
            <a:r>
              <a:rPr lang="en-US" b="1" dirty="0" smtClean="0"/>
              <a:t>yeasts within a </a:t>
            </a:r>
            <a:r>
              <a:rPr lang="en-US" dirty="0" smtClean="0"/>
              <a:t>Circulating </a:t>
            </a:r>
            <a:r>
              <a:rPr lang="en-US" b="1" dirty="0" err="1" smtClean="0"/>
              <a:t>neutrophils</a:t>
            </a:r>
            <a:r>
              <a:rPr lang="en-US" b="1" dirty="0" smtClean="0"/>
              <a:t> </a:t>
            </a:r>
            <a:r>
              <a:rPr lang="en-US" dirty="0" smtClean="0"/>
              <a:t>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1395412" y="1734344"/>
            <a:ext cx="6353175" cy="425767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Histochemical</a:t>
            </a:r>
            <a:r>
              <a:rPr lang="en-US" dirty="0" smtClean="0"/>
              <a:t> identification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Severely ill with diffuse pulmonary infiltrates </a:t>
            </a:r>
            <a:r>
              <a:rPr lang="en-US" dirty="0" smtClean="0"/>
              <a:t>are likely to have organisms that are apparent on a lung biopsy specimen</a:t>
            </a:r>
          </a:p>
          <a:p>
            <a:r>
              <a:rPr lang="en-US" dirty="0" smtClean="0"/>
              <a:t>Milder disease often have no organisms seen in biopsy samples.</a:t>
            </a:r>
          </a:p>
          <a:p>
            <a:r>
              <a:rPr lang="en-US" dirty="0" err="1" smtClean="0"/>
              <a:t>G</a:t>
            </a:r>
            <a:r>
              <a:rPr lang="en-US" b="1" dirty="0" err="1" smtClean="0"/>
              <a:t>ranulomatous</a:t>
            </a:r>
            <a:r>
              <a:rPr lang="en-US" b="1" dirty="0" smtClean="0"/>
              <a:t> </a:t>
            </a:r>
            <a:r>
              <a:rPr lang="en-US" b="1" dirty="0" err="1" smtClean="0"/>
              <a:t>mediastinitis</a:t>
            </a:r>
            <a:r>
              <a:rPr lang="en-US" b="1" dirty="0" smtClean="0"/>
              <a:t>: </a:t>
            </a:r>
            <a:r>
              <a:rPr lang="en-US" dirty="0" err="1" smtClean="0"/>
              <a:t>caseous</a:t>
            </a:r>
            <a:r>
              <a:rPr lang="en-US" dirty="0" smtClean="0"/>
              <a:t> material taken from necrotic nodes may contain a few yeast-like organisms typical of </a:t>
            </a:r>
            <a:r>
              <a:rPr lang="en-US" i="1" dirty="0" smtClean="0"/>
              <a:t>H. </a:t>
            </a:r>
            <a:r>
              <a:rPr lang="en-US" i="1" dirty="0" err="1" smtClean="0"/>
              <a:t>capsulatum</a:t>
            </a:r>
            <a:r>
              <a:rPr lang="en-US" i="1" dirty="0" smtClean="0"/>
              <a:t>. </a:t>
            </a:r>
          </a:p>
          <a:p>
            <a:r>
              <a:rPr lang="en-US" b="1" dirty="0" err="1" smtClean="0"/>
              <a:t>Fibrosing</a:t>
            </a:r>
            <a:r>
              <a:rPr lang="en-US" b="1" dirty="0" smtClean="0"/>
              <a:t> </a:t>
            </a:r>
            <a:r>
              <a:rPr lang="en-US" b="1" dirty="0" err="1" smtClean="0"/>
              <a:t>mediastinitis</a:t>
            </a:r>
            <a:r>
              <a:rPr lang="en-US" b="1" dirty="0" smtClean="0"/>
              <a:t> </a:t>
            </a:r>
            <a:r>
              <a:rPr lang="en-US" dirty="0" smtClean="0"/>
              <a:t>typically reveals </a:t>
            </a:r>
            <a:r>
              <a:rPr lang="en-US" b="1" dirty="0" smtClean="0"/>
              <a:t>no</a:t>
            </a:r>
            <a:r>
              <a:rPr lang="en-US" dirty="0" smtClean="0"/>
              <a:t> organisms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Antigen Detection in urine-serum</a:t>
            </a:r>
            <a:endParaRPr lang="en-US" sz="3200" dirty="0"/>
          </a:p>
        </p:txBody>
      </p:sp>
      <p:sp>
        <p:nvSpPr>
          <p:cNvPr id="3" name="Content Placeholder 2"/>
          <p:cNvSpPr>
            <a:spLocks noGrp="1"/>
          </p:cNvSpPr>
          <p:nvPr>
            <p:ph idx="1"/>
          </p:nvPr>
        </p:nvSpPr>
        <p:spPr/>
        <p:txBody>
          <a:bodyPr>
            <a:noAutofit/>
          </a:bodyPr>
          <a:lstStyle/>
          <a:p>
            <a:r>
              <a:rPr lang="en-US" sz="1800" dirty="0" smtClean="0"/>
              <a:t>detects </a:t>
            </a:r>
            <a:r>
              <a:rPr lang="en-US" sz="1800" b="1" dirty="0" smtClean="0"/>
              <a:t>polysaccharide antigen in serum or urine</a:t>
            </a:r>
            <a:r>
              <a:rPr lang="en-US" sz="1800" dirty="0" smtClean="0"/>
              <a:t> by ELISA, is the </a:t>
            </a:r>
            <a:r>
              <a:rPr lang="en-US" sz="1800" b="1" dirty="0" smtClean="0"/>
              <a:t>mainstay of diagnosis, especially in those with disseminated disease.</a:t>
            </a:r>
          </a:p>
          <a:p>
            <a:endParaRPr lang="en-US" sz="1800" dirty="0" smtClean="0"/>
          </a:p>
          <a:p>
            <a:r>
              <a:rPr lang="en-US" sz="1800" dirty="0" smtClean="0"/>
              <a:t>The greatest experience was obtained </a:t>
            </a:r>
            <a:r>
              <a:rPr lang="en-US" sz="1800" b="1" dirty="0" smtClean="0"/>
              <a:t>in AIDS patients </a:t>
            </a:r>
            <a:r>
              <a:rPr lang="en-US" sz="1800" dirty="0" smtClean="0"/>
              <a:t>who had </a:t>
            </a:r>
            <a:r>
              <a:rPr lang="en-US" sz="1800" b="1" dirty="0" smtClean="0"/>
              <a:t>disseminated </a:t>
            </a:r>
            <a:r>
              <a:rPr lang="en-US" sz="1800" b="1" dirty="0" err="1" smtClean="0"/>
              <a:t>histoplasmosis</a:t>
            </a:r>
            <a:r>
              <a:rPr lang="en-US" sz="1800" b="1" dirty="0" smtClean="0"/>
              <a:t> </a:t>
            </a:r>
            <a:r>
              <a:rPr lang="en-US" sz="1800" dirty="0" smtClean="0"/>
              <a:t>and who had a large burden of organisms :  </a:t>
            </a:r>
            <a:r>
              <a:rPr lang="en-US" sz="1800" b="1" i="1" dirty="0" err="1" smtClean="0"/>
              <a:t>Histoplasma</a:t>
            </a:r>
            <a:r>
              <a:rPr lang="en-US" sz="1800" b="1" i="1" dirty="0" smtClean="0"/>
              <a:t> antigen </a:t>
            </a:r>
            <a:r>
              <a:rPr lang="en-US" sz="1800" b="1" dirty="0" smtClean="0"/>
              <a:t>was detected in urine in 95% ,in serum in 86% of patients </a:t>
            </a:r>
          </a:p>
          <a:p>
            <a:pPr>
              <a:buNone/>
            </a:pPr>
            <a:r>
              <a:rPr lang="en-US" sz="1800" b="1" dirty="0" smtClean="0"/>
              <a:t>             </a:t>
            </a:r>
            <a:r>
              <a:rPr lang="en-US" sz="800" b="1" dirty="0" smtClean="0"/>
              <a:t>Wheat, L. J. 2001. Laboratory diagnosis of </a:t>
            </a:r>
            <a:r>
              <a:rPr lang="en-US" sz="800" b="1" dirty="0" err="1" smtClean="0"/>
              <a:t>histoplasmosis</a:t>
            </a:r>
            <a:r>
              <a:rPr lang="en-US" sz="800" b="1" dirty="0" smtClean="0"/>
              <a:t>: update 2000. </a:t>
            </a:r>
            <a:r>
              <a:rPr lang="en-US" sz="800" dirty="0" err="1" smtClean="0"/>
              <a:t>Semin</a:t>
            </a:r>
            <a:r>
              <a:rPr lang="en-US" sz="800" dirty="0" smtClean="0"/>
              <a:t>. </a:t>
            </a:r>
            <a:r>
              <a:rPr lang="en-US" sz="800" dirty="0" err="1" smtClean="0"/>
              <a:t>Respir</a:t>
            </a:r>
            <a:r>
              <a:rPr lang="en-US" sz="800" dirty="0" smtClean="0"/>
              <a:t>. Infect. </a:t>
            </a:r>
            <a:r>
              <a:rPr lang="en-US" sz="800" b="1" dirty="0" smtClean="0"/>
              <a:t>16:131–140.</a:t>
            </a:r>
            <a:endParaRPr lang="en-US" sz="800" dirty="0" smtClean="0"/>
          </a:p>
          <a:p>
            <a:r>
              <a:rPr lang="en-US" sz="1800" dirty="0" smtClean="0"/>
              <a:t>Fewer data are available for the use of the antigen assay in </a:t>
            </a:r>
            <a:r>
              <a:rPr lang="en-US" sz="1800" b="1" dirty="0" smtClean="0"/>
              <a:t>non-AIDS</a:t>
            </a:r>
            <a:r>
              <a:rPr lang="en-US" sz="1800" dirty="0" smtClean="0"/>
              <a:t> patients with disseminated </a:t>
            </a:r>
            <a:r>
              <a:rPr lang="en-US" sz="1800" dirty="0" err="1" smtClean="0"/>
              <a:t>histoplasmosis</a:t>
            </a:r>
            <a:r>
              <a:rPr lang="en-US" sz="1800" dirty="0" smtClean="0"/>
              <a:t>, but it appears to be a sensitive assay in this population also. </a:t>
            </a:r>
          </a:p>
          <a:p>
            <a:endParaRPr lang="en-US" sz="1800" dirty="0" smtClean="0"/>
          </a:p>
          <a:p>
            <a:r>
              <a:rPr lang="en-US" sz="1800" dirty="0" smtClean="0"/>
              <a:t>Published reports note that 92% of patients have </a:t>
            </a:r>
            <a:r>
              <a:rPr lang="en-US" sz="1800" dirty="0" err="1" smtClean="0"/>
              <a:t>antigenuria</a:t>
            </a:r>
            <a:r>
              <a:rPr lang="en-US" sz="1800" dirty="0" smtClean="0"/>
              <a:t>, but only approximately 50% have </a:t>
            </a:r>
            <a:r>
              <a:rPr lang="en-US" sz="1800" dirty="0" err="1" smtClean="0"/>
              <a:t>antigenemia</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Antigen Detection in urine-serum</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High Yield for </a:t>
            </a:r>
          </a:p>
          <a:p>
            <a:r>
              <a:rPr lang="en-US" b="1" dirty="0" smtClean="0"/>
              <a:t>Disseminated </a:t>
            </a:r>
            <a:r>
              <a:rPr lang="en-US" b="1" dirty="0" err="1" smtClean="0"/>
              <a:t>histoplasmosis</a:t>
            </a:r>
            <a:r>
              <a:rPr lang="en-US" b="1" dirty="0" smtClean="0"/>
              <a:t>,</a:t>
            </a:r>
          </a:p>
          <a:p>
            <a:r>
              <a:rPr lang="en-US" b="1" dirty="0" smtClean="0"/>
              <a:t>acute pulmonary </a:t>
            </a:r>
            <a:r>
              <a:rPr lang="en-US" b="1" dirty="0" err="1" smtClean="0"/>
              <a:t>histoplasmosis</a:t>
            </a:r>
            <a:r>
              <a:rPr lang="en-US" b="1" dirty="0" smtClean="0"/>
              <a:t> </a:t>
            </a:r>
            <a:r>
              <a:rPr lang="en-US" dirty="0" smtClean="0"/>
              <a:t>following exposure to a large number of conidia:  detected in 75% of pts within the first few weeks of illness (151). </a:t>
            </a:r>
          </a:p>
          <a:p>
            <a:pPr>
              <a:buNone/>
            </a:pPr>
            <a:r>
              <a:rPr lang="en-US" dirty="0" smtClean="0"/>
              <a:t>	</a:t>
            </a:r>
          </a:p>
          <a:p>
            <a:pPr>
              <a:buNone/>
            </a:pPr>
            <a:r>
              <a:rPr lang="en-US" dirty="0" smtClean="0"/>
              <a:t>	Low yield:</a:t>
            </a:r>
          </a:p>
          <a:p>
            <a:r>
              <a:rPr lang="en-US" dirty="0" smtClean="0"/>
              <a:t>less severe acute pulmonary </a:t>
            </a:r>
            <a:r>
              <a:rPr lang="en-US" dirty="0" err="1" smtClean="0"/>
              <a:t>histoplasmosis</a:t>
            </a:r>
            <a:r>
              <a:rPr lang="en-US" dirty="0" smtClean="0"/>
              <a:t> or chronic </a:t>
            </a:r>
            <a:r>
              <a:rPr lang="en-US" dirty="0" err="1" smtClean="0"/>
              <a:t>cavitary</a:t>
            </a:r>
            <a:r>
              <a:rPr lang="en-US" dirty="0" smtClean="0"/>
              <a:t> pulmonary </a:t>
            </a:r>
            <a:r>
              <a:rPr lang="en-US" dirty="0" err="1" smtClean="0"/>
              <a:t>histoplasmosis</a:t>
            </a:r>
            <a:r>
              <a:rPr lang="en-US" dirty="0" smtClean="0"/>
              <a:t> : 10- 20% of patients  detected in urine</a:t>
            </a:r>
          </a:p>
          <a:p>
            <a:endParaRPr lang="en-US" dirty="0" smtClean="0"/>
          </a:p>
          <a:p>
            <a:r>
              <a:rPr lang="en-US" dirty="0" smtClean="0"/>
              <a:t>Pts with </a:t>
            </a:r>
            <a:r>
              <a:rPr lang="en-US" dirty="0" err="1" smtClean="0"/>
              <a:t>granulomatous</a:t>
            </a:r>
            <a:r>
              <a:rPr lang="en-US" dirty="0" smtClean="0"/>
              <a:t> </a:t>
            </a:r>
            <a:r>
              <a:rPr lang="en-US" dirty="0" err="1" smtClean="0"/>
              <a:t>mediastinitis</a:t>
            </a:r>
            <a:r>
              <a:rPr lang="en-US" dirty="0" smtClean="0"/>
              <a:t> and </a:t>
            </a:r>
            <a:r>
              <a:rPr lang="en-US" dirty="0" err="1" smtClean="0"/>
              <a:t>mediastinal</a:t>
            </a:r>
            <a:r>
              <a:rPr lang="en-US" dirty="0" smtClean="0"/>
              <a:t> fibrosis generally do not have </a:t>
            </a:r>
            <a:r>
              <a:rPr lang="en-US" i="1" dirty="0" err="1" smtClean="0"/>
              <a:t>Histoplasma</a:t>
            </a:r>
            <a:r>
              <a:rPr lang="en-US" i="1" dirty="0" smtClean="0"/>
              <a:t> antigen detected </a:t>
            </a:r>
            <a:r>
              <a:rPr lang="en-US" dirty="0" smtClean="0"/>
              <a:t>in serum or urine </a:t>
            </a:r>
          </a:p>
          <a:p>
            <a:endParaRPr lang="en-US" dirty="0" smtClean="0"/>
          </a:p>
          <a:p>
            <a:r>
              <a:rPr lang="en-US" dirty="0" smtClean="0"/>
              <a:t>Few data on the usefulness of the </a:t>
            </a:r>
            <a:r>
              <a:rPr lang="en-US" i="1" dirty="0" err="1" smtClean="0"/>
              <a:t>Histoplasma</a:t>
            </a:r>
            <a:r>
              <a:rPr lang="en-US" i="1" dirty="0" smtClean="0"/>
              <a:t> </a:t>
            </a:r>
            <a:r>
              <a:rPr lang="en-US" dirty="0" smtClean="0"/>
              <a:t>antigen assay for </a:t>
            </a:r>
            <a:r>
              <a:rPr lang="en-US" b="1" dirty="0" err="1" smtClean="0"/>
              <a:t>bronchoalveolar</a:t>
            </a:r>
            <a:r>
              <a:rPr lang="en-US" b="1" dirty="0" smtClean="0"/>
              <a:t> </a:t>
            </a:r>
            <a:r>
              <a:rPr lang="en-US" b="1" dirty="0" err="1" smtClean="0"/>
              <a:t>lavage</a:t>
            </a:r>
            <a:r>
              <a:rPr lang="en-US" b="1" dirty="0" smtClean="0"/>
              <a:t> fluid obtained </a:t>
            </a:r>
            <a:r>
              <a:rPr lang="en-US" dirty="0" smtClean="0"/>
              <a:t>from patients with diffuse pulmonary infiltrates due to </a:t>
            </a:r>
            <a:r>
              <a:rPr lang="en-US" dirty="0" err="1" smtClean="0"/>
              <a:t>histoplasmosis</a:t>
            </a:r>
            <a:r>
              <a:rPr lang="en-US" dirty="0" smtClean="0"/>
              <a:t> or CSF</a:t>
            </a:r>
            <a:endParaRPr lang="en-US" dirty="0"/>
          </a:p>
        </p:txBody>
      </p:sp>
      <p:sp>
        <p:nvSpPr>
          <p:cNvPr id="4" name="TextBox 3"/>
          <p:cNvSpPr txBox="1"/>
          <p:nvPr/>
        </p:nvSpPr>
        <p:spPr>
          <a:xfrm>
            <a:off x="685800" y="6248400"/>
            <a:ext cx="7848600" cy="492443"/>
          </a:xfrm>
          <a:prstGeom prst="rect">
            <a:avLst/>
          </a:prstGeom>
          <a:noFill/>
        </p:spPr>
        <p:txBody>
          <a:bodyPr wrap="square" rtlCol="0">
            <a:spAutoFit/>
          </a:bodyPr>
          <a:lstStyle/>
          <a:p>
            <a:r>
              <a:rPr lang="en-US" sz="800" b="1" dirty="0" smtClean="0"/>
              <a:t>Wheat, L. J. 2001. Laboratory diagnosis of </a:t>
            </a:r>
            <a:r>
              <a:rPr lang="en-US" sz="800" b="1" dirty="0" err="1" smtClean="0"/>
              <a:t>histoplasmosis</a:t>
            </a:r>
            <a:r>
              <a:rPr lang="en-US" sz="800" b="1" dirty="0" smtClean="0"/>
              <a:t>: update 2000. </a:t>
            </a:r>
            <a:r>
              <a:rPr lang="en-US" sz="800" dirty="0" err="1" smtClean="0"/>
              <a:t>Semin</a:t>
            </a:r>
            <a:r>
              <a:rPr lang="en-US" sz="800" dirty="0" smtClean="0"/>
              <a:t>. </a:t>
            </a:r>
            <a:r>
              <a:rPr lang="en-US" sz="800" dirty="0" err="1" smtClean="0"/>
              <a:t>Respir</a:t>
            </a:r>
            <a:r>
              <a:rPr lang="en-US" sz="800" dirty="0" smtClean="0"/>
              <a:t>. Infect. </a:t>
            </a:r>
            <a:r>
              <a:rPr lang="en-US" sz="800" b="1" dirty="0" smtClean="0"/>
              <a:t>16:131–140.</a:t>
            </a:r>
            <a:endParaRPr lang="en-US" sz="800"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False-positive reactions </a:t>
            </a:r>
            <a:r>
              <a:rPr lang="en-US" dirty="0" smtClean="0"/>
              <a:t>for </a:t>
            </a:r>
            <a:r>
              <a:rPr lang="en-US" i="1" dirty="0" err="1" smtClean="0"/>
              <a:t>Histoplasma</a:t>
            </a:r>
            <a:r>
              <a:rPr lang="en-US" i="1" dirty="0" smtClean="0"/>
              <a:t> antigen in urine are </a:t>
            </a:r>
            <a:r>
              <a:rPr lang="en-US" dirty="0" smtClean="0"/>
              <a:t>common among patients who have</a:t>
            </a:r>
            <a:r>
              <a:rPr lang="en-US" b="1" dirty="0" smtClean="0"/>
              <a:t> other endemic mycoses</a:t>
            </a:r>
          </a:p>
          <a:p>
            <a:endParaRPr lang="en-US" dirty="0" smtClean="0"/>
          </a:p>
          <a:p>
            <a:pPr>
              <a:buNone/>
            </a:pPr>
            <a:r>
              <a:rPr lang="en-US" dirty="0" smtClean="0"/>
              <a:t>	In one study,</a:t>
            </a:r>
          </a:p>
          <a:p>
            <a:pPr>
              <a:buNone/>
            </a:pPr>
            <a:r>
              <a:rPr lang="en-US" dirty="0" smtClean="0"/>
              <a:t>	8 of 9 patients with </a:t>
            </a:r>
            <a:r>
              <a:rPr lang="en-US" dirty="0" err="1" smtClean="0"/>
              <a:t>paracoccidioidomycosis</a:t>
            </a:r>
            <a:r>
              <a:rPr lang="en-US" dirty="0" smtClean="0"/>
              <a:t>,</a:t>
            </a:r>
          </a:p>
          <a:p>
            <a:pPr>
              <a:buNone/>
            </a:pPr>
            <a:r>
              <a:rPr lang="en-US" dirty="0" smtClean="0"/>
              <a:t>	12 of 19 with </a:t>
            </a:r>
            <a:r>
              <a:rPr lang="en-US" dirty="0" err="1" smtClean="0"/>
              <a:t>blastomycosis</a:t>
            </a:r>
            <a:r>
              <a:rPr lang="en-US" dirty="0" smtClean="0"/>
              <a:t>, and</a:t>
            </a:r>
          </a:p>
          <a:p>
            <a:pPr>
              <a:buNone/>
            </a:pPr>
            <a:r>
              <a:rPr lang="en-US" dirty="0" smtClean="0"/>
              <a:t>	 17 of 18 with </a:t>
            </a:r>
            <a:r>
              <a:rPr lang="en-US" dirty="0" err="1" smtClean="0"/>
              <a:t>penicilliosis</a:t>
            </a:r>
            <a:r>
              <a:rPr lang="en-US" dirty="0" smtClean="0"/>
              <a:t> had urine antigen tests that were positive for </a:t>
            </a:r>
            <a:r>
              <a:rPr lang="en-US" i="1" dirty="0" err="1" smtClean="0"/>
              <a:t>Histoplasma</a:t>
            </a:r>
            <a:r>
              <a:rPr lang="en-US" i="1" dirty="0" smtClean="0"/>
              <a:t> antigen (133). </a:t>
            </a:r>
          </a:p>
          <a:p>
            <a:pPr>
              <a:buNone/>
            </a:pPr>
            <a:r>
              <a:rPr lang="en-US" i="1" dirty="0" smtClean="0"/>
              <a:t>	There do </a:t>
            </a:r>
            <a:r>
              <a:rPr lang="en-US" b="1" i="1" dirty="0" smtClean="0"/>
              <a:t>not appear to be false positive </a:t>
            </a:r>
            <a:r>
              <a:rPr lang="en-US" b="1" dirty="0" smtClean="0"/>
              <a:t>tests in patients with </a:t>
            </a:r>
            <a:r>
              <a:rPr lang="en-US" b="1" dirty="0" err="1" smtClean="0"/>
              <a:t>coccidioidomycosis</a:t>
            </a:r>
            <a:r>
              <a:rPr lang="en-US" b="1" dirty="0" smtClean="0"/>
              <a:t>. </a:t>
            </a:r>
          </a:p>
          <a:p>
            <a:endParaRPr lang="en-US" dirty="0" smtClean="0"/>
          </a:p>
          <a:p>
            <a:r>
              <a:rPr lang="en-US" dirty="0" smtClean="0"/>
              <a:t>In North America, there is little concern about this lack of specificity,</a:t>
            </a:r>
          </a:p>
          <a:p>
            <a:pPr>
              <a:buNone/>
            </a:pPr>
            <a:r>
              <a:rPr lang="en-US" dirty="0" smtClean="0"/>
              <a:t>  	except for those patients who have </a:t>
            </a:r>
            <a:r>
              <a:rPr lang="en-US" dirty="0" err="1" smtClean="0"/>
              <a:t>blastomycosis</a:t>
            </a:r>
            <a:r>
              <a:rPr lang="en-US" dirty="0" smtClean="0"/>
              <a:t>, because only the areas of </a:t>
            </a:r>
            <a:r>
              <a:rPr lang="en-US" dirty="0" err="1" smtClean="0"/>
              <a:t>endemicity</a:t>
            </a:r>
            <a:r>
              <a:rPr lang="en-US" dirty="0" smtClean="0"/>
              <a:t> </a:t>
            </a:r>
            <a:r>
              <a:rPr lang="en-US" b="1" dirty="0" smtClean="0"/>
              <a:t>of </a:t>
            </a:r>
            <a:r>
              <a:rPr lang="en-US" b="1" dirty="0" err="1" smtClean="0"/>
              <a:t>histoplasmosis</a:t>
            </a:r>
            <a:r>
              <a:rPr lang="en-US" b="1" dirty="0" smtClean="0"/>
              <a:t> and </a:t>
            </a:r>
            <a:r>
              <a:rPr lang="en-US" b="1" dirty="0" err="1" smtClean="0"/>
              <a:t>blastomycosis</a:t>
            </a:r>
            <a:r>
              <a:rPr lang="en-US" b="1" dirty="0" smtClean="0"/>
              <a:t> overlap </a:t>
            </a:r>
            <a:r>
              <a:rPr lang="en-US" dirty="0" smtClean="0"/>
              <a:t>(40). </a:t>
            </a:r>
          </a:p>
          <a:p>
            <a:endParaRPr lang="en-US" dirty="0" smtClean="0"/>
          </a:p>
          <a:p>
            <a:r>
              <a:rPr lang="en-US" dirty="0" smtClean="0"/>
              <a:t>Diagnosis should </a:t>
            </a:r>
            <a:r>
              <a:rPr lang="en-US" b="1" dirty="0" smtClean="0"/>
              <a:t>not be based on a urine antigen test alone</a:t>
            </a:r>
            <a:r>
              <a:rPr lang="en-US" dirty="0" smtClean="0"/>
              <a:t>; almost always, other serologic and culture data are available to confirm the diagnosis of </a:t>
            </a:r>
            <a:r>
              <a:rPr lang="en-US" dirty="0" err="1" smtClean="0"/>
              <a:t>histoplasmosis</a:t>
            </a:r>
            <a:r>
              <a:rPr lang="en-US" dirty="0" smtClean="0"/>
              <a:t>.</a:t>
            </a:r>
          </a:p>
          <a:p>
            <a:endParaRPr lang="en-US" dirty="0" smtClean="0"/>
          </a:p>
          <a:p>
            <a:r>
              <a:rPr lang="en-US" dirty="0" smtClean="0"/>
              <a:t>The amount of </a:t>
            </a:r>
            <a:r>
              <a:rPr lang="en-US" i="1" dirty="0" err="1" smtClean="0"/>
              <a:t>Histoplasma</a:t>
            </a:r>
            <a:r>
              <a:rPr lang="en-US" i="1" dirty="0" smtClean="0"/>
              <a:t> antigen detected in urine can be </a:t>
            </a:r>
            <a:r>
              <a:rPr lang="en-US" dirty="0" smtClean="0"/>
              <a:t>used to monitor a patient’s response to therapy</a:t>
            </a:r>
          </a:p>
          <a:p>
            <a:endParaRPr lang="en-US" dirty="0"/>
          </a:p>
        </p:txBody>
      </p:sp>
      <p:sp>
        <p:nvSpPr>
          <p:cNvPr id="4" name="TextBox 3"/>
          <p:cNvSpPr txBox="1"/>
          <p:nvPr/>
        </p:nvSpPr>
        <p:spPr>
          <a:xfrm>
            <a:off x="609600" y="6019800"/>
            <a:ext cx="7848600" cy="615553"/>
          </a:xfrm>
          <a:prstGeom prst="rect">
            <a:avLst/>
          </a:prstGeom>
          <a:noFill/>
        </p:spPr>
        <p:txBody>
          <a:bodyPr wrap="square" rtlCol="0">
            <a:spAutoFit/>
          </a:bodyPr>
          <a:lstStyle/>
          <a:p>
            <a:r>
              <a:rPr lang="en-US" sz="800" b="1" dirty="0" smtClean="0"/>
              <a:t>Wheat, J., et al. 1997. Cross-reactivity in </a:t>
            </a:r>
            <a:r>
              <a:rPr lang="en-US" sz="800" b="1" i="1" dirty="0" err="1" smtClean="0"/>
              <a:t>Histoplasma</a:t>
            </a:r>
            <a:r>
              <a:rPr lang="en-US" sz="800" b="1" i="1" dirty="0" smtClean="0"/>
              <a:t> </a:t>
            </a:r>
            <a:r>
              <a:rPr lang="en-US" sz="800" i="1" dirty="0" err="1" smtClean="0"/>
              <a:t>capsulatum</a:t>
            </a:r>
            <a:r>
              <a:rPr lang="en-US" sz="800" i="1" dirty="0" smtClean="0"/>
              <a:t> variety </a:t>
            </a:r>
            <a:r>
              <a:rPr lang="en-US" sz="800" i="1" dirty="0" err="1" smtClean="0"/>
              <a:t>capsulatum</a:t>
            </a:r>
            <a:r>
              <a:rPr lang="en-US" sz="800" i="1" dirty="0" smtClean="0"/>
              <a:t> antigen assays of urine samples from patients </a:t>
            </a:r>
            <a:r>
              <a:rPr lang="en-US" sz="800" dirty="0" smtClean="0"/>
              <a:t>with endemic mycoses. </a:t>
            </a:r>
            <a:r>
              <a:rPr lang="en-US" sz="800" dirty="0" err="1" smtClean="0"/>
              <a:t>Clin</a:t>
            </a:r>
            <a:r>
              <a:rPr lang="en-US" sz="800" dirty="0" smtClean="0"/>
              <a:t>. Infect. Dis. </a:t>
            </a:r>
            <a:r>
              <a:rPr lang="en-US" sz="800" b="1" dirty="0" smtClean="0"/>
              <a:t>24:1169–1171.</a:t>
            </a:r>
            <a:endParaRPr lang="en-US" sz="800"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assay</a:t>
            </a:r>
            <a:endParaRPr lang="en-US" dirty="0"/>
          </a:p>
        </p:txBody>
      </p:sp>
      <p:sp>
        <p:nvSpPr>
          <p:cNvPr id="3" name="Content Placeholder 2"/>
          <p:cNvSpPr>
            <a:spLocks noGrp="1"/>
          </p:cNvSpPr>
          <p:nvPr>
            <p:ph idx="1"/>
          </p:nvPr>
        </p:nvSpPr>
        <p:spPr/>
        <p:txBody>
          <a:bodyPr/>
          <a:lstStyle/>
          <a:p>
            <a:r>
              <a:rPr lang="en-US" dirty="0" smtClean="0"/>
              <a:t>At this point, no PCR assay for routine use is commercially available.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Antibody tests </a:t>
            </a:r>
            <a:br>
              <a:rPr lang="en-US" sz="3200" dirty="0" smtClean="0"/>
            </a:br>
            <a:r>
              <a:rPr lang="en-US" sz="3200" dirty="0" smtClean="0"/>
              <a:t>C</a:t>
            </a:r>
            <a:r>
              <a:rPr lang="en-US" sz="3200" b="1" dirty="0" smtClean="0"/>
              <a:t>omplement fixation test  </a:t>
            </a:r>
            <a:r>
              <a:rPr lang="en-US" sz="3200" b="1" dirty="0" err="1" smtClean="0"/>
              <a:t>vs</a:t>
            </a:r>
            <a:r>
              <a:rPr lang="en-US" sz="3200" b="1" dirty="0" smtClean="0"/>
              <a:t> </a:t>
            </a:r>
            <a:r>
              <a:rPr lang="en-US" sz="3200" b="1" dirty="0" err="1" smtClean="0"/>
              <a:t>Immunodiffusion</a:t>
            </a:r>
            <a:r>
              <a:rPr lang="en-US" sz="3200" b="1" dirty="0" smtClean="0"/>
              <a:t> test </a:t>
            </a:r>
            <a:r>
              <a:rPr lang="en-US" sz="3200" dirty="0" smtClean="0"/>
              <a:t>-</a:t>
            </a:r>
            <a:endParaRPr lang="en-US" sz="3200" dirty="0"/>
          </a:p>
        </p:txBody>
      </p:sp>
      <p:sp>
        <p:nvSpPr>
          <p:cNvPr id="3" name="Content Placeholder 2"/>
          <p:cNvSpPr>
            <a:spLocks noGrp="1"/>
          </p:cNvSpPr>
          <p:nvPr>
            <p:ph idx="1"/>
          </p:nvPr>
        </p:nvSpPr>
        <p:spPr/>
        <p:txBody>
          <a:bodyPr>
            <a:normAutofit fontScale="32500" lnSpcReduction="20000"/>
          </a:bodyPr>
          <a:lstStyle/>
          <a:p>
            <a:r>
              <a:rPr lang="en-US" dirty="0" smtClean="0"/>
              <a:t>The </a:t>
            </a:r>
            <a:r>
              <a:rPr lang="en-US" b="1" dirty="0" smtClean="0"/>
              <a:t>complement fixation test </a:t>
            </a:r>
            <a:r>
              <a:rPr lang="en-US" dirty="0" smtClean="0"/>
              <a:t>using antigens from the yeast and </a:t>
            </a:r>
            <a:r>
              <a:rPr lang="en-US" dirty="0" err="1" smtClean="0"/>
              <a:t>mycelial</a:t>
            </a:r>
            <a:r>
              <a:rPr lang="en-US" dirty="0" smtClean="0"/>
              <a:t> forms of H. </a:t>
            </a:r>
            <a:r>
              <a:rPr lang="en-US" dirty="0" err="1" smtClean="0"/>
              <a:t>capsulatum</a:t>
            </a:r>
            <a:r>
              <a:rPr lang="en-US" dirty="0" smtClean="0"/>
              <a:t> </a:t>
            </a:r>
          </a:p>
          <a:p>
            <a:r>
              <a:rPr lang="en-US" b="1" dirty="0" smtClean="0"/>
              <a:t>Diagnosis is based on a 4-fold rise in CF antibody titer; </a:t>
            </a:r>
          </a:p>
          <a:p>
            <a:r>
              <a:rPr lang="en-US" dirty="0" smtClean="0"/>
              <a:t>Complement fixation titers of 1:32 or higher are highly suggestive of acute infection, but titers of 1:8 or 1:16 should not be disregarded because titers in this range occur in about 1/3 of cases with active disease.</a:t>
            </a:r>
          </a:p>
          <a:p>
            <a:endParaRPr lang="en-US" dirty="0" smtClean="0"/>
          </a:p>
          <a:p>
            <a:r>
              <a:rPr lang="en-US" dirty="0" smtClean="0"/>
              <a:t>Slightly more sensitive than the </a:t>
            </a:r>
            <a:r>
              <a:rPr lang="en-US" dirty="0" err="1" smtClean="0"/>
              <a:t>immunodiffusion</a:t>
            </a:r>
            <a:r>
              <a:rPr lang="en-US" dirty="0" smtClean="0"/>
              <a:t> test. </a:t>
            </a:r>
          </a:p>
          <a:p>
            <a:r>
              <a:rPr lang="en-US" dirty="0" smtClean="0"/>
              <a:t>serologic study of 276 patients during an urban outbreak of </a:t>
            </a:r>
            <a:r>
              <a:rPr lang="en-US" dirty="0" err="1" smtClean="0"/>
              <a:t>histoplasmosis</a:t>
            </a:r>
            <a:r>
              <a:rPr lang="en-US" dirty="0" smtClean="0"/>
              <a:t> found that complement fixation had a sensitivity </a:t>
            </a:r>
            <a:r>
              <a:rPr lang="en-US" b="1" dirty="0" smtClean="0"/>
              <a:t>of 95 % </a:t>
            </a:r>
            <a:r>
              <a:rPr lang="en-US" b="1" dirty="0" err="1" smtClean="0"/>
              <a:t>vs</a:t>
            </a:r>
            <a:r>
              <a:rPr lang="en-US" b="1" dirty="0" smtClean="0"/>
              <a:t> 90 % with </a:t>
            </a:r>
            <a:r>
              <a:rPr lang="en-US" b="1" dirty="0" err="1" smtClean="0"/>
              <a:t>immunodiffusion</a:t>
            </a:r>
            <a:r>
              <a:rPr lang="en-US" b="1" dirty="0" smtClean="0"/>
              <a:t> test. </a:t>
            </a:r>
          </a:p>
          <a:p>
            <a:pPr>
              <a:buNone/>
            </a:pPr>
            <a:endParaRPr lang="en-US" sz="2500" dirty="0" smtClean="0"/>
          </a:p>
          <a:p>
            <a:pPr>
              <a:buNone/>
            </a:pPr>
            <a:r>
              <a:rPr lang="en-US" sz="2500" dirty="0" smtClean="0"/>
              <a:t>Wheat J. The diagnostic laboratory tests for </a:t>
            </a:r>
            <a:r>
              <a:rPr lang="en-US" sz="2500" dirty="0" err="1" smtClean="0"/>
              <a:t>histoplasmosis</a:t>
            </a:r>
            <a:r>
              <a:rPr lang="en-US" sz="2500" dirty="0" smtClean="0"/>
              <a:t>: analysis of experience in a large urban outbreak.</a:t>
            </a:r>
            <a:r>
              <a:rPr lang="sv-SE" sz="2500" dirty="0" smtClean="0"/>
              <a:t> Ann Intern Med. 1982;97(5):680.</a:t>
            </a:r>
            <a:endParaRPr lang="en-US" sz="2500" dirty="0" smtClean="0"/>
          </a:p>
          <a:p>
            <a:endParaRPr lang="en-US" b="1" dirty="0" smtClean="0"/>
          </a:p>
          <a:p>
            <a:pPr>
              <a:buNone/>
            </a:pPr>
            <a:r>
              <a:rPr lang="en-US" dirty="0" smtClean="0"/>
              <a:t>	</a:t>
            </a:r>
            <a:r>
              <a:rPr lang="en-US" b="1" dirty="0" smtClean="0"/>
              <a:t>Positive results with the complement fixation test</a:t>
            </a:r>
            <a:r>
              <a:rPr lang="en-US" dirty="0" smtClean="0"/>
              <a:t> may represent  a persistent antibody response from </a:t>
            </a:r>
          </a:p>
          <a:p>
            <a:pPr>
              <a:buNone/>
            </a:pPr>
            <a:endParaRPr lang="en-US" dirty="0" smtClean="0"/>
          </a:p>
          <a:p>
            <a:pPr>
              <a:buFont typeface="Wingdings" pitchFamily="2" charset="2"/>
              <a:buChar char="v"/>
            </a:pPr>
            <a:r>
              <a:rPr lang="en-US" dirty="0" smtClean="0"/>
              <a:t>a previous episode of </a:t>
            </a:r>
            <a:r>
              <a:rPr lang="en-US" dirty="0" err="1" smtClean="0"/>
              <a:t>histoplasmosis</a:t>
            </a:r>
            <a:r>
              <a:rPr lang="en-US" dirty="0" smtClean="0"/>
              <a:t> or</a:t>
            </a:r>
          </a:p>
          <a:p>
            <a:pPr>
              <a:buFont typeface="Wingdings" pitchFamily="2" charset="2"/>
              <a:buChar char="v"/>
            </a:pPr>
            <a:r>
              <a:rPr lang="en-US" dirty="0" smtClean="0"/>
              <a:t>an infection with other fungi (</a:t>
            </a:r>
            <a:r>
              <a:rPr lang="en-US" dirty="0" err="1" smtClean="0"/>
              <a:t>eg</a:t>
            </a:r>
            <a:r>
              <a:rPr lang="en-US" dirty="0" smtClean="0"/>
              <a:t>, </a:t>
            </a:r>
            <a:r>
              <a:rPr lang="en-US" dirty="0" err="1" smtClean="0"/>
              <a:t>coccidioidomycosis</a:t>
            </a:r>
            <a:r>
              <a:rPr lang="en-US" dirty="0" smtClean="0"/>
              <a:t>, </a:t>
            </a:r>
            <a:r>
              <a:rPr lang="en-US" dirty="0" err="1" smtClean="0"/>
              <a:t>blastomycosis</a:t>
            </a:r>
            <a:r>
              <a:rPr lang="en-US" dirty="0" smtClean="0"/>
              <a:t>).</a:t>
            </a:r>
          </a:p>
          <a:p>
            <a:pPr>
              <a:buNone/>
            </a:pPr>
            <a:r>
              <a:rPr lang="en-US" dirty="0" smtClean="0"/>
              <a:t>	</a:t>
            </a:r>
          </a:p>
          <a:p>
            <a:pPr>
              <a:buNone/>
            </a:pPr>
            <a:r>
              <a:rPr lang="en-US" dirty="0" smtClean="0"/>
              <a:t>	</a:t>
            </a:r>
            <a:r>
              <a:rPr lang="en-US" b="1" dirty="0" smtClean="0"/>
              <a:t>Cross-reactions</a:t>
            </a:r>
            <a:r>
              <a:rPr lang="en-US" dirty="0" smtClean="0"/>
              <a:t> occur with </a:t>
            </a:r>
            <a:r>
              <a:rPr lang="en-US" b="1" dirty="0" smtClean="0"/>
              <a:t>other fungal infections </a:t>
            </a:r>
            <a:r>
              <a:rPr lang="en-US" dirty="0" smtClean="0"/>
              <a:t>and </a:t>
            </a:r>
            <a:r>
              <a:rPr lang="en-US" b="1" dirty="0" smtClean="0"/>
              <a:t>other </a:t>
            </a:r>
            <a:r>
              <a:rPr lang="en-US" b="1" dirty="0" err="1" smtClean="0"/>
              <a:t>granulomatous</a:t>
            </a:r>
            <a:r>
              <a:rPr lang="en-US" b="1" dirty="0" smtClean="0"/>
              <a:t> processes(TB,</a:t>
            </a:r>
            <a:r>
              <a:rPr lang="en-US" dirty="0" smtClean="0"/>
              <a:t> and </a:t>
            </a:r>
            <a:r>
              <a:rPr lang="en-US" dirty="0" err="1" smtClean="0"/>
              <a:t>sarcoidosis</a:t>
            </a:r>
            <a:r>
              <a:rPr lang="en-US" dirty="0" smtClean="0"/>
              <a:t>): the cause of this is uncertain but may represent past </a:t>
            </a:r>
            <a:r>
              <a:rPr lang="en-US" dirty="0" err="1" smtClean="0"/>
              <a:t>histoplasmosis</a:t>
            </a:r>
            <a:r>
              <a:rPr lang="en-US" dirty="0" smtClean="0"/>
              <a:t> .</a:t>
            </a:r>
          </a:p>
          <a:p>
            <a:pPr>
              <a:buNone/>
            </a:pPr>
            <a:r>
              <a:rPr lang="en-US" sz="2500" dirty="0" err="1" smtClean="0"/>
              <a:t>Picardi</a:t>
            </a:r>
            <a:r>
              <a:rPr lang="en-US" sz="2500" dirty="0" smtClean="0"/>
              <a:t> JL, Kauffman CA, Schwarz J, </a:t>
            </a:r>
            <a:r>
              <a:rPr lang="en-US" sz="2500" dirty="0" err="1" smtClean="0"/>
              <a:t>Phair</a:t>
            </a:r>
            <a:r>
              <a:rPr lang="en-US" sz="2500" dirty="0" smtClean="0"/>
              <a:t> JP. Detection of precipitating antibodies to </a:t>
            </a:r>
            <a:r>
              <a:rPr lang="en-US" sz="2500" dirty="0" err="1" smtClean="0"/>
              <a:t>Histoplasma</a:t>
            </a:r>
            <a:r>
              <a:rPr lang="en-US" sz="2500" dirty="0" smtClean="0"/>
              <a:t> </a:t>
            </a:r>
            <a:r>
              <a:rPr lang="en-US" sz="2500" dirty="0" err="1" smtClean="0"/>
              <a:t>capsulatum</a:t>
            </a:r>
            <a:r>
              <a:rPr lang="en-US" sz="2500" dirty="0" smtClean="0"/>
              <a:t> by </a:t>
            </a:r>
            <a:r>
              <a:rPr lang="en-US" sz="2500" dirty="0" err="1" smtClean="0"/>
              <a:t>counterimmunoelectrophoresis</a:t>
            </a:r>
            <a:r>
              <a:rPr lang="en-US" sz="2500" dirty="0" smtClean="0"/>
              <a:t>. Am Rev </a:t>
            </a:r>
            <a:r>
              <a:rPr lang="en-US" sz="2500" dirty="0" err="1" smtClean="0"/>
              <a:t>Respir</a:t>
            </a:r>
            <a:r>
              <a:rPr lang="en-US" sz="2500" dirty="0" smtClean="0"/>
              <a:t> Dis. 1976;114(1):171</a:t>
            </a:r>
          </a:p>
          <a:p>
            <a:endParaRPr lang="en-US" b="1" dirty="0" smtClean="0"/>
          </a:p>
          <a:p>
            <a:r>
              <a:rPr lang="en-US" b="1" dirty="0" smtClean="0"/>
              <a:t>Active </a:t>
            </a:r>
            <a:r>
              <a:rPr lang="en-US" b="1" dirty="0" err="1" smtClean="0"/>
              <a:t>histoplasmosis</a:t>
            </a:r>
            <a:r>
              <a:rPr lang="en-US" b="1" dirty="0" smtClean="0"/>
              <a:t> should be</a:t>
            </a:r>
          </a:p>
          <a:p>
            <a:pPr>
              <a:buNone/>
            </a:pPr>
            <a:endParaRPr lang="en-US" b="1" dirty="0" smtClean="0"/>
          </a:p>
          <a:p>
            <a:pPr>
              <a:buFont typeface="Wingdings" pitchFamily="2" charset="2"/>
              <a:buChar char="v"/>
            </a:pPr>
            <a:r>
              <a:rPr lang="en-US" b="1" dirty="0" smtClean="0"/>
              <a:t>excluded before making a diagnosis of </a:t>
            </a:r>
            <a:r>
              <a:rPr lang="en-US" b="1" dirty="0" err="1" smtClean="0"/>
              <a:t>sarcoidosis</a:t>
            </a:r>
            <a:r>
              <a:rPr lang="en-US" b="1" dirty="0" smtClean="0"/>
              <a:t>, </a:t>
            </a:r>
            <a:r>
              <a:rPr lang="en-US" dirty="0" smtClean="0"/>
              <a:t>and</a:t>
            </a:r>
          </a:p>
          <a:p>
            <a:pPr>
              <a:buFont typeface="Wingdings" pitchFamily="2" charset="2"/>
              <a:buChar char="v"/>
            </a:pPr>
            <a:r>
              <a:rPr lang="en-US" dirty="0" smtClean="0"/>
              <a:t>considered in patients presumed to have tuberculosis in which </a:t>
            </a:r>
            <a:r>
              <a:rPr lang="en-US" dirty="0" err="1" smtClean="0"/>
              <a:t>mycobacterial</a:t>
            </a:r>
            <a:r>
              <a:rPr lang="en-US" dirty="0" smtClean="0"/>
              <a:t> cultures and stains are negative</a:t>
            </a:r>
          </a:p>
          <a:p>
            <a:endParaRPr lang="en-US" dirty="0" smtClean="0"/>
          </a:p>
          <a:p>
            <a:pPr>
              <a:buNone/>
            </a:pPr>
            <a:endParaRPr lang="en-US" i="1" dirty="0" smtClean="0"/>
          </a:p>
          <a:p>
            <a:r>
              <a:rPr lang="en-US" i="1" dirty="0" smtClean="0"/>
              <a:t>The CF test appears to </a:t>
            </a:r>
            <a:r>
              <a:rPr lang="en-US" b="1" i="1" dirty="0" smtClean="0"/>
              <a:t>be less specific </a:t>
            </a:r>
            <a:r>
              <a:rPr lang="en-US" dirty="0" smtClean="0"/>
              <a:t>than the ID assay;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immunodiffusion</a:t>
            </a:r>
            <a:r>
              <a:rPr lang="en-US" b="1" dirty="0" smtClean="0"/>
              <a:t> test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r>
              <a:rPr lang="en-US" sz="2800" dirty="0" smtClean="0"/>
              <a:t>Results are reported as M or H precipitins or bands. </a:t>
            </a:r>
          </a:p>
          <a:p>
            <a:pPr>
              <a:buNone/>
            </a:pPr>
            <a:r>
              <a:rPr lang="en-US" sz="2800" dirty="0" smtClean="0"/>
              <a:t>	Most patients will develop an M band; </a:t>
            </a:r>
          </a:p>
          <a:p>
            <a:pPr>
              <a:buNone/>
            </a:pPr>
            <a:r>
              <a:rPr lang="en-US" sz="2800" dirty="0" smtClean="0"/>
              <a:t>	M band becomes positive sooner than the H band and persists longer </a:t>
            </a:r>
          </a:p>
          <a:p>
            <a:pPr>
              <a:buNone/>
            </a:pPr>
            <a:r>
              <a:rPr lang="en-US" sz="2800" dirty="0" smtClean="0"/>
              <a:t>	</a:t>
            </a:r>
          </a:p>
          <a:p>
            <a:pPr>
              <a:buNone/>
            </a:pPr>
            <a:r>
              <a:rPr lang="en-US" sz="2800" dirty="0" smtClean="0"/>
              <a:t>	H precipitin band is detectable in &lt; 20% of cases often in</a:t>
            </a:r>
          </a:p>
          <a:p>
            <a:r>
              <a:rPr lang="en-US" sz="2800" dirty="0" smtClean="0"/>
              <a:t>Disseminated infection, </a:t>
            </a:r>
          </a:p>
          <a:p>
            <a:r>
              <a:rPr lang="en-US" sz="2800" dirty="0" smtClean="0"/>
              <a:t>Chronic </a:t>
            </a:r>
            <a:r>
              <a:rPr lang="en-US" sz="2800" dirty="0" err="1" smtClean="0"/>
              <a:t>cavitary</a:t>
            </a:r>
            <a:r>
              <a:rPr lang="en-US" sz="2800" dirty="0" smtClean="0"/>
              <a:t> pulmonary </a:t>
            </a:r>
            <a:r>
              <a:rPr lang="en-US" sz="2800" dirty="0" err="1" smtClean="0"/>
              <a:t>histoplasmosis</a:t>
            </a:r>
            <a:r>
              <a:rPr lang="en-US" sz="2800" dirty="0" smtClean="0"/>
              <a:t>, or </a:t>
            </a:r>
          </a:p>
          <a:p>
            <a:r>
              <a:rPr lang="en-US" sz="2800" dirty="0" smtClean="0"/>
              <a:t>More severe acute pulmonary </a:t>
            </a:r>
            <a:r>
              <a:rPr lang="en-US" sz="2800" dirty="0" err="1" smtClean="0"/>
              <a:t>histoplasmosis</a:t>
            </a:r>
            <a:r>
              <a:rPr lang="en-US" sz="2800" dirty="0" smtClean="0"/>
              <a:t> </a:t>
            </a:r>
          </a:p>
          <a:p>
            <a:pPr>
              <a:buNone/>
            </a:pPr>
            <a:r>
              <a:rPr lang="en-US" sz="2800" dirty="0" smtClean="0"/>
              <a:t>	</a:t>
            </a:r>
          </a:p>
          <a:p>
            <a:pPr>
              <a:buNone/>
            </a:pPr>
            <a:r>
              <a:rPr lang="en-US" sz="2800" dirty="0" smtClean="0"/>
              <a:t>	ID test has greater specificity than the CF test.</a:t>
            </a:r>
          </a:p>
          <a:p>
            <a:pPr>
              <a:buNone/>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a:buNone/>
            </a:pPr>
            <a:r>
              <a:rPr lang="en-US" dirty="0" smtClean="0"/>
              <a:t>PMH:</a:t>
            </a:r>
          </a:p>
          <a:p>
            <a:r>
              <a:rPr lang="en-US" dirty="0" smtClean="0"/>
              <a:t>1.    	FSGS/ </a:t>
            </a:r>
            <a:r>
              <a:rPr lang="en-US" dirty="0" err="1" smtClean="0"/>
              <a:t>vesicoureteral</a:t>
            </a:r>
            <a:r>
              <a:rPr lang="en-US" dirty="0" smtClean="0"/>
              <a:t> reflux. </a:t>
            </a:r>
          </a:p>
          <a:p>
            <a:r>
              <a:rPr lang="en-US" dirty="0" smtClean="0"/>
              <a:t>2.    	Hypothyroidism secondary to Graves disease, status post radioactive iodine  in 2002.  </a:t>
            </a:r>
          </a:p>
          <a:p>
            <a:r>
              <a:rPr lang="en-US" dirty="0" smtClean="0"/>
              <a:t>3.    	GERD.</a:t>
            </a:r>
          </a:p>
          <a:p>
            <a:r>
              <a:rPr lang="en-US" dirty="0" smtClean="0"/>
              <a:t>4.	Anxiety and depression.</a:t>
            </a:r>
          </a:p>
          <a:p>
            <a:r>
              <a:rPr lang="en-US" dirty="0" smtClean="0"/>
              <a:t>5.	BK /urine.</a:t>
            </a:r>
          </a:p>
          <a:p>
            <a:r>
              <a:rPr lang="en-US" dirty="0" smtClean="0"/>
              <a:t>6.	Recurrent urinary tract infections.</a:t>
            </a:r>
          </a:p>
          <a:p>
            <a:endParaRPr lang="en-US" dirty="0" smtClean="0"/>
          </a:p>
          <a:p>
            <a:pPr>
              <a:buNone/>
            </a:pPr>
            <a:r>
              <a:rPr lang="en-US" dirty="0" smtClean="0"/>
              <a:t>PSH</a:t>
            </a:r>
          </a:p>
          <a:p>
            <a:r>
              <a:rPr lang="en-US" dirty="0" smtClean="0"/>
              <a:t>1.    	Right </a:t>
            </a:r>
            <a:r>
              <a:rPr lang="en-US" dirty="0" err="1" smtClean="0"/>
              <a:t>nephrectomy</a:t>
            </a:r>
            <a:r>
              <a:rPr lang="en-US" dirty="0" smtClean="0"/>
              <a:t> in 1976 for reflux complications.</a:t>
            </a:r>
          </a:p>
          <a:p>
            <a:r>
              <a:rPr lang="en-US" dirty="0" smtClean="0"/>
              <a:t>2.    	History of </a:t>
            </a:r>
            <a:r>
              <a:rPr lang="en-US" dirty="0" err="1" smtClean="0"/>
              <a:t>reimplantation</a:t>
            </a:r>
            <a:r>
              <a:rPr lang="en-US" dirty="0" smtClean="0"/>
              <a:t> of </a:t>
            </a:r>
            <a:r>
              <a:rPr lang="en-US" dirty="0" err="1" smtClean="0"/>
              <a:t>ureter</a:t>
            </a:r>
            <a:r>
              <a:rPr lang="en-US" dirty="0" smtClean="0"/>
              <a:t> bilaterally at the age of 9 months.   </a:t>
            </a:r>
          </a:p>
          <a:p>
            <a:r>
              <a:rPr lang="en-US" dirty="0" smtClean="0"/>
              <a:t>3.    	Left breast </a:t>
            </a:r>
            <a:r>
              <a:rPr lang="en-US" dirty="0" err="1" smtClean="0"/>
              <a:t>papilloma</a:t>
            </a:r>
            <a:r>
              <a:rPr lang="en-US" dirty="0" smtClean="0"/>
              <a:t> in 2009, status post resection.</a:t>
            </a:r>
          </a:p>
          <a:p>
            <a:r>
              <a:rPr lang="en-US" dirty="0" smtClean="0"/>
              <a:t>4.    	Status post living donor kidney transplant in June 2010.</a:t>
            </a:r>
          </a:p>
          <a:p>
            <a:endParaRPr lang="en-US" dirty="0" smtClean="0"/>
          </a:p>
          <a:p>
            <a:pPr>
              <a:buNone/>
            </a:pPr>
            <a:r>
              <a:rPr lang="en-US" dirty="0" smtClean="0"/>
              <a:t>SOCIAL HISTORY:  lives in MS, denies drinking, smoking, and use of illicit drugs.  </a:t>
            </a:r>
          </a:p>
          <a:p>
            <a:pPr>
              <a:buNone/>
            </a:pPr>
            <a:r>
              <a:rPr lang="en-US" dirty="0" smtClean="0"/>
              <a:t>No recent travel, no sick contact</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Antibody tests</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Tests for antibody are most useful in patients who have </a:t>
            </a:r>
            <a:r>
              <a:rPr lang="en-US" b="1" dirty="0" smtClean="0"/>
              <a:t>chronic forms of </a:t>
            </a:r>
            <a:r>
              <a:rPr lang="en-US" b="1" dirty="0" err="1" smtClean="0"/>
              <a:t>histoplasmosis</a:t>
            </a:r>
            <a:r>
              <a:rPr lang="en-US" b="1" dirty="0" smtClean="0"/>
              <a:t> </a:t>
            </a:r>
            <a:r>
              <a:rPr lang="en-US" dirty="0" smtClean="0"/>
              <a:t>that have allowed enough time for antibody to develop and in patients who have acute pulmonary  </a:t>
            </a:r>
            <a:r>
              <a:rPr lang="en-US" dirty="0" err="1" smtClean="0"/>
              <a:t>histoplasmosis</a:t>
            </a:r>
            <a:r>
              <a:rPr lang="en-US" dirty="0" smtClean="0"/>
              <a:t>, in whom documentation of a fourfold rise in antibody titer to </a:t>
            </a:r>
            <a:r>
              <a:rPr lang="en-US" i="1" dirty="0" smtClean="0"/>
              <a:t>H. </a:t>
            </a:r>
            <a:r>
              <a:rPr lang="en-US" i="1" dirty="0" err="1" smtClean="0"/>
              <a:t>capsulatum</a:t>
            </a:r>
            <a:r>
              <a:rPr lang="en-US" i="1" dirty="0" smtClean="0"/>
              <a:t> can be diagnostic. </a:t>
            </a:r>
          </a:p>
          <a:p>
            <a:r>
              <a:rPr lang="en-US" b="1" i="1" dirty="0" smtClean="0"/>
              <a:t>Because </a:t>
            </a:r>
            <a:r>
              <a:rPr lang="en-US" b="1" dirty="0" smtClean="0"/>
              <a:t>2 to 6 weeks </a:t>
            </a:r>
            <a:r>
              <a:rPr lang="en-US" dirty="0" smtClean="0"/>
              <a:t>may be required for the appearance of antibodies, these assays are less useful for patients who have severe acute infection and in </a:t>
            </a:r>
            <a:r>
              <a:rPr lang="en-US" dirty="0" err="1" smtClean="0"/>
              <a:t>immunosuppressed</a:t>
            </a:r>
            <a:r>
              <a:rPr lang="en-US" dirty="0" smtClean="0"/>
              <a:t> patients, who mount a poor response . </a:t>
            </a:r>
          </a:p>
          <a:p>
            <a:endParaRPr lang="en-US" dirty="0" smtClean="0"/>
          </a:p>
          <a:p>
            <a:r>
              <a:rPr lang="en-US" dirty="0" smtClean="0"/>
              <a:t>For those patients who have </a:t>
            </a:r>
            <a:r>
              <a:rPr lang="en-US" dirty="0" err="1" smtClean="0"/>
              <a:t>mediastinal</a:t>
            </a:r>
            <a:r>
              <a:rPr lang="en-US" dirty="0" smtClean="0"/>
              <a:t> </a:t>
            </a:r>
            <a:r>
              <a:rPr lang="en-US" dirty="0" err="1" smtClean="0"/>
              <a:t>lymphadenopathy</a:t>
            </a:r>
            <a:r>
              <a:rPr lang="en-US" dirty="0" smtClean="0"/>
              <a:t>, antibody assays may or may not be positive and cannot be relied upon to make a definitive diagnosis. </a:t>
            </a:r>
            <a:r>
              <a:rPr lang="en-US" b="1" dirty="0" smtClean="0"/>
              <a:t>Tissue biopsy is always required in these instances</a:t>
            </a:r>
            <a:r>
              <a:rPr lang="en-US" dirty="0" smtClean="0"/>
              <a:t>.</a:t>
            </a:r>
          </a:p>
          <a:p>
            <a:endParaRPr lang="en-US" dirty="0" smtClean="0"/>
          </a:p>
          <a:p>
            <a:r>
              <a:rPr lang="en-US" b="1" dirty="0" smtClean="0"/>
              <a:t>False-positive CF tests </a:t>
            </a:r>
            <a:r>
              <a:rPr lang="en-US" dirty="0" smtClean="0"/>
              <a:t>occur in patients with </a:t>
            </a:r>
            <a:r>
              <a:rPr lang="en-US" b="1" dirty="0" smtClean="0"/>
              <a:t>lymphoma, tuberculosis,</a:t>
            </a:r>
          </a:p>
          <a:p>
            <a:pPr>
              <a:buNone/>
            </a:pPr>
            <a:r>
              <a:rPr lang="en-US" b="1" dirty="0" smtClean="0"/>
              <a:t>	</a:t>
            </a:r>
            <a:r>
              <a:rPr lang="en-US" b="1" dirty="0" err="1" smtClean="0"/>
              <a:t>sarcoidosis</a:t>
            </a:r>
            <a:r>
              <a:rPr lang="en-US" b="1" dirty="0" smtClean="0"/>
              <a:t>,</a:t>
            </a:r>
            <a:r>
              <a:rPr lang="en-US" dirty="0" smtClean="0"/>
              <a:t> and other fungal infections, all of which may present as a </a:t>
            </a:r>
            <a:r>
              <a:rPr lang="en-US" dirty="0" err="1" smtClean="0"/>
              <a:t>mediastinal</a:t>
            </a:r>
            <a:r>
              <a:rPr lang="en-US" dirty="0" smtClean="0"/>
              <a:t> mass.</a:t>
            </a:r>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12800" y="0"/>
            <a:ext cx="7518400" cy="6604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Antibody tests</a:t>
            </a:r>
            <a:endParaRPr lang="en-US" sz="3200" dirty="0"/>
          </a:p>
        </p:txBody>
      </p:sp>
      <p:sp>
        <p:nvSpPr>
          <p:cNvPr id="3" name="Content Placeholder 2"/>
          <p:cNvSpPr>
            <a:spLocks noGrp="1"/>
          </p:cNvSpPr>
          <p:nvPr>
            <p:ph idx="1"/>
          </p:nvPr>
        </p:nvSpPr>
        <p:spPr/>
        <p:txBody>
          <a:bodyPr>
            <a:normAutofit fontScale="92500"/>
          </a:bodyPr>
          <a:lstStyle/>
          <a:p>
            <a:r>
              <a:rPr lang="en-US" dirty="0" smtClean="0"/>
              <a:t>One unique circumstance in which the presence of antibodies may </a:t>
            </a:r>
            <a:r>
              <a:rPr lang="en-US" b="1" dirty="0" smtClean="0"/>
              <a:t>be the only assay leading to a diagnosis of </a:t>
            </a:r>
            <a:r>
              <a:rPr lang="en-US" b="1" dirty="0" err="1" smtClean="0"/>
              <a:t>histoplas</a:t>
            </a:r>
            <a:r>
              <a:rPr lang="en-US" b="1" dirty="0" smtClean="0"/>
              <a:t> </a:t>
            </a:r>
            <a:r>
              <a:rPr lang="en-US" b="1" dirty="0" err="1" smtClean="0"/>
              <a:t>mosi</a:t>
            </a:r>
            <a:r>
              <a:rPr lang="en-US" dirty="0" err="1" smtClean="0"/>
              <a:t>s</a:t>
            </a:r>
            <a:r>
              <a:rPr lang="en-US" dirty="0" smtClean="0"/>
              <a:t> is in a patient who has </a:t>
            </a:r>
            <a:r>
              <a:rPr lang="en-US" b="1" dirty="0" smtClean="0"/>
              <a:t>chronic meningitis due to </a:t>
            </a:r>
            <a:r>
              <a:rPr lang="en-US" b="1" i="1" dirty="0" err="1" smtClean="0"/>
              <a:t>H.capsulatum</a:t>
            </a:r>
            <a:r>
              <a:rPr lang="en-US" i="1" dirty="0" smtClean="0"/>
              <a:t>. </a:t>
            </a:r>
          </a:p>
          <a:p>
            <a:endParaRPr lang="en-US" i="1" dirty="0" smtClean="0"/>
          </a:p>
          <a:p>
            <a:r>
              <a:rPr lang="en-US" i="1" dirty="0" smtClean="0"/>
              <a:t>the presence of either CF or ID </a:t>
            </a:r>
            <a:r>
              <a:rPr lang="en-US" b="1" dirty="0" smtClean="0"/>
              <a:t>antibodies against </a:t>
            </a:r>
            <a:r>
              <a:rPr lang="en-US" b="1" i="1" dirty="0" smtClean="0"/>
              <a:t>H. </a:t>
            </a:r>
            <a:r>
              <a:rPr lang="en-US" b="1" i="1" dirty="0" err="1" smtClean="0"/>
              <a:t>capsulatum</a:t>
            </a:r>
            <a:r>
              <a:rPr lang="en-US" b="1" i="1" dirty="0" smtClean="0"/>
              <a:t> in the CSF </a:t>
            </a:r>
            <a:r>
              <a:rPr lang="en-US" b="1" dirty="0" smtClean="0"/>
              <a:t>allows one to make the diagnosis </a:t>
            </a:r>
            <a:r>
              <a:rPr lang="en-US" dirty="0" smtClean="0"/>
              <a:t>of </a:t>
            </a:r>
            <a:r>
              <a:rPr lang="en-US" i="1" dirty="0" err="1" smtClean="0"/>
              <a:t>Histoplasma</a:t>
            </a:r>
            <a:r>
              <a:rPr lang="en-US" i="1" dirty="0" smtClean="0"/>
              <a:t> meningitis </a:t>
            </a:r>
            <a:r>
              <a:rPr lang="en-US" dirty="0" smtClean="0"/>
              <a:t>even when the culture shows no growth</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Histoplasmin</a:t>
            </a:r>
            <a:r>
              <a:rPr lang="en-US" b="1" dirty="0" smtClean="0"/>
              <a:t> skin tests</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Historically, the </a:t>
            </a:r>
            <a:r>
              <a:rPr lang="en-US" b="1" dirty="0" err="1" smtClean="0"/>
              <a:t>histoplasmin</a:t>
            </a:r>
            <a:r>
              <a:rPr lang="en-US" b="1" dirty="0" smtClean="0"/>
              <a:t> skin test reagent </a:t>
            </a:r>
            <a:r>
              <a:rPr lang="en-US" dirty="0" smtClean="0"/>
              <a:t>was critically</a:t>
            </a:r>
          </a:p>
          <a:p>
            <a:pPr>
              <a:buNone/>
            </a:pPr>
            <a:r>
              <a:rPr lang="en-US" dirty="0" smtClean="0"/>
              <a:t>	essential in defining the area where </a:t>
            </a:r>
            <a:r>
              <a:rPr lang="en-US" i="1" dirty="0" smtClean="0"/>
              <a:t>H. </a:t>
            </a:r>
            <a:r>
              <a:rPr lang="en-US" i="1" dirty="0" err="1" smtClean="0"/>
              <a:t>capsulatum</a:t>
            </a:r>
            <a:r>
              <a:rPr lang="en-US" i="1" dirty="0" smtClean="0"/>
              <a:t> is endemic</a:t>
            </a:r>
          </a:p>
          <a:p>
            <a:pPr>
              <a:buNone/>
            </a:pPr>
            <a:r>
              <a:rPr lang="en-US" dirty="0" smtClean="0"/>
              <a:t>	and the unsuspected high frequency of asymptomatic infection</a:t>
            </a:r>
          </a:p>
          <a:p>
            <a:pPr>
              <a:buNone/>
            </a:pPr>
            <a:r>
              <a:rPr lang="en-US" dirty="0" smtClean="0"/>
              <a:t>	in this area (12, 32). </a:t>
            </a:r>
          </a:p>
          <a:p>
            <a:endParaRPr lang="en-US" dirty="0" smtClean="0"/>
          </a:p>
          <a:p>
            <a:pPr>
              <a:buNone/>
            </a:pPr>
            <a:r>
              <a:rPr lang="en-US" b="1" dirty="0" smtClean="0"/>
              <a:t>	Not a very helpful </a:t>
            </a:r>
            <a:r>
              <a:rPr lang="en-US" dirty="0" smtClean="0"/>
              <a:t>diagnostic test because </a:t>
            </a:r>
          </a:p>
          <a:p>
            <a:r>
              <a:rPr lang="en-US" b="1" dirty="0" smtClean="0"/>
              <a:t>cross-reactions</a:t>
            </a:r>
            <a:r>
              <a:rPr lang="en-US" dirty="0" smtClean="0"/>
              <a:t> with other fungi, especially </a:t>
            </a:r>
            <a:r>
              <a:rPr lang="en-US" i="1" dirty="0" err="1" smtClean="0"/>
              <a:t>Blastomyces</a:t>
            </a:r>
            <a:r>
              <a:rPr lang="en-US" i="1" dirty="0" smtClean="0"/>
              <a:t> </a:t>
            </a:r>
            <a:r>
              <a:rPr lang="en-US" i="1" dirty="0" err="1" smtClean="0"/>
              <a:t>dermatitidis</a:t>
            </a:r>
            <a:r>
              <a:rPr lang="en-US" i="1" dirty="0" smtClean="0"/>
              <a:t>, </a:t>
            </a:r>
          </a:p>
          <a:p>
            <a:r>
              <a:rPr lang="en-US" i="1" dirty="0" smtClean="0"/>
              <a:t>interference </a:t>
            </a:r>
            <a:r>
              <a:rPr lang="en-US" dirty="0" smtClean="0"/>
              <a:t>with subsequent complement fixation antibody assays, and </a:t>
            </a:r>
          </a:p>
          <a:p>
            <a:r>
              <a:rPr lang="en-US" dirty="0" smtClean="0"/>
              <a:t>insensitivity in ill patients who had disseminated infection. </a:t>
            </a:r>
          </a:p>
          <a:p>
            <a:endParaRPr lang="en-US" dirty="0" smtClean="0"/>
          </a:p>
          <a:p>
            <a:r>
              <a:rPr lang="en-US" b="1" dirty="0" smtClean="0"/>
              <a:t>skin test reagents are no longer commercially available.</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2133312"/>
            <a:ext cx="8229600" cy="3459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Histoplamosis</a:t>
            </a:r>
            <a:r>
              <a:rPr lang="en-US" dirty="0" smtClean="0"/>
              <a:t> in renal transplant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 solid organ transplant (SOT) recipients, the incidence of </a:t>
            </a:r>
            <a:r>
              <a:rPr lang="en-US" dirty="0" err="1" smtClean="0"/>
              <a:t>histoplasmosis</a:t>
            </a:r>
            <a:r>
              <a:rPr lang="en-US" dirty="0" smtClean="0"/>
              <a:t> is estimated to be low, with only a few case series, mostly among renal</a:t>
            </a:r>
          </a:p>
          <a:p>
            <a:pPr>
              <a:buNone/>
            </a:pPr>
            <a:r>
              <a:rPr lang="en-US" dirty="0" smtClean="0"/>
              <a:t>	and liver transplant recipients  </a:t>
            </a:r>
          </a:p>
          <a:p>
            <a:endParaRPr lang="en-US" dirty="0" smtClean="0"/>
          </a:p>
          <a:p>
            <a:r>
              <a:rPr lang="en-US" dirty="0" smtClean="0"/>
              <a:t>There are only isolated case reports of </a:t>
            </a:r>
            <a:r>
              <a:rPr lang="en-US" dirty="0" err="1" smtClean="0"/>
              <a:t>histoplasmosis</a:t>
            </a:r>
            <a:r>
              <a:rPr lang="en-US" dirty="0" smtClean="0"/>
              <a:t> among lung or</a:t>
            </a:r>
          </a:p>
          <a:p>
            <a:pPr>
              <a:buNone/>
            </a:pPr>
            <a:r>
              <a:rPr lang="en-US" dirty="0" smtClean="0"/>
              <a:t>	heart transplant recipients . </a:t>
            </a:r>
          </a:p>
          <a:p>
            <a:endParaRPr lang="en-US" dirty="0" smtClean="0"/>
          </a:p>
          <a:p>
            <a:r>
              <a:rPr lang="en-US" dirty="0" smtClean="0"/>
              <a:t>For SOT recipients, disseminated disease may occur as primary infection, as a reactivation of latent infection, or as a donor-transmitted infection. </a:t>
            </a:r>
          </a:p>
          <a:p>
            <a:endParaRPr lang="en-US" dirty="0" smtClean="0"/>
          </a:p>
          <a:p>
            <a:r>
              <a:rPr lang="en-US" dirty="0" smtClean="0"/>
              <a:t>Given the scarcity of studies on which to make evidence-based recommendations, the 2007 update of the clinical practice guidelines for the management of patients with </a:t>
            </a:r>
            <a:r>
              <a:rPr lang="en-US" dirty="0" err="1" smtClean="0"/>
              <a:t>histoplasmosis</a:t>
            </a:r>
            <a:r>
              <a:rPr lang="en-US" dirty="0" smtClean="0"/>
              <a:t>, </a:t>
            </a:r>
            <a:r>
              <a:rPr lang="en-US" b="1" dirty="0" smtClean="0"/>
              <a:t>endorsed by the Infectious Diseases Society of America, provides no specific recommendations on the ideal treatment of </a:t>
            </a:r>
            <a:r>
              <a:rPr lang="en-US" b="1" dirty="0" err="1" smtClean="0"/>
              <a:t>histoplasmosis</a:t>
            </a:r>
            <a:r>
              <a:rPr lang="en-US" b="1" dirty="0" smtClean="0"/>
              <a:t> among SOT recipients</a:t>
            </a:r>
          </a:p>
          <a:p>
            <a:endParaRPr lang="en-US" dirty="0"/>
          </a:p>
        </p:txBody>
      </p:sp>
      <p:sp>
        <p:nvSpPr>
          <p:cNvPr id="4" name="TextBox 3"/>
          <p:cNvSpPr txBox="1"/>
          <p:nvPr/>
        </p:nvSpPr>
        <p:spPr>
          <a:xfrm>
            <a:off x="685800" y="6324600"/>
            <a:ext cx="7924800" cy="338554"/>
          </a:xfrm>
          <a:prstGeom prst="rect">
            <a:avLst/>
          </a:prstGeom>
          <a:noFill/>
        </p:spPr>
        <p:txBody>
          <a:bodyPr wrap="square" rtlCol="0">
            <a:spAutoFit/>
          </a:bodyPr>
          <a:lstStyle/>
          <a:p>
            <a:r>
              <a:rPr lang="en-US" sz="800" dirty="0" smtClean="0"/>
              <a:t>Vail GM, Young RS, Wheat LJ, </a:t>
            </a:r>
            <a:r>
              <a:rPr lang="en-US" sz="800" dirty="0" err="1" smtClean="0"/>
              <a:t>Filo</a:t>
            </a:r>
            <a:r>
              <a:rPr lang="en-US" sz="800" dirty="0" smtClean="0"/>
              <a:t> RS, </a:t>
            </a:r>
            <a:r>
              <a:rPr lang="en-US" sz="800" dirty="0" err="1" smtClean="0"/>
              <a:t>Cornetta</a:t>
            </a:r>
            <a:r>
              <a:rPr lang="en-US" sz="800" dirty="0" smtClean="0"/>
              <a:t> K, Goldman M. Incidence of </a:t>
            </a:r>
            <a:r>
              <a:rPr lang="en-US" sz="800" dirty="0" err="1" smtClean="0"/>
              <a:t>histoplasmosis</a:t>
            </a:r>
            <a:r>
              <a:rPr lang="en-US" sz="800" dirty="0" smtClean="0"/>
              <a:t> following </a:t>
            </a:r>
            <a:r>
              <a:rPr lang="en-US" sz="800" dirty="0" err="1" smtClean="0"/>
              <a:t>allogeneic</a:t>
            </a:r>
            <a:r>
              <a:rPr lang="en-US" sz="800" dirty="0" smtClean="0"/>
              <a:t> bone marrow transplant or solid organ transplant in a </a:t>
            </a:r>
            <a:r>
              <a:rPr lang="en-US" sz="800" dirty="0" err="1" smtClean="0"/>
              <a:t>hyperendemic</a:t>
            </a:r>
            <a:r>
              <a:rPr lang="en-US" sz="800" dirty="0" smtClean="0"/>
              <a:t> area. </a:t>
            </a:r>
            <a:r>
              <a:rPr lang="en-US" sz="800" dirty="0" err="1" smtClean="0"/>
              <a:t>Transpl</a:t>
            </a:r>
            <a:r>
              <a:rPr lang="en-US" sz="800" dirty="0" smtClean="0"/>
              <a:t> Infect </a:t>
            </a:r>
            <a:r>
              <a:rPr lang="en-US" sz="800" dirty="0" err="1" smtClean="0"/>
              <a:t>Dis</a:t>
            </a:r>
            <a:r>
              <a:rPr lang="en-US" sz="800" dirty="0" smtClean="0"/>
              <a:t> </a:t>
            </a:r>
            <a:r>
              <a:rPr lang="en-US" sz="800" b="1" dirty="0" smtClean="0"/>
              <a:t>2002; 4:148–51.</a:t>
            </a:r>
            <a:endParaRPr lang="en-US" sz="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52400"/>
            <a:ext cx="87630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buNone/>
            </a:pPr>
            <a:r>
              <a:rPr lang="en-US" dirty="0" smtClean="0"/>
              <a:t>	During the 1997–2007 study period, 3436 patients received a solid organ transplant, and </a:t>
            </a:r>
            <a:r>
              <a:rPr lang="en-US" b="1" dirty="0" smtClean="0"/>
              <a:t>29 </a:t>
            </a:r>
            <a:r>
              <a:rPr lang="en-US" dirty="0" smtClean="0"/>
              <a:t>patients were identified as having </a:t>
            </a:r>
            <a:r>
              <a:rPr lang="en-US" dirty="0" err="1" smtClean="0"/>
              <a:t>posttransplantation</a:t>
            </a:r>
            <a:r>
              <a:rPr lang="en-US" dirty="0" smtClean="0"/>
              <a:t> </a:t>
            </a:r>
            <a:r>
              <a:rPr lang="en-US" dirty="0" err="1" smtClean="0"/>
              <a:t>histoplasmosis</a:t>
            </a:r>
            <a:r>
              <a:rPr lang="en-US" dirty="0" smtClean="0"/>
              <a:t>. </a:t>
            </a:r>
          </a:p>
          <a:p>
            <a:r>
              <a:rPr lang="en-US" dirty="0" smtClean="0"/>
              <a:t>14 had </a:t>
            </a:r>
            <a:r>
              <a:rPr lang="en-US" dirty="0" err="1" smtClean="0"/>
              <a:t>posttransplantation</a:t>
            </a:r>
            <a:r>
              <a:rPr lang="en-US" dirty="0" smtClean="0"/>
              <a:t> </a:t>
            </a:r>
            <a:r>
              <a:rPr lang="en-US" dirty="0" err="1" smtClean="0"/>
              <a:t>histoplasmosis</a:t>
            </a:r>
            <a:r>
              <a:rPr lang="en-US" dirty="0" smtClean="0"/>
              <a:t> (incidence, 1 case per 1000 person-years); </a:t>
            </a:r>
          </a:p>
          <a:p>
            <a:r>
              <a:rPr lang="en-US" dirty="0" smtClean="0"/>
              <a:t>14 showed </a:t>
            </a:r>
            <a:r>
              <a:rPr lang="en-US" dirty="0" err="1" smtClean="0"/>
              <a:t>histologic</a:t>
            </a:r>
            <a:r>
              <a:rPr lang="en-US" dirty="0" smtClean="0"/>
              <a:t> evidence of </a:t>
            </a:r>
            <a:r>
              <a:rPr lang="en-US" dirty="0" err="1" smtClean="0"/>
              <a:t>histoplasmosis</a:t>
            </a:r>
            <a:r>
              <a:rPr lang="en-US" dirty="0" smtClean="0"/>
              <a:t> in the recipient or</a:t>
            </a:r>
          </a:p>
          <a:p>
            <a:r>
              <a:rPr lang="en-US" dirty="0" smtClean="0"/>
              <a:t>donor tissue, which was encountered unexpectedly at the time of transplantation; </a:t>
            </a:r>
          </a:p>
          <a:p>
            <a:r>
              <a:rPr lang="en-US" dirty="0" smtClean="0"/>
              <a:t>1 had </a:t>
            </a:r>
            <a:r>
              <a:rPr lang="en-US" dirty="0" err="1" smtClean="0"/>
              <a:t>histoplasmosis</a:t>
            </a:r>
            <a:r>
              <a:rPr lang="en-US" dirty="0" smtClean="0"/>
              <a:t> before receiving the transplant. </a:t>
            </a:r>
          </a:p>
          <a:p>
            <a:endParaRPr lang="en-US" dirty="0" smtClean="0"/>
          </a:p>
          <a:p>
            <a:pPr>
              <a:buNone/>
            </a:pPr>
            <a:r>
              <a:rPr lang="en-US" dirty="0" smtClean="0"/>
              <a:t>	Of the 14 pts who developed </a:t>
            </a:r>
            <a:r>
              <a:rPr lang="en-US" dirty="0" err="1" smtClean="0"/>
              <a:t>histoplasmosis</a:t>
            </a:r>
            <a:r>
              <a:rPr lang="en-US" dirty="0" smtClean="0"/>
              <a:t> after transplantation</a:t>
            </a:r>
          </a:p>
          <a:p>
            <a:r>
              <a:rPr lang="en-US" dirty="0" smtClean="0"/>
              <a:t>5 were heart transplant recipients, </a:t>
            </a:r>
          </a:p>
          <a:p>
            <a:r>
              <a:rPr lang="en-US" dirty="0" smtClean="0"/>
              <a:t>3 were lung transplant recipients, </a:t>
            </a:r>
          </a:p>
          <a:p>
            <a:r>
              <a:rPr lang="en-US" dirty="0" smtClean="0"/>
              <a:t>3 were kidney transplant recipients, </a:t>
            </a:r>
          </a:p>
          <a:p>
            <a:r>
              <a:rPr lang="en-US" dirty="0" smtClean="0"/>
              <a:t>1 was a liver transplant recipient, </a:t>
            </a:r>
          </a:p>
          <a:p>
            <a:r>
              <a:rPr lang="en-US" dirty="0" smtClean="0"/>
              <a:t>1 was a pancreas transplant recipient, </a:t>
            </a:r>
          </a:p>
          <a:p>
            <a:r>
              <a:rPr lang="en-US" dirty="0" smtClean="0"/>
              <a:t>1 was a kidney-pancreas transplant recipient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i="1" dirty="0" smtClean="0"/>
              <a:t>Active </a:t>
            </a:r>
            <a:r>
              <a:rPr lang="en-US" b="1" i="1" dirty="0" err="1" smtClean="0"/>
              <a:t>histoplasmosis</a:t>
            </a:r>
            <a:r>
              <a:rPr lang="en-US" b="1" i="1" dirty="0" smtClean="0"/>
              <a:t>. </a:t>
            </a:r>
          </a:p>
          <a:p>
            <a:r>
              <a:rPr lang="en-US" b="1" i="1" dirty="0" smtClean="0"/>
              <a:t>Proven cases of active infection =</a:t>
            </a:r>
            <a:r>
              <a:rPr lang="en-US" dirty="0" smtClean="0"/>
              <a:t>compatible clinical manifestations + </a:t>
            </a:r>
            <a:r>
              <a:rPr lang="en-US" dirty="0" err="1" smtClean="0"/>
              <a:t>histologic</a:t>
            </a:r>
            <a:r>
              <a:rPr lang="en-US" dirty="0" smtClean="0"/>
              <a:t> (yeast forms compatible with </a:t>
            </a:r>
            <a:r>
              <a:rPr lang="en-US" i="1" dirty="0" err="1" smtClean="0"/>
              <a:t>H.capsulatum</a:t>
            </a:r>
            <a:r>
              <a:rPr lang="en-US" i="1" dirty="0" smtClean="0"/>
              <a:t>) and/or microbiologic (growth of H. </a:t>
            </a:r>
            <a:r>
              <a:rPr lang="en-US" i="1" dirty="0" err="1" smtClean="0"/>
              <a:t>capsulatum</a:t>
            </a:r>
            <a:r>
              <a:rPr lang="en-US" i="1" dirty="0" smtClean="0"/>
              <a:t> in </a:t>
            </a:r>
            <a:r>
              <a:rPr lang="en-US" dirty="0" smtClean="0"/>
              <a:t>culture) evidence of </a:t>
            </a:r>
            <a:r>
              <a:rPr lang="en-US" dirty="0" err="1" smtClean="0"/>
              <a:t>histoplasmosis</a:t>
            </a:r>
            <a:r>
              <a:rPr lang="en-US" dirty="0" smtClean="0"/>
              <a:t>. </a:t>
            </a:r>
          </a:p>
          <a:p>
            <a:r>
              <a:rPr lang="en-US" b="1" dirty="0" smtClean="0"/>
              <a:t>Possible cases </a:t>
            </a:r>
            <a:r>
              <a:rPr lang="en-US" dirty="0" smtClean="0"/>
              <a:t>of active infection= compatible clinical manifestations + a positive </a:t>
            </a:r>
            <a:r>
              <a:rPr lang="en-US" i="1" dirty="0" err="1" smtClean="0"/>
              <a:t>Histoplasma</a:t>
            </a:r>
            <a:r>
              <a:rPr lang="en-US" i="1" dirty="0" smtClean="0"/>
              <a:t> urine antigen test </a:t>
            </a:r>
            <a:r>
              <a:rPr lang="en-US" dirty="0" smtClean="0"/>
              <a:t>result and/or a positive serology test result (which was previously negative or had a 4-fold increase in titers).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disseminated vs. localized </a:t>
            </a:r>
            <a:br>
              <a:rPr lang="en-US" b="1" i="1" dirty="0" smtClean="0"/>
            </a:br>
            <a:endParaRPr lang="en-US" dirty="0"/>
          </a:p>
        </p:txBody>
      </p:sp>
      <p:sp>
        <p:nvSpPr>
          <p:cNvPr id="3" name="Content Placeholder 2"/>
          <p:cNvSpPr>
            <a:spLocks noGrp="1"/>
          </p:cNvSpPr>
          <p:nvPr>
            <p:ph idx="1"/>
          </p:nvPr>
        </p:nvSpPr>
        <p:spPr/>
        <p:txBody>
          <a:bodyPr>
            <a:normAutofit/>
          </a:bodyPr>
          <a:lstStyle/>
          <a:p>
            <a:r>
              <a:rPr lang="en-US" dirty="0" smtClean="0"/>
              <a:t>Disseminated disease: was based on </a:t>
            </a:r>
            <a:r>
              <a:rPr lang="en-US" b="1" dirty="0" smtClean="0"/>
              <a:t>radiographic, </a:t>
            </a:r>
            <a:r>
              <a:rPr lang="en-US" b="1" dirty="0" err="1" smtClean="0"/>
              <a:t>histologic</a:t>
            </a:r>
            <a:r>
              <a:rPr lang="en-US" b="1" dirty="0" smtClean="0"/>
              <a:t>, or microbiologic evidence</a:t>
            </a:r>
            <a:r>
              <a:rPr lang="en-US" dirty="0" smtClean="0"/>
              <a:t> of involvement of at least </a:t>
            </a:r>
            <a:r>
              <a:rPr lang="en-US" b="1" dirty="0" smtClean="0"/>
              <a:t>2 organs or a blood or bone marrow </a:t>
            </a:r>
            <a:r>
              <a:rPr lang="en-US" dirty="0" smtClean="0"/>
              <a:t>sample that tested positive for </a:t>
            </a:r>
            <a:r>
              <a:rPr lang="en-US" i="1" dirty="0" smtClean="0"/>
              <a:t>H. </a:t>
            </a:r>
            <a:r>
              <a:rPr lang="en-US" i="1" dirty="0" err="1" smtClean="0"/>
              <a:t>capsulatum</a:t>
            </a:r>
            <a:r>
              <a:rPr lang="en-US" i="1" dirty="0" smtClean="0"/>
              <a:t> on culture; </a:t>
            </a:r>
          </a:p>
          <a:p>
            <a:r>
              <a:rPr lang="en-US" i="1" dirty="0" smtClean="0"/>
              <a:t>Otherwise: </a:t>
            </a:r>
            <a:r>
              <a:rPr lang="en-US" dirty="0" smtClean="0"/>
              <a:t>localized disease.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MEDICATIONS</a:t>
            </a:r>
            <a:br>
              <a:rPr lang="en-US" sz="3200" dirty="0" smtClean="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1.    	Prednisone 5 mg once a day. </a:t>
            </a:r>
          </a:p>
          <a:p>
            <a:r>
              <a:rPr lang="en-US" dirty="0" smtClean="0"/>
              <a:t>2.    	</a:t>
            </a:r>
            <a:r>
              <a:rPr lang="en-US" dirty="0" err="1" smtClean="0"/>
              <a:t>Prograf</a:t>
            </a:r>
            <a:r>
              <a:rPr lang="en-US" dirty="0" smtClean="0"/>
              <a:t> 3 mg twice daily.</a:t>
            </a:r>
          </a:p>
          <a:p>
            <a:r>
              <a:rPr lang="en-US" dirty="0" smtClean="0"/>
              <a:t>3.    	</a:t>
            </a:r>
            <a:r>
              <a:rPr lang="en-US" dirty="0" err="1" smtClean="0"/>
              <a:t>Myfortic</a:t>
            </a:r>
            <a:r>
              <a:rPr lang="en-US" dirty="0" smtClean="0"/>
              <a:t> 540 mg twice daily.</a:t>
            </a:r>
          </a:p>
          <a:p>
            <a:r>
              <a:rPr lang="en-US" dirty="0" smtClean="0"/>
              <a:t>4.    	</a:t>
            </a:r>
            <a:r>
              <a:rPr lang="en-US" dirty="0" err="1" smtClean="0"/>
              <a:t>Microbid</a:t>
            </a:r>
            <a:r>
              <a:rPr lang="en-US" dirty="0" smtClean="0"/>
              <a:t> 400 mg once a day.</a:t>
            </a:r>
          </a:p>
          <a:p>
            <a:r>
              <a:rPr lang="en-US" dirty="0" smtClean="0"/>
              <a:t>5.    	Aspirin 81 mg once a day.</a:t>
            </a:r>
          </a:p>
          <a:p>
            <a:r>
              <a:rPr lang="en-US" dirty="0" smtClean="0"/>
              <a:t>6.	</a:t>
            </a:r>
            <a:r>
              <a:rPr lang="en-US" dirty="0" err="1" smtClean="0"/>
              <a:t>Synthroid</a:t>
            </a:r>
            <a:r>
              <a:rPr lang="en-US" dirty="0" smtClean="0"/>
              <a:t> 127 micrograms once a day.</a:t>
            </a:r>
          </a:p>
          <a:p>
            <a:r>
              <a:rPr lang="en-US" dirty="0" smtClean="0"/>
              <a:t>7.	K-</a:t>
            </a:r>
            <a:r>
              <a:rPr lang="en-US" dirty="0" err="1" smtClean="0"/>
              <a:t>Dur</a:t>
            </a:r>
            <a:r>
              <a:rPr lang="en-US" dirty="0" smtClean="0"/>
              <a:t> 20 </a:t>
            </a:r>
            <a:r>
              <a:rPr lang="en-US" dirty="0" err="1" smtClean="0"/>
              <a:t>mEq</a:t>
            </a:r>
            <a:r>
              <a:rPr lang="en-US" dirty="0" smtClean="0"/>
              <a:t> once a day.  </a:t>
            </a:r>
          </a:p>
          <a:p>
            <a:r>
              <a:rPr lang="en-US" dirty="0" smtClean="0"/>
              <a:t>8.	Multivitamin once a day. </a:t>
            </a:r>
          </a:p>
          <a:p>
            <a:r>
              <a:rPr lang="en-US" dirty="0" smtClean="0"/>
              <a:t>9.	Calcium carbonate with vitamin D 500 mg twice daily.</a:t>
            </a:r>
          </a:p>
          <a:p>
            <a:r>
              <a:rPr lang="en-US" dirty="0" smtClean="0"/>
              <a:t>10.	Magnesium oxide 3 times daily.</a:t>
            </a:r>
          </a:p>
          <a:p>
            <a:r>
              <a:rPr lang="en-US" dirty="0" smtClean="0"/>
              <a:t>11.	Vitamin D (</a:t>
            </a:r>
            <a:r>
              <a:rPr lang="en-US" dirty="0" err="1" smtClean="0"/>
              <a:t>cholecalciferol</a:t>
            </a:r>
            <a:r>
              <a:rPr lang="en-US" dirty="0" smtClean="0"/>
              <a:t>) 2000 units daily.</a:t>
            </a:r>
          </a:p>
          <a:p>
            <a:r>
              <a:rPr lang="en-US" dirty="0" smtClean="0"/>
              <a:t>12.	</a:t>
            </a:r>
            <a:r>
              <a:rPr lang="en-US" dirty="0" err="1" smtClean="0"/>
              <a:t>Xanax</a:t>
            </a:r>
            <a:r>
              <a:rPr lang="en-US" dirty="0" smtClean="0"/>
              <a:t> 25 mg once a day.</a:t>
            </a:r>
          </a:p>
          <a:p>
            <a:r>
              <a:rPr lang="en-US" dirty="0" smtClean="0"/>
              <a:t>13.	</a:t>
            </a:r>
            <a:r>
              <a:rPr lang="en-US" dirty="0" err="1" smtClean="0"/>
              <a:t>Celexa</a:t>
            </a:r>
            <a:r>
              <a:rPr lang="en-US" dirty="0" smtClean="0"/>
              <a:t> 20 mg once a day.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Scenario 1: Active </a:t>
            </a:r>
            <a:r>
              <a:rPr lang="en-US" sz="3200" b="1" dirty="0" err="1" smtClean="0"/>
              <a:t>Histoplasmosis</a:t>
            </a:r>
            <a:r>
              <a:rPr lang="en-US" sz="3200" b="1" dirty="0" smtClean="0"/>
              <a:t> after Solid Organ Transplantation</a:t>
            </a:r>
            <a:endParaRPr lang="en-US" sz="3200" dirty="0"/>
          </a:p>
        </p:txBody>
      </p:sp>
      <p:pic>
        <p:nvPicPr>
          <p:cNvPr id="1028" name="Picture 4" descr="C:\Users\Registered User\Desktop\incidence.PNG"/>
          <p:cNvPicPr>
            <a:picLocks noGrp="1" noChangeAspect="1" noChangeArrowheads="1"/>
          </p:cNvPicPr>
          <p:nvPr>
            <p:ph idx="1"/>
          </p:nvPr>
        </p:nvPicPr>
        <p:blipFill>
          <a:blip r:embed="rId3" cstate="print"/>
          <a:srcRect/>
          <a:stretch>
            <a:fillRect/>
          </a:stretch>
        </p:blipFill>
        <p:spPr bwMode="auto">
          <a:xfrm>
            <a:off x="457200" y="1676400"/>
            <a:ext cx="8229600" cy="3937011"/>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9 (64%) : male. </a:t>
            </a:r>
          </a:p>
          <a:p>
            <a:r>
              <a:rPr lang="en-US" dirty="0" smtClean="0"/>
              <a:t>median age : 45.5 years  </a:t>
            </a:r>
          </a:p>
          <a:p>
            <a:r>
              <a:rPr lang="en-US" dirty="0" smtClean="0"/>
              <a:t>13 (93%) :white, 1 (7%) was African American. </a:t>
            </a:r>
          </a:p>
          <a:p>
            <a:r>
              <a:rPr lang="en-US" dirty="0" smtClean="0"/>
              <a:t>13 patients resided in Ohio, 1 lived in Buffalo, NY. </a:t>
            </a:r>
          </a:p>
          <a:p>
            <a:r>
              <a:rPr lang="en-US" dirty="0" smtClean="0"/>
              <a:t>The most common immunosuppressive regimen at the time of presentation : prednisone, </a:t>
            </a:r>
            <a:r>
              <a:rPr lang="en-US" dirty="0" err="1" smtClean="0"/>
              <a:t>tacrolimus</a:t>
            </a:r>
            <a:r>
              <a:rPr lang="en-US" dirty="0" smtClean="0"/>
              <a:t>, and </a:t>
            </a:r>
            <a:r>
              <a:rPr lang="en-US" dirty="0" err="1" smtClean="0"/>
              <a:t>mycophenolate</a:t>
            </a:r>
            <a:r>
              <a:rPr lang="en-US" dirty="0" smtClean="0"/>
              <a:t> </a:t>
            </a:r>
            <a:r>
              <a:rPr lang="en-US" dirty="0" err="1" smtClean="0"/>
              <a:t>mofetil</a:t>
            </a:r>
            <a:r>
              <a:rPr lang="en-US" dirty="0" smtClean="0"/>
              <a:t>.</a:t>
            </a:r>
          </a:p>
          <a:p>
            <a:r>
              <a:rPr lang="en-US" dirty="0" smtClean="0"/>
              <a:t>The median time from transplantation to infection was </a:t>
            </a:r>
            <a:r>
              <a:rPr lang="en-US" b="1" dirty="0" smtClean="0"/>
              <a:t>17 months.</a:t>
            </a:r>
            <a:endParaRPr lang="en-US"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presentation</a:t>
            </a:r>
            <a:endParaRPr lang="en-US" dirty="0"/>
          </a:p>
        </p:txBody>
      </p:sp>
      <p:sp>
        <p:nvSpPr>
          <p:cNvPr id="3" name="Content Placeholder 2"/>
          <p:cNvSpPr>
            <a:spLocks noGrp="1"/>
          </p:cNvSpPr>
          <p:nvPr>
            <p:ph idx="1"/>
          </p:nvPr>
        </p:nvSpPr>
        <p:spPr/>
        <p:txBody>
          <a:bodyPr>
            <a:normAutofit fontScale="47500" lnSpcReduction="20000"/>
          </a:bodyPr>
          <a:lstStyle/>
          <a:p>
            <a:r>
              <a:rPr lang="en-US" b="1" i="1" dirty="0" smtClean="0"/>
              <a:t>The median duration of symptoms </a:t>
            </a:r>
            <a:r>
              <a:rPr lang="en-US" dirty="0" smtClean="0"/>
              <a:t>before the diagnosis of active </a:t>
            </a:r>
            <a:r>
              <a:rPr lang="en-US" dirty="0" err="1" smtClean="0"/>
              <a:t>histoplasmosis</a:t>
            </a:r>
            <a:r>
              <a:rPr lang="en-US" dirty="0" smtClean="0"/>
              <a:t> </a:t>
            </a:r>
            <a:r>
              <a:rPr lang="en-US" b="1" dirty="0" smtClean="0"/>
              <a:t>was 3 weeks </a:t>
            </a:r>
          </a:p>
          <a:p>
            <a:r>
              <a:rPr lang="en-US" dirty="0" smtClean="0"/>
              <a:t> nonspecific.</a:t>
            </a:r>
          </a:p>
          <a:p>
            <a:r>
              <a:rPr lang="en-US" b="1" dirty="0" smtClean="0"/>
              <a:t>Fever (13 [93%] of 14 patients) and </a:t>
            </a:r>
          </a:p>
          <a:p>
            <a:r>
              <a:rPr lang="en-US" b="1" dirty="0" smtClean="0"/>
              <a:t>Shortness of breath </a:t>
            </a:r>
            <a:r>
              <a:rPr lang="en-US" dirty="0" smtClean="0"/>
              <a:t>(8 [57%] patients)</a:t>
            </a:r>
          </a:p>
          <a:p>
            <a:r>
              <a:rPr lang="en-US" dirty="0" smtClean="0"/>
              <a:t>Diarrhea (6 patients [43%]), </a:t>
            </a:r>
          </a:p>
          <a:p>
            <a:r>
              <a:rPr lang="en-US" dirty="0" smtClean="0"/>
              <a:t>Cough (6 patients [43%]), </a:t>
            </a:r>
          </a:p>
          <a:p>
            <a:r>
              <a:rPr lang="en-US" dirty="0" smtClean="0"/>
              <a:t>Diaphoresis (5 patients [36%]), and </a:t>
            </a:r>
          </a:p>
          <a:p>
            <a:r>
              <a:rPr lang="en-US" dirty="0" smtClean="0"/>
              <a:t>headache (4 patients [29%]). </a:t>
            </a:r>
          </a:p>
          <a:p>
            <a:r>
              <a:rPr lang="en-US" dirty="0" smtClean="0"/>
              <a:t>Surprisingly, weight loss was not as frequent (3 patients [21%]). </a:t>
            </a:r>
          </a:p>
          <a:p>
            <a:endParaRPr lang="en-US" dirty="0" smtClean="0"/>
          </a:p>
          <a:p>
            <a:r>
              <a:rPr lang="en-US" b="1" dirty="0" smtClean="0"/>
              <a:t>All patients had lung involvement </a:t>
            </a:r>
            <a:r>
              <a:rPr lang="en-US" dirty="0" smtClean="0"/>
              <a:t>as evidenced by radiologic studies, culture, and/or histopathology.</a:t>
            </a:r>
          </a:p>
          <a:p>
            <a:r>
              <a:rPr lang="en-US" dirty="0" smtClean="0"/>
              <a:t>All patients </a:t>
            </a:r>
            <a:r>
              <a:rPr lang="en-US" b="1" dirty="0" smtClean="0"/>
              <a:t>had disseminated infection </a:t>
            </a:r>
            <a:r>
              <a:rPr lang="en-US" dirty="0" smtClean="0"/>
              <a:t>(11 patients had at least 2 compatible biopsies and/or positive culture results from different organs; the remaining 3 had a compatible lung biopsy and radiographic evidence of involvement of another organ). </a:t>
            </a:r>
          </a:p>
          <a:p>
            <a:endParaRPr lang="en-US" dirty="0" smtClean="0"/>
          </a:p>
          <a:p>
            <a:r>
              <a:rPr lang="en-US" dirty="0" smtClean="0"/>
              <a:t>Notable findings at presentation included hoarseness in a patient with a </a:t>
            </a:r>
            <a:r>
              <a:rPr lang="en-US" dirty="0" err="1" smtClean="0"/>
              <a:t>tonsillar</a:t>
            </a:r>
            <a:r>
              <a:rPr lang="en-US" dirty="0" smtClean="0"/>
              <a:t> abscess due to </a:t>
            </a:r>
            <a:r>
              <a:rPr lang="en-US" i="1" dirty="0" smtClean="0"/>
              <a:t>H. </a:t>
            </a:r>
            <a:r>
              <a:rPr lang="en-US" i="1" dirty="0" err="1" smtClean="0"/>
              <a:t>capsulatum</a:t>
            </a:r>
            <a:r>
              <a:rPr lang="en-US" i="1" dirty="0" smtClean="0"/>
              <a:t> infection </a:t>
            </a:r>
            <a:r>
              <a:rPr lang="en-US" dirty="0" smtClean="0"/>
              <a:t>and blurry vision in a patient with central nervous system involvement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Only 7 </a:t>
            </a:r>
            <a:r>
              <a:rPr lang="en-US" b="1" dirty="0" smtClean="0"/>
              <a:t>(50%) </a:t>
            </a:r>
            <a:r>
              <a:rPr lang="en-US" dirty="0" smtClean="0"/>
              <a:t>with active </a:t>
            </a:r>
            <a:r>
              <a:rPr lang="en-US" dirty="0" err="1" smtClean="0"/>
              <a:t>histoplasmosis</a:t>
            </a:r>
            <a:r>
              <a:rPr lang="en-US" dirty="0" smtClean="0"/>
              <a:t> after transplantation had </a:t>
            </a:r>
            <a:r>
              <a:rPr lang="en-US" b="1" dirty="0" smtClean="0"/>
              <a:t>an abnormal CXR</a:t>
            </a:r>
            <a:endParaRPr lang="en-US" dirty="0" smtClean="0"/>
          </a:p>
          <a:p>
            <a:r>
              <a:rPr lang="en-US" dirty="0" smtClean="0"/>
              <a:t>all 13 patients had chest CT scans that revealed new abnormalities consistent with acute </a:t>
            </a:r>
            <a:r>
              <a:rPr lang="en-US" dirty="0" err="1" smtClean="0"/>
              <a:t>histoplasmosis</a:t>
            </a:r>
            <a:r>
              <a:rPr lang="en-US" dirty="0" smtClean="0"/>
              <a:t> : </a:t>
            </a:r>
            <a:r>
              <a:rPr lang="en-US" b="1" dirty="0" smtClean="0"/>
              <a:t>multiple nodular lesions and diffuse bilateral infiltrates. </a:t>
            </a:r>
          </a:p>
          <a:p>
            <a:r>
              <a:rPr lang="en-US" dirty="0" smtClean="0"/>
              <a:t>Five (50%) of 10 patients who had abdominal CT scans had abnormalities suggestive of </a:t>
            </a:r>
            <a:r>
              <a:rPr lang="en-US" i="1" dirty="0" smtClean="0"/>
              <a:t>H. </a:t>
            </a:r>
            <a:r>
              <a:rPr lang="en-US" i="1" dirty="0" err="1" smtClean="0"/>
              <a:t>capsulatum</a:t>
            </a:r>
            <a:r>
              <a:rPr lang="en-US" i="1" dirty="0" smtClean="0"/>
              <a:t> infection, including </a:t>
            </a:r>
            <a:r>
              <a:rPr lang="en-US" i="1" dirty="0" err="1" smtClean="0"/>
              <a:t>splenomegaly</a:t>
            </a:r>
            <a:r>
              <a:rPr lang="en-US" i="1" dirty="0" smtClean="0"/>
              <a:t> (with and </a:t>
            </a:r>
            <a:r>
              <a:rPr lang="en-US" dirty="0" smtClean="0"/>
              <a:t>without focal lesions) and </a:t>
            </a:r>
            <a:r>
              <a:rPr lang="en-US" dirty="0" err="1" smtClean="0"/>
              <a:t>lymphadenopathy</a:t>
            </a:r>
            <a:r>
              <a:rPr lang="en-US" dirty="0" smtClean="0"/>
              <a:t>.</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304800" y="457201"/>
            <a:ext cx="86106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Laboratory results</a:t>
            </a:r>
            <a:endParaRPr lang="en-US" dirty="0"/>
          </a:p>
        </p:txBody>
      </p:sp>
      <p:sp>
        <p:nvSpPr>
          <p:cNvPr id="3" name="Content Placeholder 2"/>
          <p:cNvSpPr>
            <a:spLocks noGrp="1"/>
          </p:cNvSpPr>
          <p:nvPr>
            <p:ph idx="1"/>
          </p:nvPr>
        </p:nvSpPr>
        <p:spPr/>
        <p:txBody>
          <a:bodyPr>
            <a:normAutofit fontScale="47500" lnSpcReduction="20000"/>
          </a:bodyPr>
          <a:lstStyle/>
          <a:p>
            <a:r>
              <a:rPr lang="en-US" b="1" i="1" dirty="0" smtClean="0"/>
              <a:t>The most common laboratory abnormalities </a:t>
            </a:r>
            <a:r>
              <a:rPr lang="en-US" dirty="0" smtClean="0"/>
              <a:t>were </a:t>
            </a:r>
            <a:r>
              <a:rPr lang="en-US" b="1" dirty="0" smtClean="0"/>
              <a:t>anemia and </a:t>
            </a:r>
            <a:r>
              <a:rPr lang="en-US" b="1" dirty="0" err="1" smtClean="0"/>
              <a:t>leukopenia</a:t>
            </a:r>
            <a:r>
              <a:rPr lang="en-US" b="1" dirty="0" smtClean="0"/>
              <a:t> </a:t>
            </a:r>
            <a:r>
              <a:rPr lang="en-US" dirty="0" smtClean="0"/>
              <a:t>(12 [86%] of 14 patients).</a:t>
            </a:r>
          </a:p>
          <a:p>
            <a:r>
              <a:rPr lang="en-US" dirty="0" smtClean="0"/>
              <a:t>The median WBC  was 3.84103 cells/</a:t>
            </a:r>
            <a:r>
              <a:rPr lang="en-US" dirty="0" err="1" smtClean="0"/>
              <a:t>mL</a:t>
            </a:r>
            <a:r>
              <a:rPr lang="en-US" dirty="0" smtClean="0"/>
              <a:t> , and the median Hg was 9.9 g/</a:t>
            </a:r>
            <a:r>
              <a:rPr lang="en-US" dirty="0" err="1" smtClean="0"/>
              <a:t>dL</a:t>
            </a:r>
            <a:r>
              <a:rPr lang="en-US" dirty="0" smtClean="0"/>
              <a:t> </a:t>
            </a:r>
          </a:p>
          <a:p>
            <a:r>
              <a:rPr lang="en-US" dirty="0" smtClean="0"/>
              <a:t>In contrast to HIV-infected patients with disseminated disease, only 2 patients had mildly</a:t>
            </a:r>
          </a:p>
          <a:p>
            <a:r>
              <a:rPr lang="en-US" dirty="0" smtClean="0"/>
              <a:t>elevated liver </a:t>
            </a:r>
            <a:r>
              <a:rPr lang="en-US" dirty="0" err="1" smtClean="0"/>
              <a:t>transaminase</a:t>
            </a:r>
            <a:r>
              <a:rPr lang="en-US" dirty="0" smtClean="0"/>
              <a:t> levels, and </a:t>
            </a:r>
            <a:r>
              <a:rPr lang="en-US" b="1" dirty="0" smtClean="0"/>
              <a:t>none had an increased  alkaline </a:t>
            </a:r>
            <a:r>
              <a:rPr lang="en-US" b="1" dirty="0" err="1" smtClean="0"/>
              <a:t>phosphatase</a:t>
            </a:r>
            <a:r>
              <a:rPr lang="en-US" b="1" dirty="0" smtClean="0"/>
              <a:t> or total </a:t>
            </a:r>
            <a:r>
              <a:rPr lang="en-US" b="1" dirty="0" err="1" smtClean="0"/>
              <a:t>bilirubin</a:t>
            </a:r>
            <a:r>
              <a:rPr lang="en-US" b="1" dirty="0" smtClean="0"/>
              <a:t> level.</a:t>
            </a:r>
          </a:p>
          <a:p>
            <a:endParaRPr lang="en-US" dirty="0" smtClean="0"/>
          </a:p>
          <a:p>
            <a:r>
              <a:rPr lang="en-US" dirty="0" smtClean="0"/>
              <a:t>For 8 patients, data on lactate </a:t>
            </a:r>
            <a:r>
              <a:rPr lang="en-US" dirty="0" err="1" smtClean="0"/>
              <a:t>dehydrogenase</a:t>
            </a:r>
            <a:r>
              <a:rPr lang="en-US" dirty="0" smtClean="0"/>
              <a:t> level were available; 5 had elevated levels, with a median LDH  of 287 U/L (range, 205.3–474.5 U/L; normal range, 100–220 U/L).</a:t>
            </a:r>
          </a:p>
          <a:p>
            <a:endParaRPr lang="en-US" dirty="0" smtClean="0"/>
          </a:p>
          <a:p>
            <a:r>
              <a:rPr lang="en-US" dirty="0" err="1" smtClean="0"/>
              <a:t>Ferritin</a:t>
            </a:r>
            <a:r>
              <a:rPr lang="en-US" dirty="0" smtClean="0"/>
              <a:t> levels were determined for 6 patients, and in all 6 patients, the levels were elevated, with a median </a:t>
            </a:r>
            <a:r>
              <a:rPr lang="en-US" dirty="0" err="1" smtClean="0"/>
              <a:t>ferritin</a:t>
            </a:r>
            <a:r>
              <a:rPr lang="en-US" dirty="0" smtClean="0"/>
              <a:t> level of 1007 </a:t>
            </a:r>
            <a:r>
              <a:rPr lang="en-US" dirty="0" err="1" smtClean="0"/>
              <a:t>ng</a:t>
            </a:r>
            <a:r>
              <a:rPr lang="en-US" dirty="0" smtClean="0"/>
              <a:t>/</a:t>
            </a:r>
            <a:r>
              <a:rPr lang="en-US" dirty="0" err="1" smtClean="0"/>
              <a:t>mL</a:t>
            </a:r>
            <a:r>
              <a:rPr lang="en-US" dirty="0" smtClean="0"/>
              <a:t> </a:t>
            </a:r>
          </a:p>
          <a:p>
            <a:endParaRPr lang="en-US" dirty="0" smtClean="0"/>
          </a:p>
          <a:p>
            <a:r>
              <a:rPr lang="en-US" dirty="0" smtClean="0"/>
              <a:t>The median immunoglobulin G level at the time of diagnosis was 645 mg/</a:t>
            </a:r>
            <a:r>
              <a:rPr lang="en-US" dirty="0" err="1" smtClean="0"/>
              <a:t>dL</a:t>
            </a:r>
            <a:r>
              <a:rPr lang="en-US" dirty="0" smtClean="0"/>
              <a:t> (IQR, 445.5–829.3</a:t>
            </a:r>
          </a:p>
          <a:p>
            <a:r>
              <a:rPr lang="en-US" dirty="0" smtClean="0"/>
              <a:t>mg/</a:t>
            </a:r>
            <a:r>
              <a:rPr lang="en-US" dirty="0" err="1" smtClean="0"/>
              <a:t>dL</a:t>
            </a:r>
            <a:r>
              <a:rPr lang="en-US" dirty="0" smtClean="0"/>
              <a:t>; normal range, 717–1411 mg/</a:t>
            </a:r>
            <a:r>
              <a:rPr lang="en-US" dirty="0" err="1" smtClean="0"/>
              <a:t>dL</a:t>
            </a:r>
            <a:r>
              <a:rPr lang="en-US" dirty="0" smtClean="0"/>
              <a:t>).</a:t>
            </a:r>
          </a:p>
          <a:p>
            <a:endParaRPr lang="en-US" dirty="0" smtClean="0"/>
          </a:p>
          <a:p>
            <a:endParaRPr lang="en-US" dirty="0" smtClean="0"/>
          </a:p>
          <a:p>
            <a:r>
              <a:rPr lang="en-US" dirty="0" smtClean="0"/>
              <a:t>For 5 patients, </a:t>
            </a:r>
            <a:r>
              <a:rPr lang="en-US" b="1" dirty="0" smtClean="0"/>
              <a:t>an adenosine </a:t>
            </a:r>
            <a:r>
              <a:rPr lang="en-US" b="1" dirty="0" err="1" smtClean="0"/>
              <a:t>triphosphate</a:t>
            </a:r>
            <a:r>
              <a:rPr lang="en-US" b="1" dirty="0" smtClean="0"/>
              <a:t> immune function assay </a:t>
            </a:r>
            <a:r>
              <a:rPr lang="en-US" dirty="0" smtClean="0"/>
              <a:t>(</a:t>
            </a:r>
            <a:r>
              <a:rPr lang="en-US" dirty="0" err="1" smtClean="0"/>
              <a:t>ImmuKnow</a:t>
            </a:r>
            <a:r>
              <a:rPr lang="en-US" dirty="0" smtClean="0"/>
              <a:t>; </a:t>
            </a:r>
            <a:r>
              <a:rPr lang="en-US" dirty="0" err="1" smtClean="0"/>
              <a:t>Cylex</a:t>
            </a:r>
            <a:r>
              <a:rPr lang="en-US" dirty="0" smtClean="0"/>
              <a:t>) was performed at the time of diagnosis, with a median of 254 </a:t>
            </a:r>
            <a:r>
              <a:rPr lang="en-US" dirty="0" err="1" smtClean="0"/>
              <a:t>ng</a:t>
            </a:r>
            <a:r>
              <a:rPr lang="en-US" dirty="0" smtClean="0"/>
              <a:t>/</a:t>
            </a:r>
            <a:r>
              <a:rPr lang="en-US" dirty="0" err="1" smtClean="0"/>
              <a:t>mL</a:t>
            </a:r>
            <a:r>
              <a:rPr lang="en-US" dirty="0" smtClean="0"/>
              <a:t> (IQR, 201–290 </a:t>
            </a:r>
            <a:r>
              <a:rPr lang="en-US" dirty="0" err="1" smtClean="0"/>
              <a:t>ng</a:t>
            </a:r>
            <a:r>
              <a:rPr lang="en-US" dirty="0" smtClean="0"/>
              <a:t>/</a:t>
            </a:r>
            <a:r>
              <a:rPr lang="en-US" dirty="0" err="1" smtClean="0"/>
              <a:t>mL</a:t>
            </a:r>
            <a:r>
              <a:rPr lang="en-US" dirty="0" smtClean="0"/>
              <a:t>; normal range, 225–525 </a:t>
            </a:r>
            <a:r>
              <a:rPr lang="en-US" dirty="0" err="1" smtClean="0"/>
              <a:t>ng</a:t>
            </a:r>
            <a:r>
              <a:rPr lang="en-US" dirty="0" smtClean="0"/>
              <a:t>/</a:t>
            </a:r>
            <a:r>
              <a:rPr lang="en-US" dirty="0" err="1" smtClean="0"/>
              <a:t>mL</a:t>
            </a:r>
            <a:r>
              <a:rPr lang="en-US" dirty="0" smtClean="0"/>
              <a: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7 (50%) had both positive culture results and positive</a:t>
            </a:r>
          </a:p>
          <a:p>
            <a:pPr>
              <a:buNone/>
            </a:pPr>
            <a:r>
              <a:rPr lang="en-US" dirty="0" smtClean="0"/>
              <a:t>	diagnostic histopathology test results </a:t>
            </a:r>
            <a:r>
              <a:rPr lang="en-US" i="1" dirty="0" smtClean="0"/>
              <a:t>, </a:t>
            </a:r>
          </a:p>
          <a:p>
            <a:pPr>
              <a:buNone/>
            </a:pPr>
            <a:r>
              <a:rPr lang="en-US" i="1" dirty="0" smtClean="0"/>
              <a:t>	</a:t>
            </a:r>
            <a:r>
              <a:rPr lang="en-US" dirty="0" smtClean="0"/>
              <a:t>remaining 7 patients (50%) had 2 body sites where </a:t>
            </a:r>
            <a:r>
              <a:rPr lang="en-US" i="1" dirty="0" smtClean="0"/>
              <a:t>H. </a:t>
            </a:r>
            <a:r>
              <a:rPr lang="en-US" i="1" dirty="0" err="1" smtClean="0"/>
              <a:t>capsulatum</a:t>
            </a:r>
            <a:r>
              <a:rPr lang="en-US" i="1" dirty="0" smtClean="0"/>
              <a:t> </a:t>
            </a:r>
            <a:r>
              <a:rPr lang="en-US" dirty="0" smtClean="0"/>
              <a:t>was isolated. </a:t>
            </a:r>
          </a:p>
          <a:p>
            <a:r>
              <a:rPr lang="en-US" dirty="0" smtClean="0"/>
              <a:t>For 13 patients, a </a:t>
            </a:r>
            <a:r>
              <a:rPr lang="en-US" i="1" dirty="0" err="1" smtClean="0"/>
              <a:t>Histoplasma</a:t>
            </a:r>
            <a:r>
              <a:rPr lang="en-US" i="1" dirty="0" smtClean="0"/>
              <a:t> urine antigen </a:t>
            </a:r>
            <a:r>
              <a:rPr lang="en-US" dirty="0" smtClean="0"/>
              <a:t>test was performed; 9 (69%) tested positive. </a:t>
            </a:r>
          </a:p>
          <a:p>
            <a:r>
              <a:rPr lang="en-US" dirty="0" smtClean="0"/>
              <a:t>For 12 patient, </a:t>
            </a:r>
            <a:r>
              <a:rPr lang="en-US" i="1" dirty="0" err="1" smtClean="0"/>
              <a:t>Histoplasma</a:t>
            </a:r>
            <a:r>
              <a:rPr lang="en-US" i="1" dirty="0" smtClean="0"/>
              <a:t> serology testing, by complement </a:t>
            </a:r>
            <a:r>
              <a:rPr lang="en-US" dirty="0" smtClean="0"/>
              <a:t>fixation and </a:t>
            </a:r>
            <a:r>
              <a:rPr lang="en-US" dirty="0" err="1" smtClean="0"/>
              <a:t>immunodiffusion</a:t>
            </a:r>
            <a:r>
              <a:rPr lang="en-US" dirty="0" smtClean="0"/>
              <a:t>, was performed; 4 (33%) tested positive.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Scenario 2: Evidence of </a:t>
            </a:r>
            <a:r>
              <a:rPr lang="en-US" sz="3200" b="1" dirty="0" err="1" smtClean="0"/>
              <a:t>Histoplasmosis</a:t>
            </a:r>
            <a:r>
              <a:rPr lang="en-US" sz="3200" b="1" dirty="0" smtClean="0"/>
              <a:t> in the Explanted Organ of the Recipient or in Donor Tissue</a:t>
            </a:r>
            <a:endParaRPr lang="en-US" sz="3200" dirty="0"/>
          </a:p>
        </p:txBody>
      </p:sp>
      <p:sp>
        <p:nvSpPr>
          <p:cNvPr id="3" name="Content Placeholder 2"/>
          <p:cNvSpPr>
            <a:spLocks noGrp="1"/>
          </p:cNvSpPr>
          <p:nvPr>
            <p:ph idx="1"/>
          </p:nvPr>
        </p:nvSpPr>
        <p:spPr/>
        <p:txBody>
          <a:bodyPr>
            <a:noAutofit/>
          </a:bodyPr>
          <a:lstStyle/>
          <a:p>
            <a:r>
              <a:rPr lang="en-US" sz="1600" dirty="0" smtClean="0"/>
              <a:t>The </a:t>
            </a:r>
            <a:r>
              <a:rPr lang="en-US" sz="1600" b="1" dirty="0" smtClean="0"/>
              <a:t>overall incidence= 2.9 cases per 1000 transplantations</a:t>
            </a:r>
            <a:r>
              <a:rPr lang="en-US" sz="1600" dirty="0" smtClean="0"/>
              <a:t>. </a:t>
            </a:r>
          </a:p>
          <a:p>
            <a:endParaRPr lang="en-US" sz="1600" dirty="0" smtClean="0"/>
          </a:p>
          <a:p>
            <a:pPr>
              <a:buNone/>
            </a:pPr>
            <a:r>
              <a:rPr lang="en-US" sz="1600" dirty="0" smtClean="0"/>
              <a:t>	Of the 10 recipients,</a:t>
            </a:r>
          </a:p>
          <a:p>
            <a:r>
              <a:rPr lang="en-US" sz="1600" dirty="0" smtClean="0"/>
              <a:t> </a:t>
            </a:r>
            <a:r>
              <a:rPr lang="en-US" sz="1600" b="1" dirty="0" smtClean="0"/>
              <a:t>9 were lung transplant recipients </a:t>
            </a:r>
            <a:r>
              <a:rPr lang="en-US" sz="1600" dirty="0" smtClean="0"/>
              <a:t>(for which donor and/or recipient lung and lymph node tissue were routinely evaluated), and</a:t>
            </a:r>
          </a:p>
          <a:p>
            <a:pPr>
              <a:buNone/>
            </a:pPr>
            <a:r>
              <a:rPr lang="en-US" sz="1600" dirty="0" smtClean="0"/>
              <a:t>	 </a:t>
            </a:r>
            <a:r>
              <a:rPr lang="en-US" sz="1600" b="1" dirty="0" smtClean="0"/>
              <a:t>1 was a liver transplant recipient </a:t>
            </a:r>
            <a:r>
              <a:rPr lang="en-US" sz="1600" dirty="0" smtClean="0"/>
              <a:t>who had </a:t>
            </a:r>
            <a:r>
              <a:rPr lang="en-US" sz="1600" dirty="0" err="1" smtClean="0"/>
              <a:t>splenectomy</a:t>
            </a:r>
            <a:r>
              <a:rPr lang="en-US" sz="1600" dirty="0" smtClean="0"/>
              <a:t> due to massive </a:t>
            </a:r>
            <a:r>
              <a:rPr lang="en-US" sz="1600" dirty="0" err="1" smtClean="0"/>
              <a:t>splenomegaly</a:t>
            </a:r>
            <a:r>
              <a:rPr lang="en-US" sz="1600" dirty="0" smtClean="0"/>
              <a:t>.  </a:t>
            </a:r>
            <a:r>
              <a:rPr lang="en-US" sz="1600" i="1" dirty="0" smtClean="0"/>
              <a:t>H. </a:t>
            </a:r>
            <a:r>
              <a:rPr lang="en-US" sz="1600" i="1" dirty="0" err="1" smtClean="0"/>
              <a:t>capsulatum</a:t>
            </a:r>
            <a:r>
              <a:rPr lang="en-US" sz="1600" i="1" dirty="0" smtClean="0"/>
              <a:t> was found in the explanted </a:t>
            </a:r>
            <a:r>
              <a:rPr lang="en-US" sz="1600" dirty="0" smtClean="0"/>
              <a:t>spleen. </a:t>
            </a:r>
          </a:p>
          <a:p>
            <a:endParaRPr lang="en-US" sz="1600" dirty="0" smtClean="0"/>
          </a:p>
          <a:p>
            <a:r>
              <a:rPr lang="en-US" sz="1600" dirty="0" smtClean="0"/>
              <a:t>lung transplant recipients comprised the </a:t>
            </a:r>
            <a:r>
              <a:rPr lang="en-US" sz="1600" b="1" dirty="0" smtClean="0"/>
              <a:t>4 cases </a:t>
            </a:r>
            <a:r>
              <a:rPr lang="en-US" sz="1600" dirty="0" smtClean="0"/>
              <a:t>in which evidence of </a:t>
            </a:r>
            <a:r>
              <a:rPr lang="en-US" sz="1600" dirty="0" err="1" smtClean="0"/>
              <a:t>histoplasmosis</a:t>
            </a:r>
            <a:r>
              <a:rPr lang="en-US" sz="1600" dirty="0" smtClean="0"/>
              <a:t> was found in </a:t>
            </a:r>
            <a:r>
              <a:rPr lang="en-US" sz="1600" b="1" dirty="0" smtClean="0"/>
              <a:t>donor tissue. (</a:t>
            </a:r>
            <a:r>
              <a:rPr lang="en-US" sz="1600" dirty="0" smtClean="0"/>
              <a:t>donor lymph node tissue.)</a:t>
            </a:r>
          </a:p>
          <a:p>
            <a:endParaRPr lang="en-US" sz="1600" b="1" i="1" dirty="0" smtClean="0"/>
          </a:p>
          <a:p>
            <a:r>
              <a:rPr lang="en-US" sz="1600" b="1" i="1" dirty="0" err="1" smtClean="0"/>
              <a:t>Pretransplantation</a:t>
            </a:r>
            <a:r>
              <a:rPr lang="en-US" sz="1600" b="1" i="1" dirty="0" smtClean="0"/>
              <a:t> imaging. </a:t>
            </a:r>
            <a:r>
              <a:rPr lang="en-US" sz="1600" dirty="0" smtClean="0"/>
              <a:t>reports of the 10 explanted organs positive for </a:t>
            </a:r>
            <a:r>
              <a:rPr lang="en-US" sz="1600" i="1" dirty="0" smtClean="0"/>
              <a:t>H. </a:t>
            </a:r>
            <a:r>
              <a:rPr lang="en-US" sz="1600" i="1" dirty="0" err="1" smtClean="0"/>
              <a:t>capsulatum</a:t>
            </a:r>
            <a:endParaRPr lang="en-US" sz="1600" i="1" dirty="0" smtClean="0"/>
          </a:p>
          <a:p>
            <a:pPr>
              <a:buNone/>
            </a:pPr>
            <a:r>
              <a:rPr lang="en-US" sz="1600" dirty="0" smtClean="0"/>
              <a:t>	were reviewed</a:t>
            </a:r>
            <a:r>
              <a:rPr lang="en-US" sz="1600" b="1" dirty="0" smtClean="0"/>
              <a:t>. All 9 lung transplant recipients had abnormal chest CT scans</a:t>
            </a:r>
            <a:r>
              <a:rPr lang="en-US" sz="1600" dirty="0" smtClean="0"/>
              <a:t>; 4 (44%) of the 9 lung transplant recipient showed indirect evidence of </a:t>
            </a:r>
            <a:r>
              <a:rPr lang="en-US" sz="1600" dirty="0" err="1" smtClean="0"/>
              <a:t>histoplasmosis</a:t>
            </a:r>
            <a:r>
              <a:rPr lang="en-US" sz="1600" dirty="0" smtClean="0"/>
              <a:t> (calcified lymph nodes and </a:t>
            </a:r>
            <a:r>
              <a:rPr lang="en-US" sz="1600" dirty="0" err="1" smtClean="0"/>
              <a:t>granulomata</a:t>
            </a:r>
            <a:r>
              <a:rPr lang="en-US" sz="1600" dirty="0" smtClean="0"/>
              <a:t>).</a:t>
            </a:r>
          </a:p>
          <a:p>
            <a:pPr>
              <a:buNone/>
            </a:pPr>
            <a:r>
              <a:rPr lang="en-US" sz="1600" dirty="0" smtClean="0"/>
              <a:t>	 The liver transplant recipient had </a:t>
            </a:r>
            <a:r>
              <a:rPr lang="en-US" sz="1600" dirty="0" err="1" smtClean="0"/>
              <a:t>splenomegaly</a:t>
            </a:r>
            <a:r>
              <a:rPr lang="en-US" sz="1600" dirty="0" smtClean="0"/>
              <a:t> on the abdominal CT scans but no calcifications.</a:t>
            </a:r>
          </a:p>
          <a:p>
            <a:r>
              <a:rPr lang="en-US" sz="1600" dirty="0" smtClean="0"/>
              <a:t>No information is available on the donors’ radiologic findings.</a:t>
            </a:r>
            <a:r>
              <a:rPr lang="en-US" sz="1600" b="1" i="1" dirty="0" smtClean="0"/>
              <a:t> </a:t>
            </a:r>
            <a:endParaRPr lang="en-US" sz="16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and outcome.</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t>Antifungal prophylaxis for all </a:t>
            </a:r>
            <a:r>
              <a:rPr lang="en-US" dirty="0" smtClean="0"/>
              <a:t>lung transplant recipients at the Cleveland Clinic consists of </a:t>
            </a:r>
            <a:r>
              <a:rPr lang="en-US" b="1" dirty="0" smtClean="0"/>
              <a:t>18 months of oral </a:t>
            </a:r>
            <a:r>
              <a:rPr lang="en-US" b="1" dirty="0" err="1" smtClean="0"/>
              <a:t>itraconazole</a:t>
            </a:r>
            <a:r>
              <a:rPr lang="en-US" b="1" dirty="0" smtClean="0"/>
              <a:t> </a:t>
            </a:r>
            <a:r>
              <a:rPr lang="en-US" dirty="0" smtClean="0"/>
              <a:t>(liquid formulation usually preferred) and </a:t>
            </a:r>
            <a:r>
              <a:rPr lang="en-US" b="1" dirty="0" smtClean="0"/>
              <a:t>a short course of inhaled </a:t>
            </a:r>
            <a:r>
              <a:rPr lang="en-US" b="1" dirty="0" err="1" smtClean="0"/>
              <a:t>amphotericin</a:t>
            </a:r>
            <a:r>
              <a:rPr lang="en-US" b="1" dirty="0" smtClean="0"/>
              <a:t> B,</a:t>
            </a:r>
            <a:r>
              <a:rPr lang="en-US" dirty="0" smtClean="0"/>
              <a:t> until oral treatment results in detectable levels.</a:t>
            </a:r>
          </a:p>
          <a:p>
            <a:endParaRPr lang="en-US" dirty="0" smtClean="0"/>
          </a:p>
          <a:p>
            <a:r>
              <a:rPr lang="en-US" dirty="0" smtClean="0"/>
              <a:t>All lung transplant recipients with </a:t>
            </a:r>
            <a:r>
              <a:rPr lang="en-US" b="1" dirty="0" smtClean="0"/>
              <a:t>evidence of </a:t>
            </a:r>
            <a:r>
              <a:rPr lang="en-US" b="1" dirty="0" err="1" smtClean="0"/>
              <a:t>histoplasmosis</a:t>
            </a:r>
            <a:r>
              <a:rPr lang="en-US" b="1" dirty="0" smtClean="0"/>
              <a:t> in their explanted organs or in the donor tissue </a:t>
            </a:r>
            <a:r>
              <a:rPr lang="en-US" dirty="0" smtClean="0"/>
              <a:t>received this regimen. The liver transplant recipient received 2 weeks of </a:t>
            </a:r>
            <a:r>
              <a:rPr lang="en-US" dirty="0" err="1" smtClean="0"/>
              <a:t>amphotericin</a:t>
            </a:r>
            <a:r>
              <a:rPr lang="en-US" dirty="0" smtClean="0"/>
              <a:t> B lipid complex and then completed 6 months of </a:t>
            </a:r>
            <a:r>
              <a:rPr lang="en-US" dirty="0" err="1" smtClean="0"/>
              <a:t>fluconazole</a:t>
            </a:r>
            <a:r>
              <a:rPr lang="en-US" dirty="0" smtClean="0"/>
              <a:t> as a result of significant </a:t>
            </a:r>
            <a:r>
              <a:rPr lang="en-US" dirty="0" err="1" smtClean="0"/>
              <a:t>itraconazole</a:t>
            </a:r>
            <a:r>
              <a:rPr lang="en-US" dirty="0" smtClean="0"/>
              <a:t> intolerance. </a:t>
            </a:r>
          </a:p>
          <a:p>
            <a:r>
              <a:rPr lang="en-US" dirty="0" smtClean="0"/>
              <a:t>Patients were not managed with a lesser degree of </a:t>
            </a:r>
            <a:r>
              <a:rPr lang="en-US" dirty="0" err="1" smtClean="0"/>
              <a:t>immunosuppression</a:t>
            </a:r>
            <a:r>
              <a:rPr lang="en-US" dirty="0" smtClean="0"/>
              <a:t> on account of their preexisting </a:t>
            </a:r>
            <a:r>
              <a:rPr lang="en-US" dirty="0" err="1" smtClean="0"/>
              <a:t>histoplasmosis</a:t>
            </a:r>
            <a:r>
              <a:rPr lang="en-US" dirty="0" smtClean="0"/>
              <a:t>. </a:t>
            </a:r>
            <a:r>
              <a:rPr lang="en-US" b="1" dirty="0" smtClean="0"/>
              <a:t>No patient in this group</a:t>
            </a:r>
            <a:r>
              <a:rPr lang="en-US" dirty="0" smtClean="0"/>
              <a:t>, with a median </a:t>
            </a:r>
            <a:r>
              <a:rPr lang="en-US" dirty="0" err="1" smtClean="0"/>
              <a:t>followup</a:t>
            </a:r>
            <a:r>
              <a:rPr lang="en-US" dirty="0" smtClean="0"/>
              <a:t> period of </a:t>
            </a:r>
            <a:r>
              <a:rPr lang="en-US" b="1" dirty="0" smtClean="0"/>
              <a:t>13.5</a:t>
            </a:r>
            <a:r>
              <a:rPr lang="en-US" dirty="0" smtClean="0"/>
              <a:t> months (IQR, 9.5–45.7 months), </a:t>
            </a:r>
            <a:r>
              <a:rPr lang="en-US" b="1" dirty="0" smtClean="0"/>
              <a:t>developed </a:t>
            </a:r>
            <a:r>
              <a:rPr lang="en-US" b="1" dirty="0" err="1" smtClean="0"/>
              <a:t>posttransplantation</a:t>
            </a:r>
            <a:r>
              <a:rPr lang="en-US" b="1" dirty="0" smtClean="0"/>
              <a:t> </a:t>
            </a:r>
            <a:r>
              <a:rPr lang="en-US" b="1" dirty="0" err="1" smtClean="0"/>
              <a:t>histoplasmosis</a:t>
            </a:r>
            <a:endParaRPr lang="en-US" b="1"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600" b="1" dirty="0" smtClean="0"/>
              <a:t>Scenario 3: </a:t>
            </a:r>
            <a:r>
              <a:rPr lang="en-US" sz="3600" b="1" dirty="0" err="1" smtClean="0"/>
              <a:t>Pretransplantation</a:t>
            </a:r>
            <a:r>
              <a:rPr lang="en-US" sz="3600" b="1" dirty="0" smtClean="0"/>
              <a:t> </a:t>
            </a:r>
            <a:r>
              <a:rPr lang="en-US" sz="3600" b="1" dirty="0" err="1" smtClean="0"/>
              <a:t>Histoplasmosis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pt had possible active </a:t>
            </a:r>
            <a:r>
              <a:rPr lang="en-US" dirty="0" err="1" smtClean="0"/>
              <a:t>histoplasmosis</a:t>
            </a:r>
            <a:r>
              <a:rPr lang="en-US" dirty="0" smtClean="0"/>
              <a:t> while on the</a:t>
            </a:r>
          </a:p>
          <a:p>
            <a:pPr>
              <a:buNone/>
            </a:pPr>
            <a:r>
              <a:rPr lang="en-US" dirty="0" smtClean="0"/>
              <a:t>	waiting list for a kidney-liver transplant: had new onset of SOB ; a new lung nodule and a positive </a:t>
            </a:r>
            <a:r>
              <a:rPr lang="en-US" i="1" dirty="0" err="1" smtClean="0"/>
              <a:t>Histoplasma</a:t>
            </a:r>
            <a:r>
              <a:rPr lang="en-US" i="1" dirty="0" smtClean="0"/>
              <a:t> antibody (M band). Lung </a:t>
            </a:r>
            <a:r>
              <a:rPr lang="en-US" dirty="0" smtClean="0"/>
              <a:t>biopsy revealed loosely formed </a:t>
            </a:r>
            <a:r>
              <a:rPr lang="en-US" dirty="0" err="1" smtClean="0"/>
              <a:t>granulomata</a:t>
            </a:r>
            <a:r>
              <a:rPr lang="en-US" dirty="0" smtClean="0"/>
              <a:t>. </a:t>
            </a:r>
          </a:p>
          <a:p>
            <a:r>
              <a:rPr lang="en-US" dirty="0" smtClean="0"/>
              <a:t>He </a:t>
            </a:r>
            <a:r>
              <a:rPr lang="en-US" b="1" dirty="0" smtClean="0"/>
              <a:t>received </a:t>
            </a:r>
            <a:r>
              <a:rPr lang="en-US" b="1" dirty="0" err="1" smtClean="0"/>
              <a:t>itraconazole</a:t>
            </a:r>
            <a:r>
              <a:rPr lang="en-US" b="1" dirty="0" smtClean="0"/>
              <a:t> for 3 months before the transplantation and continued treatment for 3 months after </a:t>
            </a:r>
            <a:r>
              <a:rPr lang="en-US" dirty="0" smtClean="0"/>
              <a:t>the transplantation. </a:t>
            </a:r>
          </a:p>
          <a:p>
            <a:r>
              <a:rPr lang="en-US" dirty="0" smtClean="0"/>
              <a:t>Symptoms had subsided before he received the transplant. </a:t>
            </a:r>
          </a:p>
          <a:p>
            <a:r>
              <a:rPr lang="en-US" dirty="0" smtClean="0"/>
              <a:t>The </a:t>
            </a:r>
            <a:r>
              <a:rPr lang="en-US" dirty="0" err="1" smtClean="0"/>
              <a:t>posttransplantation</a:t>
            </a:r>
            <a:r>
              <a:rPr lang="en-US" dirty="0" smtClean="0"/>
              <a:t> clinical course has been uneventful, with no evidence of recurrent </a:t>
            </a:r>
            <a:r>
              <a:rPr lang="en-US" dirty="0" err="1" smtClean="0"/>
              <a:t>histoplasmosis</a:t>
            </a:r>
            <a:r>
              <a:rPr lang="en-US" dirty="0" smtClean="0"/>
              <a:t> during 9 months of follow-up.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  well-nourished , not in acute distress.  She is alert and oriented.  </a:t>
            </a:r>
          </a:p>
          <a:p>
            <a:r>
              <a:rPr lang="en-US" dirty="0" smtClean="0"/>
              <a:t>100/67, PR 98 to 114, Temp 37.9.  </a:t>
            </a:r>
          </a:p>
          <a:p>
            <a:r>
              <a:rPr lang="en-US" dirty="0" smtClean="0"/>
              <a:t>HEENT: </a:t>
            </a:r>
            <a:r>
              <a:rPr lang="en-US" dirty="0" err="1" smtClean="0"/>
              <a:t>Normocephalic</a:t>
            </a:r>
            <a:r>
              <a:rPr lang="en-US" dirty="0" smtClean="0"/>
              <a:t> and </a:t>
            </a:r>
            <a:r>
              <a:rPr lang="en-US" dirty="0" err="1" smtClean="0"/>
              <a:t>atraumatic</a:t>
            </a:r>
            <a:r>
              <a:rPr lang="en-US" dirty="0" smtClean="0"/>
              <a:t>.  </a:t>
            </a:r>
            <a:r>
              <a:rPr lang="en-US" dirty="0" err="1" smtClean="0"/>
              <a:t>Extraocular</a:t>
            </a:r>
            <a:r>
              <a:rPr lang="en-US" dirty="0" smtClean="0"/>
              <a:t> movements are intact.  No </a:t>
            </a:r>
            <a:r>
              <a:rPr lang="en-US" dirty="0" err="1" smtClean="0"/>
              <a:t>scleral</a:t>
            </a:r>
            <a:r>
              <a:rPr lang="en-US" dirty="0" smtClean="0"/>
              <a:t> </a:t>
            </a:r>
            <a:r>
              <a:rPr lang="en-US" dirty="0" err="1" smtClean="0"/>
              <a:t>icterus</a:t>
            </a:r>
            <a:r>
              <a:rPr lang="en-US" dirty="0" smtClean="0"/>
              <a:t>.  Dry mucous membranes.  Pupils are equal, round, and reactive to light 2 mm.   </a:t>
            </a:r>
          </a:p>
          <a:p>
            <a:r>
              <a:rPr lang="en-US" dirty="0" smtClean="0"/>
              <a:t>NECK:  Supple.  No masses.</a:t>
            </a:r>
          </a:p>
          <a:p>
            <a:r>
              <a:rPr lang="en-US" dirty="0" smtClean="0"/>
              <a:t>CHEST:  Clear to auscultation bilaterally.  No wheezes, </a:t>
            </a:r>
            <a:r>
              <a:rPr lang="en-US" dirty="0" err="1" smtClean="0"/>
              <a:t>rales</a:t>
            </a:r>
            <a:r>
              <a:rPr lang="en-US" dirty="0" smtClean="0"/>
              <a:t>, or </a:t>
            </a:r>
            <a:r>
              <a:rPr lang="en-US" dirty="0" err="1" smtClean="0"/>
              <a:t>rhonchi</a:t>
            </a:r>
            <a:r>
              <a:rPr lang="en-US" dirty="0" smtClean="0"/>
              <a:t>.  Symmetric air movement. </a:t>
            </a:r>
          </a:p>
          <a:p>
            <a:r>
              <a:rPr lang="en-US" dirty="0" smtClean="0"/>
              <a:t>CARDIOVASCULAR:  Regular rate and rhythm.  S1 and S2. </a:t>
            </a:r>
          </a:p>
          <a:p>
            <a:r>
              <a:rPr lang="en-US" dirty="0" smtClean="0"/>
              <a:t>ABDOMEN:  Soft, </a:t>
            </a:r>
            <a:r>
              <a:rPr lang="en-US" dirty="0" err="1" smtClean="0"/>
              <a:t>nontender</a:t>
            </a:r>
            <a:r>
              <a:rPr lang="en-US" dirty="0" smtClean="0"/>
              <a:t>, and </a:t>
            </a:r>
            <a:r>
              <a:rPr lang="en-US" dirty="0" err="1" smtClean="0"/>
              <a:t>nondistended</a:t>
            </a:r>
            <a:r>
              <a:rPr lang="en-US" dirty="0" smtClean="0"/>
              <a:t>.  Status post surgery for kidney transplant with no tenderness over the graft area.</a:t>
            </a:r>
          </a:p>
          <a:p>
            <a:r>
              <a:rPr lang="en-US" dirty="0" smtClean="0"/>
              <a:t>EXTREMITIES:  No cyanosis, clubbing, or edema.  Pulses are 2+.  No skin lesions.  </a:t>
            </a:r>
          </a:p>
          <a:p>
            <a:r>
              <a:rPr lang="en-US" dirty="0" err="1" smtClean="0"/>
              <a:t>Neuro</a:t>
            </a:r>
            <a:r>
              <a:rPr lang="en-US" dirty="0" smtClean="0"/>
              <a:t>: no </a:t>
            </a:r>
            <a:r>
              <a:rPr lang="en-US" dirty="0" err="1" smtClean="0"/>
              <a:t>meningeal</a:t>
            </a:r>
            <a:r>
              <a:rPr lang="en-US" dirty="0" smtClean="0"/>
              <a:t> signs, no sinus tenderness</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81000" y="228600"/>
            <a:ext cx="8382000" cy="4800600"/>
          </a:xfrm>
          <a:prstGeom prst="rect">
            <a:avLst/>
          </a:prstGeom>
          <a:noFill/>
          <a:ln w="9525">
            <a:noFill/>
            <a:miter lim="800000"/>
            <a:headEnd/>
            <a:tailEnd/>
          </a:ln>
        </p:spPr>
      </p:pic>
      <p:sp>
        <p:nvSpPr>
          <p:cNvPr id="5" name="TextBox 4"/>
          <p:cNvSpPr txBox="1"/>
          <p:nvPr/>
        </p:nvSpPr>
        <p:spPr>
          <a:xfrm>
            <a:off x="457200" y="5334000"/>
            <a:ext cx="8153400" cy="1200329"/>
          </a:xfrm>
          <a:prstGeom prst="rect">
            <a:avLst/>
          </a:prstGeom>
          <a:noFill/>
        </p:spPr>
        <p:txBody>
          <a:bodyPr wrap="square" rtlCol="0">
            <a:spAutoFit/>
          </a:bodyPr>
          <a:lstStyle/>
          <a:p>
            <a:r>
              <a:rPr lang="en-US" dirty="0" smtClean="0"/>
              <a:t>Duration of treatment: </a:t>
            </a:r>
            <a:r>
              <a:rPr lang="en-US" b="1" dirty="0" smtClean="0"/>
              <a:t>12 weeks for acute disease to 12 months for progressive disseminated disease</a:t>
            </a:r>
            <a:r>
              <a:rPr lang="en-US" dirty="0" smtClean="0"/>
              <a:t> [12]. </a:t>
            </a:r>
          </a:p>
          <a:p>
            <a:r>
              <a:rPr lang="en-US" dirty="0" smtClean="0"/>
              <a:t>Treatment should be individualized on the basis of diagnosis, net state of </a:t>
            </a:r>
            <a:r>
              <a:rPr lang="en-US" dirty="0" err="1" smtClean="0"/>
              <a:t>immunosuppression</a:t>
            </a:r>
            <a:r>
              <a:rPr lang="en-US" dirty="0" smtClean="0"/>
              <a:t>, and potential consequences of location of disease (</a:t>
            </a:r>
            <a:r>
              <a:rPr lang="en-US" dirty="0" err="1" smtClean="0"/>
              <a:t>eg</a:t>
            </a:r>
            <a:r>
              <a:rPr lang="en-US" dirty="0" smtClean="0"/>
              <a:t>, CNS)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11400" y="0"/>
            <a:ext cx="4508500" cy="660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52401"/>
            <a:ext cx="8229600" cy="1905000"/>
          </a:xfrm>
          <a:prstGeom prst="rect">
            <a:avLst/>
          </a:prstGeom>
          <a:noFill/>
          <a:ln w="9525">
            <a:noFill/>
            <a:miter lim="800000"/>
            <a:headEnd/>
            <a:tailEnd/>
          </a:ln>
        </p:spPr>
      </p:pic>
      <p:sp>
        <p:nvSpPr>
          <p:cNvPr id="5" name="TextBox 4"/>
          <p:cNvSpPr txBox="1"/>
          <p:nvPr/>
        </p:nvSpPr>
        <p:spPr>
          <a:xfrm>
            <a:off x="457200" y="3657600"/>
            <a:ext cx="8229600" cy="369332"/>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04800" y="2209800"/>
            <a:ext cx="8229600" cy="1828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04801" y="4419600"/>
            <a:ext cx="83820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TotalTime>
  <Words>5075</Words>
  <Application>Microsoft Office PowerPoint</Application>
  <PresentationFormat>On-screen Show (4:3)</PresentationFormat>
  <Paragraphs>663</Paragraphs>
  <Slides>81</Slides>
  <Notes>35</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Case Conference</vt:lpstr>
      <vt:lpstr>Outline</vt:lpstr>
      <vt:lpstr>Slide 3</vt:lpstr>
      <vt:lpstr>Slide 4</vt:lpstr>
      <vt:lpstr>Case 1</vt:lpstr>
      <vt:lpstr>Slide 6</vt:lpstr>
      <vt:lpstr>MEDICATIONS </vt:lpstr>
      <vt:lpstr>Slide 8</vt:lpstr>
      <vt:lpstr>Slide 9</vt:lpstr>
      <vt:lpstr>Slide 10</vt:lpstr>
      <vt:lpstr>DDx</vt:lpstr>
      <vt:lpstr>Slide 12</vt:lpstr>
      <vt:lpstr>Slide 13</vt:lpstr>
      <vt:lpstr>Slide 14</vt:lpstr>
      <vt:lpstr>Case 2                                                                                                                                                                                                                                              </vt:lpstr>
      <vt:lpstr>Slide 16</vt:lpstr>
      <vt:lpstr>Slide 17</vt:lpstr>
      <vt:lpstr>Slide 18</vt:lpstr>
      <vt:lpstr>Slide 19</vt:lpstr>
      <vt:lpstr>Slide 20</vt:lpstr>
      <vt:lpstr>Slide 21</vt:lpstr>
      <vt:lpstr>DDx</vt:lpstr>
      <vt:lpstr>Slide 23</vt:lpstr>
      <vt:lpstr>Slide 24</vt:lpstr>
      <vt:lpstr>  Fever and Pulmonary infiltrates in immunocompromised pts  </vt:lpstr>
      <vt:lpstr>Fever + Pulmonary infiltrates in immunocompromised pts </vt:lpstr>
      <vt:lpstr>Fever and Pulmonary infiltrates in immunocompromised pts </vt:lpstr>
      <vt:lpstr>Histoplasmosis</vt:lpstr>
      <vt:lpstr>Slide 29</vt:lpstr>
      <vt:lpstr>Slide 30</vt:lpstr>
      <vt:lpstr>Slide 31</vt:lpstr>
      <vt:lpstr>Pathogenesis</vt:lpstr>
      <vt:lpstr>Slide 33</vt:lpstr>
      <vt:lpstr>Slide 34</vt:lpstr>
      <vt:lpstr>Clinical Syndromes of Histoplasmosis</vt:lpstr>
      <vt:lpstr>Pulmonary Histoplasmosis</vt:lpstr>
      <vt:lpstr>Slide 37</vt:lpstr>
      <vt:lpstr>Slide 38</vt:lpstr>
      <vt:lpstr>Slide 39</vt:lpstr>
      <vt:lpstr>Acute Reinfection </vt:lpstr>
      <vt:lpstr>Acute Progressive Disseminated Histoplasmosis (acute PDH)</vt:lpstr>
      <vt:lpstr>Acute Progressive Disseminated Histoplasmosis</vt:lpstr>
      <vt:lpstr>Acute Progressive Disseminated Histoplasmosis</vt:lpstr>
      <vt:lpstr>Chronic PDH</vt:lpstr>
      <vt:lpstr>  Chronic Cavitary Pulmonary Histoplasmosis  </vt:lpstr>
      <vt:lpstr>Mediastinal Granuloma</vt:lpstr>
      <vt:lpstr>A definitive test</vt:lpstr>
      <vt:lpstr>A definitive test</vt:lpstr>
      <vt:lpstr>Culture</vt:lpstr>
      <vt:lpstr>Histochemical identification</vt:lpstr>
      <vt:lpstr>Slide 51</vt:lpstr>
      <vt:lpstr>Slide 52</vt:lpstr>
      <vt:lpstr>Histochemical identification</vt:lpstr>
      <vt:lpstr>Antigen Detection in urine-serum</vt:lpstr>
      <vt:lpstr>Antigen Detection in urine-serum</vt:lpstr>
      <vt:lpstr>Slide 56</vt:lpstr>
      <vt:lpstr>PCR assay</vt:lpstr>
      <vt:lpstr>Antibody tests  Complement fixation test  vs Immunodiffusion test -</vt:lpstr>
      <vt:lpstr>immunodiffusion test</vt:lpstr>
      <vt:lpstr>Antibody tests</vt:lpstr>
      <vt:lpstr>Slide 61</vt:lpstr>
      <vt:lpstr>Antibody tests</vt:lpstr>
      <vt:lpstr> Histoplasmin skin tests </vt:lpstr>
      <vt:lpstr>Slide 64</vt:lpstr>
      <vt:lpstr>Histoplamosis in renal transplant</vt:lpstr>
      <vt:lpstr>Slide 66</vt:lpstr>
      <vt:lpstr>Slide 67</vt:lpstr>
      <vt:lpstr>Slide 68</vt:lpstr>
      <vt:lpstr> disseminated vs. localized  </vt:lpstr>
      <vt:lpstr>Scenario 1: Active Histoplasmosis after Solid Organ Transplantation</vt:lpstr>
      <vt:lpstr>Slide 71</vt:lpstr>
      <vt:lpstr>Clinical presentation</vt:lpstr>
      <vt:lpstr>Imaging</vt:lpstr>
      <vt:lpstr>Slide 74</vt:lpstr>
      <vt:lpstr>Laboratory results</vt:lpstr>
      <vt:lpstr>Diagnosis</vt:lpstr>
      <vt:lpstr>Scenario 2: Evidence of Histoplasmosis in the Explanted Organ of the Recipient or in Donor Tissue</vt:lpstr>
      <vt:lpstr>Management and outcome.</vt:lpstr>
      <vt:lpstr> Scenario 3: Pretransplantation Histoplasmosis </vt:lpstr>
      <vt:lpstr>Slide 80</vt:lpstr>
      <vt:lpstr>Slide 81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Conference</dc:title>
  <dc:creator>Registered User</dc:creator>
  <cp:lastModifiedBy>Nephrology</cp:lastModifiedBy>
  <cp:revision>139</cp:revision>
  <dcterms:created xsi:type="dcterms:W3CDTF">2012-01-24T17:21:25Z</dcterms:created>
  <dcterms:modified xsi:type="dcterms:W3CDTF">2012-01-27T15:07:21Z</dcterms:modified>
</cp:coreProperties>
</file>