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3"/>
  </p:notesMasterIdLst>
  <p:sldIdLst>
    <p:sldId id="274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6" r:id="rId12"/>
    <p:sldId id="258" r:id="rId13"/>
    <p:sldId id="269" r:id="rId14"/>
    <p:sldId id="259" r:id="rId15"/>
    <p:sldId id="260" r:id="rId16"/>
    <p:sldId id="271" r:id="rId17"/>
    <p:sldId id="261" r:id="rId18"/>
    <p:sldId id="277" r:id="rId19"/>
    <p:sldId id="272" r:id="rId20"/>
    <p:sldId id="273" r:id="rId21"/>
    <p:sldId id="262" r:id="rId22"/>
    <p:sldId id="256" r:id="rId23"/>
    <p:sldId id="257" r:id="rId24"/>
    <p:sldId id="263" r:id="rId25"/>
    <p:sldId id="264" r:id="rId26"/>
    <p:sldId id="265" r:id="rId27"/>
    <p:sldId id="275" r:id="rId28"/>
    <p:sldId id="266" r:id="rId29"/>
    <p:sldId id="267" r:id="rId30"/>
    <p:sldId id="268" r:id="rId31"/>
    <p:sldId id="270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arrington" pitchFamily="82" charset="77"/>
      <p:regular r:id="rId38"/>
    </p:embeddedFont>
    <p:embeddedFont>
      <p:font typeface="Trebuchet MS" panose="020B0703020202090204" pitchFamily="34" charset="0"/>
      <p:regular r:id="rId39"/>
      <p:bold r:id="rId40"/>
      <p:italic r:id="rId41"/>
    </p:embeddedFont>
    <p:embeddedFont>
      <p:font typeface="Wingdings 3" pitchFamily="2" charset="2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ell, Sarah" initials="TS" lastIdx="1" clrIdx="0">
    <p:extLst>
      <p:ext uri="{19B8F6BF-5375-455C-9EA6-DF929625EA0E}">
        <p15:presenceInfo xmlns:p15="http://schemas.microsoft.com/office/powerpoint/2012/main" userId="S::sterrell@stjude.org::c809122d-1450-40fd-a6ee-e659e7dd3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09BE-A97B-4F09-890E-6924A6CB751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4458-6D31-4130-8947-AFF1C5F92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54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6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1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4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996C-4E5C-4A62-A5AB-B530DAA8258E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69CD56-8779-478A-BA00-705B005B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7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erpresentations.com/free-poster-templates.html#kensington" TargetMode="External"/><Relationship Id="rId2" Type="http://schemas.openxmlformats.org/officeDocument/2006/relationships/hyperlink" Target="https://www.makesig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stersession.com/poster-template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E2CB-645B-4A5C-8DC1-1D8F5422A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 Practical Guide to Poster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59634-E85B-465F-B52A-D33FEC147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pPr algn="ctr"/>
            <a:r>
              <a:rPr lang="en-US" dirty="0"/>
              <a:t>Things to consider, design tips, content, and examples</a:t>
            </a:r>
          </a:p>
          <a:p>
            <a:pPr algn="ctr"/>
            <a:r>
              <a:rPr lang="en-US" dirty="0"/>
              <a:t>May 12,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6A01F-02DE-4DF2-BEC2-4D516E9E56DE}"/>
              </a:ext>
            </a:extLst>
          </p:cNvPr>
          <p:cNvSpPr txBox="1"/>
          <p:nvPr/>
        </p:nvSpPr>
        <p:spPr>
          <a:xfrm>
            <a:off x="397565" y="5565913"/>
            <a:ext cx="5327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Sarah Terrell, MS, RD, LDN, CCRP</a:t>
            </a:r>
          </a:p>
          <a:p>
            <a:r>
              <a:rPr lang="en-US" sz="1400" dirty="0"/>
              <a:t>Senior Coordinator, Clinical Research Operations</a:t>
            </a:r>
          </a:p>
          <a:p>
            <a:r>
              <a:rPr lang="en-US" sz="1400" dirty="0"/>
              <a:t>St. Jude Children’s Research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6B95C-9228-402C-B723-33000F86B20B}"/>
              </a:ext>
            </a:extLst>
          </p:cNvPr>
          <p:cNvSpPr txBox="1"/>
          <p:nvPr/>
        </p:nvSpPr>
        <p:spPr>
          <a:xfrm>
            <a:off x="5579165" y="5579164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Misty Thompson, PhD, CCRP</a:t>
            </a:r>
          </a:p>
          <a:p>
            <a:r>
              <a:rPr lang="en-US" sz="1400" dirty="0"/>
              <a:t>Clinical Research Associate</a:t>
            </a:r>
          </a:p>
          <a:p>
            <a:r>
              <a:rPr lang="en-US" sz="1400" dirty="0"/>
              <a:t>Penumbra, Inc.</a:t>
            </a:r>
          </a:p>
        </p:txBody>
      </p:sp>
    </p:spTree>
    <p:extLst>
      <p:ext uri="{BB962C8B-B14F-4D97-AF65-F5344CB8AC3E}">
        <p14:creationId xmlns:p14="http://schemas.microsoft.com/office/powerpoint/2010/main" val="209217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/>
          </a:bodyPr>
          <a:lstStyle/>
          <a:p>
            <a:r>
              <a:rPr lang="en-US" dirty="0"/>
              <a:t>How Do I Write a Great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040"/>
            <a:ext cx="8596668" cy="4032886"/>
          </a:xfrm>
        </p:spPr>
        <p:txBody>
          <a:bodyPr>
            <a:normAutofit/>
          </a:bodyPr>
          <a:lstStyle/>
          <a:p>
            <a:r>
              <a:rPr lang="en-US" sz="2800" b="1" dirty="0"/>
              <a:t>QC Project</a:t>
            </a:r>
          </a:p>
          <a:p>
            <a:pPr lvl="1"/>
            <a:r>
              <a:rPr lang="en-US" sz="2400" dirty="0"/>
              <a:t>Title </a:t>
            </a:r>
          </a:p>
          <a:p>
            <a:pPr lvl="1"/>
            <a:r>
              <a:rPr lang="en-US" sz="2400" dirty="0"/>
              <a:t>Authors and Affiliations</a:t>
            </a:r>
          </a:p>
          <a:p>
            <a:pPr lvl="1"/>
            <a:r>
              <a:rPr lang="en-US" sz="2400" dirty="0"/>
              <a:t>Problem Statement or Scientific Question</a:t>
            </a:r>
          </a:p>
          <a:p>
            <a:pPr lvl="1"/>
            <a:r>
              <a:rPr lang="en-US" sz="2400" dirty="0"/>
              <a:t>Background/Project Intent</a:t>
            </a:r>
          </a:p>
          <a:p>
            <a:pPr lvl="1"/>
            <a:r>
              <a:rPr lang="en-US" sz="2400" dirty="0"/>
              <a:t>Methods</a:t>
            </a:r>
          </a:p>
          <a:p>
            <a:pPr lvl="1"/>
            <a:r>
              <a:rPr lang="en-US" sz="2400" dirty="0"/>
              <a:t>Results</a:t>
            </a:r>
          </a:p>
          <a:p>
            <a:pPr lvl="1"/>
            <a:r>
              <a:rPr lang="en-US" sz="2400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A118D-5F7F-44A2-BDE1-26C1E8683211}"/>
              </a:ext>
            </a:extLst>
          </p:cNvPr>
          <p:cNvSpPr txBox="1"/>
          <p:nvPr/>
        </p:nvSpPr>
        <p:spPr>
          <a:xfrm>
            <a:off x="3886200" y="5799797"/>
            <a:ext cx="601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https://cvquality.acc.org/docs/default-source/qi-toolkit/abstract-poster-tool_9-12-17_link-updates.pdf?sfvrsn=7aa48dbf_0</a:t>
            </a:r>
          </a:p>
        </p:txBody>
      </p:sp>
    </p:spTree>
    <p:extLst>
      <p:ext uri="{BB962C8B-B14F-4D97-AF65-F5344CB8AC3E}">
        <p14:creationId xmlns:p14="http://schemas.microsoft.com/office/powerpoint/2010/main" val="339714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BED1-8410-47C0-811B-E1671A32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Posters tell 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B7ED-DDC0-44A4-B4E4-D120AA1F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Poster presentations are more conversation based</a:t>
            </a:r>
          </a:p>
          <a:p>
            <a:r>
              <a:rPr lang="en-US" sz="2400" dirty="0"/>
              <a:t>Be concise.  May not include all data from a project.</a:t>
            </a:r>
          </a:p>
          <a:p>
            <a:r>
              <a:rPr lang="en-US" sz="2400" dirty="0"/>
              <a:t>Content presented in 10 mins or less</a:t>
            </a:r>
          </a:p>
          <a:p>
            <a:r>
              <a:rPr lang="en-US" sz="2400" dirty="0"/>
              <a:t>Prepare an “elevator speech”</a:t>
            </a:r>
          </a:p>
          <a:p>
            <a:pPr lvl="1"/>
            <a:r>
              <a:rPr lang="en-US" sz="2000" dirty="0"/>
              <a:t>Visitors may have limited time</a:t>
            </a:r>
          </a:p>
          <a:p>
            <a:pPr lvl="1"/>
            <a:r>
              <a:rPr lang="en-US" sz="2000" dirty="0"/>
              <a:t>Visitors may be interested in only one aspect and may focus on that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3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1035-A49B-4D47-B9F9-23D6A333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D4A3-5C06-40B1-8573-9921CB18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671391"/>
          </a:xfrm>
        </p:spPr>
        <p:txBody>
          <a:bodyPr>
            <a:normAutofit/>
          </a:bodyPr>
          <a:lstStyle/>
          <a:p>
            <a:r>
              <a:rPr lang="en-US" sz="2400" dirty="0"/>
              <a:t>Be prepared to stand with poster for entire time allotted. </a:t>
            </a:r>
          </a:p>
          <a:p>
            <a:r>
              <a:rPr lang="en-US" sz="2400" dirty="0"/>
              <a:t>Be engaging! </a:t>
            </a:r>
          </a:p>
          <a:p>
            <a:r>
              <a:rPr lang="en-US" sz="2400" dirty="0"/>
              <a:t>Be prepared for feedback and constructive criticism</a:t>
            </a:r>
          </a:p>
          <a:p>
            <a:r>
              <a:rPr lang="en-US" sz="2400" dirty="0"/>
              <a:t>Don’t spend too much time with one visitor</a:t>
            </a:r>
          </a:p>
          <a:p>
            <a:pPr lvl="1"/>
            <a:r>
              <a:rPr lang="en-US" sz="2000" dirty="0"/>
              <a:t>Acknowledge visitors as they walk up</a:t>
            </a:r>
          </a:p>
          <a:p>
            <a:pPr lvl="1"/>
            <a:r>
              <a:rPr lang="en-US" sz="2000" dirty="0"/>
              <a:t>Arrange a meeting later to continue discussion</a:t>
            </a:r>
          </a:p>
          <a:p>
            <a:r>
              <a:rPr lang="en-US" sz="2400" dirty="0"/>
              <a:t>Have handouts of poster or key take away points</a:t>
            </a:r>
          </a:p>
          <a:p>
            <a:pPr lvl="1"/>
            <a:r>
              <a:rPr lang="en-US" sz="2000" dirty="0"/>
              <a:t>Photos may not be allowed</a:t>
            </a:r>
          </a:p>
          <a:p>
            <a:pPr lvl="1"/>
            <a:r>
              <a:rPr lang="en-US" sz="2000" dirty="0"/>
              <a:t>Make sure that information is ok with the investigators</a:t>
            </a:r>
          </a:p>
          <a:p>
            <a:r>
              <a:rPr lang="en-US" sz="2400" dirty="0"/>
              <a:t>Distribute business cards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5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BDDA-82CA-4782-8C3B-042D0D4F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D854-566D-4A0B-8DB0-F0F1AE4EE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Submit poster in pdf, slides, or other format</a:t>
            </a:r>
          </a:p>
          <a:p>
            <a:r>
              <a:rPr lang="en-US" sz="2400" dirty="0"/>
              <a:t>Virtual poster gallery</a:t>
            </a:r>
          </a:p>
          <a:p>
            <a:r>
              <a:rPr lang="en-US" sz="2400" dirty="0"/>
              <a:t>Narrative may be pre-recorded</a:t>
            </a:r>
          </a:p>
          <a:p>
            <a:r>
              <a:rPr lang="en-US" sz="2400" dirty="0"/>
              <a:t>May have breakout zoom sessions</a:t>
            </a:r>
          </a:p>
        </p:txBody>
      </p:sp>
    </p:spTree>
    <p:extLst>
      <p:ext uri="{BB962C8B-B14F-4D97-AF65-F5344CB8AC3E}">
        <p14:creationId xmlns:p14="http://schemas.microsoft.com/office/powerpoint/2010/main" val="384723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18F9-024A-48F9-A807-924FE8F8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-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FFB2-5E01-44AB-90AA-2A397F4C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2161" cy="4667250"/>
          </a:xfrm>
        </p:spPr>
        <p:txBody>
          <a:bodyPr>
            <a:normAutofit/>
          </a:bodyPr>
          <a:lstStyle/>
          <a:p>
            <a:r>
              <a:rPr lang="en-US" sz="2000" dirty="0"/>
              <a:t>Poster should be eye-catching. </a:t>
            </a:r>
          </a:p>
          <a:p>
            <a:r>
              <a:rPr lang="en-US" sz="2000" dirty="0"/>
              <a:t>Try to create visual contrast</a:t>
            </a:r>
          </a:p>
          <a:p>
            <a:r>
              <a:rPr lang="en-US" sz="2000" dirty="0"/>
              <a:t>Meeting/Conference may provide guidelines</a:t>
            </a:r>
          </a:p>
          <a:p>
            <a:pPr lvl="1"/>
            <a:r>
              <a:rPr lang="en-US" sz="1800" dirty="0"/>
              <a:t>Keep Poster Board dimensions in mind</a:t>
            </a:r>
          </a:p>
          <a:p>
            <a:pPr lvl="1"/>
            <a:r>
              <a:rPr lang="en-US" sz="1800" dirty="0"/>
              <a:t>Posters that are too small or too large are not inviting</a:t>
            </a:r>
          </a:p>
          <a:p>
            <a:r>
              <a:rPr lang="en-US" sz="2000" dirty="0"/>
              <a:t>Institution may have templates for you to use</a:t>
            </a:r>
          </a:p>
          <a:p>
            <a:pPr lvl="1"/>
            <a:r>
              <a:rPr lang="en-US" sz="1800" dirty="0"/>
              <a:t>Keep institutional requirements, logos, and color schemes in mind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44BF9-65F7-4E96-A70F-E352B9B6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07" y="2472567"/>
            <a:ext cx="6711639" cy="2641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67CEE-0494-49F6-A6DF-A1557DF00A3A}"/>
              </a:ext>
            </a:extLst>
          </p:cNvPr>
          <p:cNvSpPr txBox="1"/>
          <p:nvPr/>
        </p:nvSpPr>
        <p:spPr>
          <a:xfrm>
            <a:off x="6222689" y="6338986"/>
            <a:ext cx="6102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https://www.kmeverson.org/academic-poster-design.html</a:t>
            </a:r>
          </a:p>
        </p:txBody>
      </p:sp>
    </p:spTree>
    <p:extLst>
      <p:ext uri="{BB962C8B-B14F-4D97-AF65-F5344CB8AC3E}">
        <p14:creationId xmlns:p14="http://schemas.microsoft.com/office/powerpoint/2010/main" val="103653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0916-4EF1-4392-A178-76CD8D09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B48E-C705-4C37-A273-A82BA9C0A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2628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Avoid very small font – title read 5 or more feet away, other text read at 3-5 ft away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latin typeface="Harrington" panose="04040505050A02020702" pitchFamily="82" charset="0"/>
              </a:rPr>
              <a:t>Avoid fonts that are difficult to read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Avoid light colored fonts unless on a dark background</a:t>
            </a:r>
          </a:p>
          <a:p>
            <a:r>
              <a:rPr lang="en-US" sz="2400" b="1" dirty="0"/>
              <a:t>Can use bold font to emphasize important points</a:t>
            </a:r>
          </a:p>
          <a:p>
            <a:r>
              <a:rPr lang="en-US" sz="2400" dirty="0"/>
              <a:t>*Tip: If using PowerPoint, use the zoom option under “view” to simulate close up and from a distance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02993B-510B-47F3-AFB2-DDF0548D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026" y="6420677"/>
            <a:ext cx="4114800" cy="365125"/>
          </a:xfrm>
        </p:spPr>
        <p:txBody>
          <a:bodyPr/>
          <a:lstStyle/>
          <a:p>
            <a:pPr algn="l"/>
            <a:r>
              <a:rPr lang="en-US" sz="1200" dirty="0"/>
              <a:t>www.Makesigns.com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90444-3DCD-42B5-8181-1F08A3E39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118" y="3134347"/>
            <a:ext cx="2405230" cy="30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D050-FC61-45B1-9890-64059FF8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Color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AA9C-C907-4FC0-BE05-F80AE076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6652" cy="453210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Black and white/grayscale is not eye-catching</a:t>
            </a:r>
          </a:p>
          <a:p>
            <a:r>
              <a:rPr lang="en-US" sz="2400" dirty="0"/>
              <a:t>Avoid use of too many colors </a:t>
            </a:r>
          </a:p>
          <a:p>
            <a:r>
              <a:rPr lang="en-US" sz="2400" dirty="0"/>
              <a:t>If you have nice pictures, may want to use a white/light background</a:t>
            </a:r>
          </a:p>
          <a:p>
            <a:r>
              <a:rPr lang="en-US" sz="2400" dirty="0"/>
              <a:t>Tables should all be formatted the same way</a:t>
            </a:r>
          </a:p>
          <a:p>
            <a:r>
              <a:rPr lang="en-US" sz="2400" dirty="0"/>
              <a:t>If you have charts/graphs, be consistent with color scheme</a:t>
            </a:r>
          </a:p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74B8E5-8AFA-4CA7-981E-6248F3F6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208" y="6311900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www.Makesigns.com</a:t>
            </a:r>
          </a:p>
        </p:txBody>
      </p:sp>
      <p:pic>
        <p:nvPicPr>
          <p:cNvPr id="3074" name="Picture 2" descr="Scientific Poster Perceptual Pewter">
            <a:extLst>
              <a:ext uri="{FF2B5EF4-FFF2-40B4-BE49-F238E27FC236}">
                <a16:creationId xmlns:a16="http://schemas.microsoft.com/office/drawing/2014/main" id="{0E05B087-B5F6-4E92-A591-9792CF84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796" y="745435"/>
            <a:ext cx="4025348" cy="26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ientific Poster Deliberating Watermelon">
            <a:extLst>
              <a:ext uri="{FF2B5EF4-FFF2-40B4-BE49-F238E27FC236}">
                <a16:creationId xmlns:a16="http://schemas.microsoft.com/office/drawing/2014/main" id="{4FDE00ED-16A2-44A6-B2A9-96F36ACB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0798" y="3564835"/>
            <a:ext cx="4189344" cy="27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5D4B-5844-4E21-9C79-B052B93D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Charts/Graphs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AEA3-AB46-4941-AA2B-6E23ABA86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193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Choose format that is easy to understand for the data being presented</a:t>
            </a:r>
          </a:p>
          <a:p>
            <a:r>
              <a:rPr lang="en-US" sz="2400" dirty="0"/>
              <a:t>Examples:</a:t>
            </a:r>
          </a:p>
          <a:p>
            <a:pPr lvl="2"/>
            <a:r>
              <a:rPr lang="en-US" sz="2000" dirty="0"/>
              <a:t>Bar graphs for comparing the same measurement for multiple groups</a:t>
            </a:r>
          </a:p>
          <a:p>
            <a:pPr lvl="2"/>
            <a:r>
              <a:rPr lang="en-US" sz="2000" dirty="0"/>
              <a:t>Line graphs for trends over time</a:t>
            </a:r>
          </a:p>
          <a:p>
            <a:pPr lvl="2"/>
            <a:r>
              <a:rPr lang="en-US" sz="2000" dirty="0"/>
              <a:t>Pie chart for percentages</a:t>
            </a:r>
          </a:p>
        </p:txBody>
      </p:sp>
      <p:pic>
        <p:nvPicPr>
          <p:cNvPr id="5122" name="Picture 2" descr="Powerpoint poster templates for research poster presentations">
            <a:extLst>
              <a:ext uri="{FF2B5EF4-FFF2-40B4-BE49-F238E27FC236}">
                <a16:creationId xmlns:a16="http://schemas.microsoft.com/office/drawing/2014/main" id="{F80C57EB-9888-4842-B11E-66C58919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25624"/>
            <a:ext cx="5062330" cy="37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52CA19-0700-4F37-AA36-248DF7F24F95}"/>
              </a:ext>
            </a:extLst>
          </p:cNvPr>
          <p:cNvSpPr txBox="1"/>
          <p:nvPr/>
        </p:nvSpPr>
        <p:spPr>
          <a:xfrm>
            <a:off x="81169" y="652751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https://www.posterpresentations.com/free-poster-templates.html</a:t>
            </a:r>
          </a:p>
        </p:txBody>
      </p:sp>
    </p:spTree>
    <p:extLst>
      <p:ext uri="{BB962C8B-B14F-4D97-AF65-F5344CB8AC3E}">
        <p14:creationId xmlns:p14="http://schemas.microsoft.com/office/powerpoint/2010/main" val="219593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358C-846C-44FC-BEDA-15D638BB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-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9D84-F5DD-440E-A976-7A04FC96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76675" cy="4351338"/>
          </a:xfrm>
        </p:spPr>
        <p:txBody>
          <a:bodyPr/>
          <a:lstStyle/>
          <a:p>
            <a:r>
              <a:rPr lang="en-US" sz="2400" dirty="0"/>
              <a:t>Pictures/schematics can be very eye-catching and effective!</a:t>
            </a:r>
          </a:p>
          <a:p>
            <a:r>
              <a:rPr lang="en-US" sz="2400" dirty="0"/>
              <a:t>Use representative images.  Too many can be distracting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580A1-EB13-4F7C-B54D-F1E1CE41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360" y="275302"/>
            <a:ext cx="4524375" cy="638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9251C-903B-4560-B1DB-F6713BEDE90C}"/>
              </a:ext>
            </a:extLst>
          </p:cNvPr>
          <p:cNvSpPr txBox="1"/>
          <p:nvPr/>
        </p:nvSpPr>
        <p:spPr>
          <a:xfrm>
            <a:off x="28575" y="651855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http://public3d.se/poster-powerpoint-template/</a:t>
            </a:r>
          </a:p>
        </p:txBody>
      </p:sp>
    </p:spTree>
    <p:extLst>
      <p:ext uri="{BB962C8B-B14F-4D97-AF65-F5344CB8AC3E}">
        <p14:creationId xmlns:p14="http://schemas.microsoft.com/office/powerpoint/2010/main" val="12592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1B98-6EAA-442A-9D89-A217E290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127C-D552-4949-A59B-BBA15610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3330" cy="4351338"/>
          </a:xfrm>
        </p:spPr>
        <p:txBody>
          <a:bodyPr/>
          <a:lstStyle/>
          <a:p>
            <a:r>
              <a:rPr lang="en-US" sz="2400" dirty="0"/>
              <a:t>Avoid huge paragraphs of text. Use bullets where possible</a:t>
            </a:r>
          </a:p>
          <a:p>
            <a:r>
              <a:rPr lang="en-US" sz="2400" dirty="0"/>
              <a:t>Balance text with images/graphs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2F025-72D0-4CD7-B276-7C96249DA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113" y="2350297"/>
            <a:ext cx="6091223" cy="4081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FC9910-2168-4EC4-B1C7-7EC6FDFEED13}"/>
              </a:ext>
            </a:extLst>
          </p:cNvPr>
          <p:cNvSpPr txBox="1"/>
          <p:nvPr/>
        </p:nvSpPr>
        <p:spPr>
          <a:xfrm>
            <a:off x="0" y="651426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http://www.nuigalway.ie/remedi/poster/media/Posters_Good_and_bad.pdf</a:t>
            </a:r>
          </a:p>
        </p:txBody>
      </p:sp>
    </p:spTree>
    <p:extLst>
      <p:ext uri="{BB962C8B-B14F-4D97-AF65-F5344CB8AC3E}">
        <p14:creationId xmlns:p14="http://schemas.microsoft.com/office/powerpoint/2010/main" val="91144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1817"/>
          </a:xfrm>
        </p:spPr>
        <p:txBody>
          <a:bodyPr>
            <a:normAutofit/>
          </a:bodyPr>
          <a:lstStyle/>
          <a:p>
            <a:r>
              <a:rPr lang="en-US" dirty="0"/>
              <a:t>Why Present at Meetings?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7745"/>
            <a:ext cx="8596668" cy="2864256"/>
          </a:xfrm>
        </p:spPr>
        <p:txBody>
          <a:bodyPr>
            <a:normAutofit/>
          </a:bodyPr>
          <a:lstStyle/>
          <a:p>
            <a:r>
              <a:rPr lang="en-US" sz="2400" dirty="0"/>
              <a:t>Network and collaborate</a:t>
            </a:r>
          </a:p>
          <a:p>
            <a:r>
              <a:rPr lang="en-US" sz="2400" dirty="0"/>
              <a:t>Job promotion</a:t>
            </a:r>
          </a:p>
          <a:p>
            <a:r>
              <a:rPr lang="en-US" sz="2400" dirty="0"/>
              <a:t>Find new jobs</a:t>
            </a:r>
          </a:p>
          <a:p>
            <a:r>
              <a:rPr lang="en-US" sz="2400" dirty="0"/>
              <a:t>Obtain funding to attend the meeting</a:t>
            </a:r>
          </a:p>
          <a:p>
            <a:r>
              <a:rPr lang="en-US" sz="2400" dirty="0"/>
              <a:t>Helps with manuscript preparation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8AB35-7899-4D0F-9DC1-F6A3C9ACEF9D}"/>
              </a:ext>
            </a:extLst>
          </p:cNvPr>
          <p:cNvSpPr txBox="1"/>
          <p:nvPr/>
        </p:nvSpPr>
        <p:spPr>
          <a:xfrm>
            <a:off x="2394858" y="5754844"/>
            <a:ext cx="7201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Wood GJ, Morrison RS. Writing abstracts and developing posters for national meetings. 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J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Palliat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Med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2011;14(3):353-359. doi:10.1089/jpm.2010.0171</a:t>
            </a:r>
          </a:p>
        </p:txBody>
      </p:sp>
    </p:spTree>
    <p:extLst>
      <p:ext uri="{BB962C8B-B14F-4D97-AF65-F5344CB8AC3E}">
        <p14:creationId xmlns:p14="http://schemas.microsoft.com/office/powerpoint/2010/main" val="266200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083A-958F-43AF-A232-D57E406A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65689-C191-495E-B7BE-B149A6C4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5" y="1485996"/>
            <a:ext cx="6565830" cy="4558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169682-E021-421C-92B9-1042C2E0C663}"/>
              </a:ext>
            </a:extLst>
          </p:cNvPr>
          <p:cNvSpPr txBox="1"/>
          <p:nvPr/>
        </p:nvSpPr>
        <p:spPr>
          <a:xfrm>
            <a:off x="821636" y="624922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https://ohiostate.pressbooks.pub/scientificposterguide/chapter/scientific-posters/</a:t>
            </a:r>
          </a:p>
        </p:txBody>
      </p:sp>
    </p:spTree>
    <p:extLst>
      <p:ext uri="{BB962C8B-B14F-4D97-AF65-F5344CB8AC3E}">
        <p14:creationId xmlns:p14="http://schemas.microsoft.com/office/powerpoint/2010/main" val="62433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AC87-26C2-49DA-AB94-48201F76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6D02-B962-45B2-BE75-12B8F40D9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Poster should stand alone and be easy to follow</a:t>
            </a:r>
          </a:p>
          <a:p>
            <a:r>
              <a:rPr lang="en-US" sz="2400" dirty="0"/>
              <a:t>Should have an obvious flow</a:t>
            </a:r>
          </a:p>
          <a:p>
            <a:r>
              <a:rPr lang="en-US" sz="2400" dirty="0"/>
              <a:t>Organize in columns, rows, sections</a:t>
            </a:r>
          </a:p>
          <a:p>
            <a:pPr lvl="1"/>
            <a:r>
              <a:rPr lang="en-US" sz="2000" dirty="0"/>
              <a:t>Align for visual appeal</a:t>
            </a:r>
          </a:p>
          <a:p>
            <a:r>
              <a:rPr lang="en-US" sz="2400" dirty="0"/>
              <a:t>Use section headers</a:t>
            </a:r>
          </a:p>
          <a:p>
            <a:r>
              <a:rPr lang="en-US" sz="2400" dirty="0"/>
              <a:t>Use justified font for paragraphs</a:t>
            </a:r>
          </a:p>
          <a:p>
            <a:r>
              <a:rPr lang="en-US" sz="2400" dirty="0"/>
              <a:t>Print poster out on standard sized paper to check for legibility and formatting before you print out in large scale!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896FE-6F6C-47D1-880A-757F9F75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208" y="6311900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www.Makesigns.com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913FC-8030-429B-8F70-7583D419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51" y="1890051"/>
            <a:ext cx="3958259" cy="23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90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3FB591-2228-43C6-885B-7AAAB011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CEF5DE-E59A-45C5-A0CB-DC6A5FAE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65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Title, authors, affiliations</a:t>
            </a:r>
          </a:p>
          <a:p>
            <a:r>
              <a:rPr lang="en-US" sz="2400" dirty="0"/>
              <a:t>Abstract/Introduction</a:t>
            </a:r>
          </a:p>
          <a:p>
            <a:r>
              <a:rPr lang="en-US" sz="2400" dirty="0"/>
              <a:t>Material/Methods</a:t>
            </a:r>
          </a:p>
          <a:p>
            <a:r>
              <a:rPr lang="en-US" sz="2400" dirty="0"/>
              <a:t>Results</a:t>
            </a:r>
          </a:p>
          <a:p>
            <a:r>
              <a:rPr lang="en-US" sz="2400" dirty="0"/>
              <a:t>Conclusions/Discussion</a:t>
            </a:r>
          </a:p>
          <a:p>
            <a:r>
              <a:rPr lang="en-US" sz="2400" dirty="0"/>
              <a:t>References/Acknowledgements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64AED-FB61-44B5-9B3D-B8B8A3F7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94" y="1479695"/>
            <a:ext cx="5521191" cy="4144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C9FA1-EB7F-4D1E-9C32-03B4C4178302}"/>
              </a:ext>
            </a:extLst>
          </p:cNvPr>
          <p:cNvSpPr txBox="1"/>
          <p:nvPr/>
        </p:nvSpPr>
        <p:spPr>
          <a:xfrm>
            <a:off x="465408" y="652289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https://ohiostate.pressbooks.pub/scientificposterguide/chapter/scientific-posters/</a:t>
            </a:r>
          </a:p>
        </p:txBody>
      </p:sp>
    </p:spTree>
    <p:extLst>
      <p:ext uri="{BB962C8B-B14F-4D97-AF65-F5344CB8AC3E}">
        <p14:creationId xmlns:p14="http://schemas.microsoft.com/office/powerpoint/2010/main" val="3841334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0B9ECC-8C07-4ADC-A296-81E957B6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F74004-EEBD-43BB-903D-BD4E023B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Take your abstract and make an outline of the information you want to include.</a:t>
            </a:r>
          </a:p>
          <a:p>
            <a:r>
              <a:rPr lang="en-US" sz="2400" dirty="0"/>
              <a:t>Sort out what information/images/graphs are essential  versus what is nice to include if you have space.</a:t>
            </a:r>
          </a:p>
          <a:p>
            <a:r>
              <a:rPr lang="en-US" sz="2400" dirty="0"/>
              <a:t>May be helpful to do the writing in a separate document then copy/paste into the poster.</a:t>
            </a:r>
          </a:p>
        </p:txBody>
      </p:sp>
    </p:spTree>
    <p:extLst>
      <p:ext uri="{BB962C8B-B14F-4D97-AF65-F5344CB8AC3E}">
        <p14:creationId xmlns:p14="http://schemas.microsoft.com/office/powerpoint/2010/main" val="19188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B425-1E14-4AEA-BDC3-A34E48F6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authors, affiliations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8228-6FCF-4F72-8A2A-C679AB9A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Keep title short and should be largest font on your poster</a:t>
            </a:r>
          </a:p>
          <a:p>
            <a:r>
              <a:rPr lang="en-US" sz="2400" dirty="0"/>
              <a:t>1-2 lines</a:t>
            </a:r>
          </a:p>
          <a:p>
            <a:r>
              <a:rPr lang="en-US" sz="2400" dirty="0"/>
              <a:t>Contributing authors and affiliations under title at the top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8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1621-ADD1-43D1-A2B3-A97778B8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Abstract/Introduction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56DFD-C231-42D5-BCFD-F3318322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Some meetings require abstract to be on poster</a:t>
            </a:r>
          </a:p>
          <a:p>
            <a:r>
              <a:rPr lang="en-US" sz="2400" dirty="0"/>
              <a:t>If meeting providing copies of abstracts, may consider going with short intro</a:t>
            </a:r>
          </a:p>
          <a:p>
            <a:r>
              <a:rPr lang="en-US" sz="2400" dirty="0"/>
              <a:t>If including both abstract and intro, should be concise.</a:t>
            </a:r>
          </a:p>
          <a:p>
            <a:r>
              <a:rPr lang="en-US" sz="2400" dirty="0"/>
              <a:t>Should include your aims/objectives</a:t>
            </a:r>
          </a:p>
          <a:p>
            <a:r>
              <a:rPr lang="en-US" sz="2400" dirty="0"/>
              <a:t>Usually in the top left of the poster</a:t>
            </a:r>
          </a:p>
        </p:txBody>
      </p:sp>
    </p:spTree>
    <p:extLst>
      <p:ext uri="{BB962C8B-B14F-4D97-AF65-F5344CB8AC3E}">
        <p14:creationId xmlns:p14="http://schemas.microsoft.com/office/powerpoint/2010/main" val="2067022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AAEF-8D5E-466C-B825-87B17933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Materials/Methods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1E78-A63B-45CD-B4EA-D79ED4D4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790043" cy="4879975"/>
          </a:xfrm>
        </p:spPr>
        <p:txBody>
          <a:bodyPr>
            <a:normAutofit/>
          </a:bodyPr>
          <a:lstStyle/>
          <a:p>
            <a:r>
              <a:rPr lang="en-US" sz="2400" dirty="0"/>
              <a:t>Can take up a lot of space!</a:t>
            </a:r>
          </a:p>
          <a:p>
            <a:r>
              <a:rPr lang="en-US" sz="2400" dirty="0"/>
              <a:t>Using schematic for study design can break up paragraphs of text</a:t>
            </a:r>
          </a:p>
          <a:p>
            <a:r>
              <a:rPr lang="en-US" sz="2400" dirty="0"/>
              <a:t>Should include:</a:t>
            </a:r>
          </a:p>
          <a:p>
            <a:pPr lvl="1"/>
            <a:r>
              <a:rPr lang="en-US" sz="2000" dirty="0"/>
              <a:t>How subjects were selected</a:t>
            </a:r>
          </a:p>
          <a:p>
            <a:pPr lvl="1"/>
            <a:r>
              <a:rPr lang="en-US" sz="2000" dirty="0"/>
              <a:t>Any interventions – dosing, blinding, randomization</a:t>
            </a:r>
          </a:p>
          <a:p>
            <a:pPr lvl="1"/>
            <a:r>
              <a:rPr lang="en-US" sz="2000" dirty="0"/>
              <a:t>Description of assessments/measurements </a:t>
            </a:r>
          </a:p>
          <a:p>
            <a:pPr lvl="2"/>
            <a:r>
              <a:rPr lang="en-US" sz="1800" dirty="0"/>
              <a:t>Only list what is shown in results.  </a:t>
            </a:r>
          </a:p>
          <a:p>
            <a:pPr lvl="2"/>
            <a:r>
              <a:rPr lang="en-US" sz="1800" dirty="0"/>
              <a:t>May need to keep at a high level</a:t>
            </a:r>
          </a:p>
          <a:p>
            <a:pPr lvl="1"/>
            <a:r>
              <a:rPr lang="en-US" sz="2000" dirty="0"/>
              <a:t>IRB approval/human ethics statement</a:t>
            </a:r>
          </a:p>
          <a:p>
            <a:pPr lvl="1"/>
            <a:r>
              <a:rPr lang="en-US" sz="2000" dirty="0"/>
              <a:t>Clinicaltrials.gov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8059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E89C3-7BD2-45D9-A6C4-E8307C8C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681037"/>
            <a:ext cx="9223511" cy="5374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DB6BF-F216-4DC1-9D5A-0DBA8FD94D55}"/>
              </a:ext>
            </a:extLst>
          </p:cNvPr>
          <p:cNvSpPr txBox="1"/>
          <p:nvPr/>
        </p:nvSpPr>
        <p:spPr>
          <a:xfrm>
            <a:off x="219252" y="6427113"/>
            <a:ext cx="50513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https://windmiltx.com/news/asco-trial-in-progress-poster-phase-2-study-of-mils-nsclc-for-the-treatment-of-patients-with-nsclc/</a:t>
            </a:r>
          </a:p>
        </p:txBody>
      </p:sp>
    </p:spTree>
    <p:extLst>
      <p:ext uri="{BB962C8B-B14F-4D97-AF65-F5344CB8AC3E}">
        <p14:creationId xmlns:p14="http://schemas.microsoft.com/office/powerpoint/2010/main" val="1961845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3852-B45B-4E51-984C-1F4B80F1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319B-3F5A-409D-916C-223AC860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Usually in the middle of the poster – focal point</a:t>
            </a:r>
          </a:p>
          <a:p>
            <a:r>
              <a:rPr lang="en-US" sz="2400" dirty="0"/>
              <a:t>If people are short on time, they may only look at the results!</a:t>
            </a:r>
          </a:p>
          <a:p>
            <a:r>
              <a:rPr lang="en-US" sz="2400" dirty="0"/>
              <a:t>Show some variety if possible</a:t>
            </a:r>
          </a:p>
          <a:p>
            <a:r>
              <a:rPr lang="en-US" sz="2400" dirty="0"/>
              <a:t>Only show results described in intro, methods, discussion</a:t>
            </a:r>
          </a:p>
          <a:p>
            <a:r>
              <a:rPr lang="en-US" sz="2400" dirty="0"/>
              <a:t>Don’t forget to label your figures with figure legends</a:t>
            </a:r>
          </a:p>
        </p:txBody>
      </p:sp>
    </p:spTree>
    <p:extLst>
      <p:ext uri="{BB962C8B-B14F-4D97-AF65-F5344CB8AC3E}">
        <p14:creationId xmlns:p14="http://schemas.microsoft.com/office/powerpoint/2010/main" val="1422613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3E53-5E8B-42B2-9023-C27CA2B3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33C17-713D-45BF-B45F-19EFE1787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656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Summarize key points</a:t>
            </a:r>
          </a:p>
          <a:p>
            <a:r>
              <a:rPr lang="en-US" sz="2400" dirty="0"/>
              <a:t>Use bullet points if possible</a:t>
            </a:r>
          </a:p>
          <a:p>
            <a:r>
              <a:rPr lang="en-US" sz="2400" dirty="0"/>
              <a:t>Schematics can be useful</a:t>
            </a:r>
          </a:p>
        </p:txBody>
      </p:sp>
      <p:pic>
        <p:nvPicPr>
          <p:cNvPr id="6" name="Picture 2" descr="ePosters - Clinical Trial Summaries: Readability to Effectively Inform  Patients">
            <a:extLst>
              <a:ext uri="{FF2B5EF4-FFF2-40B4-BE49-F238E27FC236}">
                <a16:creationId xmlns:a16="http://schemas.microsoft.com/office/drawing/2014/main" id="{D3A1EF21-9DEB-46BD-9FCD-78BB6E79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765" y="1690688"/>
            <a:ext cx="7340967" cy="41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32D08-A607-4822-9D92-86E65F6C8B85}"/>
              </a:ext>
            </a:extLst>
          </p:cNvPr>
          <p:cNvSpPr txBox="1"/>
          <p:nvPr/>
        </p:nvSpPr>
        <p:spPr>
          <a:xfrm>
            <a:off x="5473148" y="6117392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https://www.eposters.net/poster/clinical-trial-summaries-readability-to-effectively-inform-patients</a:t>
            </a:r>
          </a:p>
        </p:txBody>
      </p:sp>
    </p:spTree>
    <p:extLst>
      <p:ext uri="{BB962C8B-B14F-4D97-AF65-F5344CB8AC3E}">
        <p14:creationId xmlns:p14="http://schemas.microsoft.com/office/powerpoint/2010/main" val="276828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1817"/>
          </a:xfrm>
        </p:spPr>
        <p:txBody>
          <a:bodyPr>
            <a:normAutofit/>
          </a:bodyPr>
          <a:lstStyle/>
          <a:p>
            <a:r>
              <a:rPr lang="en-US" dirty="0"/>
              <a:t>How Do I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7743"/>
            <a:ext cx="8596668" cy="439778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What interests you – what type of poster?</a:t>
            </a:r>
          </a:p>
          <a:p>
            <a:pPr lvl="1"/>
            <a:r>
              <a:rPr lang="en-US" sz="2800" dirty="0"/>
              <a:t>Original research</a:t>
            </a:r>
          </a:p>
          <a:p>
            <a:pPr lvl="1"/>
            <a:r>
              <a:rPr lang="en-US" sz="2800" dirty="0"/>
              <a:t>Case studies</a:t>
            </a:r>
          </a:p>
          <a:p>
            <a:pPr lvl="1"/>
            <a:r>
              <a:rPr lang="en-US" sz="2800" dirty="0"/>
              <a:t>Qualitative</a:t>
            </a:r>
          </a:p>
          <a:p>
            <a:pPr lvl="1"/>
            <a:r>
              <a:rPr lang="en-US" sz="2800" dirty="0"/>
              <a:t>QC projects</a:t>
            </a:r>
          </a:p>
          <a:p>
            <a:r>
              <a:rPr lang="en-US" sz="3000" dirty="0"/>
              <a:t>Choose collaborators/mentors</a:t>
            </a:r>
          </a:p>
          <a:p>
            <a:r>
              <a:rPr lang="en-US" sz="3000" dirty="0"/>
              <a:t>Do you need institutional approval, institutional requirements?</a:t>
            </a:r>
          </a:p>
          <a:p>
            <a:r>
              <a:rPr lang="en-US" sz="3000" dirty="0"/>
              <a:t>Do you need IRB approval?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1053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75D3-E352-4555-A00B-7CA0F87A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References/Acknowledgements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CC2E-CB1C-4450-98F3-C768D3EC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Abstract, intro, methods may require cited references. </a:t>
            </a:r>
          </a:p>
          <a:p>
            <a:r>
              <a:rPr lang="en-US" sz="2400" dirty="0"/>
              <a:t>Label with a number and list at the end of the poster, usually bottom right</a:t>
            </a:r>
          </a:p>
          <a:p>
            <a:r>
              <a:rPr lang="en-US" sz="2400" dirty="0"/>
              <a:t>Acknowledgements should go at the end after references</a:t>
            </a:r>
          </a:p>
          <a:p>
            <a:pPr lvl="1"/>
            <a:r>
              <a:rPr lang="en-US" sz="2000" dirty="0"/>
              <a:t>Include funding source, anyone who assisted with poster who is non-author</a:t>
            </a:r>
          </a:p>
        </p:txBody>
      </p:sp>
    </p:spTree>
    <p:extLst>
      <p:ext uri="{BB962C8B-B14F-4D97-AF65-F5344CB8AC3E}">
        <p14:creationId xmlns:p14="http://schemas.microsoft.com/office/powerpoint/2010/main" val="341098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BE3C-267D-4120-9251-A3044678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D269-59D7-474A-A68E-3CA60722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https://www.makesigns.com/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https://www.posterpresentations.com/free-poster-templates.html#kensington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https://www.postersession.com/poster-templates.php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Preparing and Presenting Effective Research Posters, Jane E Miller, Health Serv Res. </a:t>
            </a:r>
            <a:r>
              <a:rPr lang="en-US" sz="2400">
                <a:solidFill>
                  <a:srgbClr val="0070C0"/>
                </a:solidFill>
              </a:rPr>
              <a:t>2007 Feb; 42(1 Pt 1): 311–328.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8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814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Do I Choose the Right Meeting/Conference to Attend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16749"/>
            <a:ext cx="8596668" cy="426497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Collaborator/mentor support</a:t>
            </a:r>
          </a:p>
          <a:p>
            <a:r>
              <a:rPr lang="en-US" sz="3200" dirty="0"/>
              <a:t>Audience</a:t>
            </a:r>
          </a:p>
          <a:p>
            <a:pPr lvl="1"/>
            <a:r>
              <a:rPr lang="en-US" sz="3000" dirty="0"/>
              <a:t>Will patients be present?</a:t>
            </a:r>
          </a:p>
          <a:p>
            <a:pPr lvl="1"/>
            <a:r>
              <a:rPr lang="en-US" sz="2800" dirty="0"/>
              <a:t>Highly specialized meeting versus audience with multiple backgrounds</a:t>
            </a:r>
          </a:p>
          <a:p>
            <a:r>
              <a:rPr lang="en-US" sz="3200" dirty="0"/>
              <a:t>Theme</a:t>
            </a:r>
          </a:p>
          <a:p>
            <a:r>
              <a:rPr lang="en-US" sz="3200" dirty="0"/>
              <a:t>Impact</a:t>
            </a:r>
          </a:p>
          <a:p>
            <a:r>
              <a:rPr lang="en-US" sz="3200" dirty="0"/>
              <a:t>Opportunity to network/collaborate</a:t>
            </a:r>
          </a:p>
          <a:p>
            <a:r>
              <a:rPr lang="en-US" sz="3200" dirty="0"/>
              <a:t>Potential to advance career</a:t>
            </a:r>
          </a:p>
          <a:p>
            <a:r>
              <a:rPr lang="en-US" sz="3200" dirty="0"/>
              <a:t>Deadline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354115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8144"/>
          </a:xfrm>
        </p:spPr>
        <p:txBody>
          <a:bodyPr>
            <a:normAutofit/>
          </a:bodyPr>
          <a:lstStyle/>
          <a:p>
            <a:r>
              <a:rPr lang="en-US" dirty="0"/>
              <a:t>What Resources Are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7744"/>
            <a:ext cx="8596668" cy="2511831"/>
          </a:xfrm>
        </p:spPr>
        <p:txBody>
          <a:bodyPr>
            <a:normAutofit/>
          </a:bodyPr>
          <a:lstStyle/>
          <a:p>
            <a:r>
              <a:rPr lang="en-US" sz="2400" dirty="0"/>
              <a:t>Grants</a:t>
            </a:r>
          </a:p>
          <a:p>
            <a:r>
              <a:rPr lang="en-US" sz="2400" dirty="0"/>
              <a:t>Templates</a:t>
            </a:r>
          </a:p>
          <a:p>
            <a:r>
              <a:rPr lang="en-US" sz="2400" dirty="0"/>
              <a:t>Last year’s accepted abstracts</a:t>
            </a:r>
          </a:p>
          <a:p>
            <a:r>
              <a:rPr lang="en-US" sz="2400" dirty="0"/>
              <a:t>Colleagues</a:t>
            </a:r>
          </a:p>
        </p:txBody>
      </p:sp>
    </p:spTree>
    <p:extLst>
      <p:ext uri="{BB962C8B-B14F-4D97-AF65-F5344CB8AC3E}">
        <p14:creationId xmlns:p14="http://schemas.microsoft.com/office/powerpoint/2010/main" val="398360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8144"/>
          </a:xfrm>
        </p:spPr>
        <p:txBody>
          <a:bodyPr>
            <a:normAutofit/>
          </a:bodyPr>
          <a:lstStyle/>
          <a:p>
            <a:r>
              <a:rPr lang="en-US" dirty="0"/>
              <a:t>How Do I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039"/>
            <a:ext cx="8596668" cy="4502331"/>
          </a:xfrm>
        </p:spPr>
        <p:txBody>
          <a:bodyPr>
            <a:normAutofit/>
          </a:bodyPr>
          <a:lstStyle/>
          <a:p>
            <a:r>
              <a:rPr lang="en-US" sz="2800" dirty="0"/>
              <a:t>Review instructions on meeting website</a:t>
            </a:r>
          </a:p>
          <a:p>
            <a:pPr lvl="1"/>
            <a:r>
              <a:rPr lang="en-US" sz="2400" dirty="0"/>
              <a:t>Deadlines</a:t>
            </a:r>
          </a:p>
          <a:p>
            <a:pPr lvl="1"/>
            <a:r>
              <a:rPr lang="en-US" sz="2400" dirty="0"/>
              <a:t>Type of data</a:t>
            </a:r>
          </a:p>
          <a:p>
            <a:pPr lvl="1"/>
            <a:r>
              <a:rPr lang="en-US" sz="2400" dirty="0"/>
              <a:t>Abstract required?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Word limit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Why work is important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What you are adding to current knowledge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Methods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Results, Conclusions,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1898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/>
          </a:bodyPr>
          <a:lstStyle/>
          <a:p>
            <a:r>
              <a:rPr lang="en-US" dirty="0"/>
              <a:t>How Do I Write a Great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039"/>
            <a:ext cx="8596668" cy="5033555"/>
          </a:xfrm>
        </p:spPr>
        <p:txBody>
          <a:bodyPr>
            <a:normAutofit/>
          </a:bodyPr>
          <a:lstStyle/>
          <a:p>
            <a:r>
              <a:rPr lang="en-US" sz="2800" b="1" dirty="0"/>
              <a:t>Original Research</a:t>
            </a:r>
          </a:p>
          <a:p>
            <a:pPr lvl="1"/>
            <a:r>
              <a:rPr lang="en-US" sz="2400" dirty="0"/>
              <a:t>Title – 10 to 12 words</a:t>
            </a:r>
          </a:p>
          <a:p>
            <a:pPr lvl="1"/>
            <a:r>
              <a:rPr lang="en-US" sz="2400" dirty="0"/>
              <a:t>Authors and Affiliations</a:t>
            </a:r>
          </a:p>
          <a:p>
            <a:pPr lvl="1"/>
            <a:r>
              <a:rPr lang="en-US" sz="2400" dirty="0"/>
              <a:t>Learning Objectives</a:t>
            </a:r>
          </a:p>
          <a:p>
            <a:pPr lvl="1"/>
            <a:r>
              <a:rPr lang="en-US" sz="2400" dirty="0"/>
              <a:t>Intro/Background</a:t>
            </a:r>
          </a:p>
          <a:p>
            <a:pPr lvl="1"/>
            <a:r>
              <a:rPr lang="en-US" sz="2400" dirty="0"/>
              <a:t>Research Objectives</a:t>
            </a:r>
          </a:p>
          <a:p>
            <a:pPr lvl="1"/>
            <a:r>
              <a:rPr lang="en-US" sz="2400" dirty="0"/>
              <a:t>Methods</a:t>
            </a:r>
          </a:p>
          <a:p>
            <a:pPr lvl="1"/>
            <a:r>
              <a:rPr lang="en-US" sz="2400" dirty="0"/>
              <a:t>Results</a:t>
            </a:r>
          </a:p>
          <a:p>
            <a:pPr lvl="1"/>
            <a:r>
              <a:rPr lang="en-US" sz="2400" dirty="0"/>
              <a:t>Conclusions</a:t>
            </a:r>
          </a:p>
          <a:p>
            <a:pPr lvl="1"/>
            <a:r>
              <a:rPr lang="en-US" sz="2400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75569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/>
          </a:bodyPr>
          <a:lstStyle/>
          <a:p>
            <a:r>
              <a:rPr lang="en-US" dirty="0"/>
              <a:t>How Do I Write a Great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039"/>
            <a:ext cx="8596668" cy="4110447"/>
          </a:xfrm>
        </p:spPr>
        <p:txBody>
          <a:bodyPr>
            <a:normAutofit/>
          </a:bodyPr>
          <a:lstStyle/>
          <a:p>
            <a:r>
              <a:rPr lang="en-US" sz="2800" b="1" dirty="0"/>
              <a:t>Case Study</a:t>
            </a:r>
          </a:p>
          <a:p>
            <a:pPr lvl="1"/>
            <a:r>
              <a:rPr lang="en-US" sz="2400" dirty="0"/>
              <a:t>Title </a:t>
            </a:r>
          </a:p>
          <a:p>
            <a:pPr lvl="1"/>
            <a:r>
              <a:rPr lang="en-US" sz="2400" dirty="0"/>
              <a:t>Authors and Affiliations</a:t>
            </a:r>
          </a:p>
          <a:p>
            <a:pPr lvl="1"/>
            <a:r>
              <a:rPr lang="en-US" sz="2400" dirty="0"/>
              <a:t>Learning Objectives</a:t>
            </a:r>
          </a:p>
          <a:p>
            <a:pPr lvl="1"/>
            <a:r>
              <a:rPr lang="en-US" sz="2400" dirty="0"/>
              <a:t>Background</a:t>
            </a:r>
          </a:p>
          <a:p>
            <a:pPr lvl="1"/>
            <a:r>
              <a:rPr lang="en-US" sz="2400" dirty="0"/>
              <a:t>Case Description</a:t>
            </a:r>
          </a:p>
          <a:p>
            <a:pPr lvl="1"/>
            <a:r>
              <a:rPr lang="en-US" sz="2400" dirty="0"/>
              <a:t>Conclusion</a:t>
            </a:r>
          </a:p>
          <a:p>
            <a:pPr lvl="1"/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4950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3A3E-46BA-4D93-AF11-BD25E66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/>
          </a:bodyPr>
          <a:lstStyle/>
          <a:p>
            <a:r>
              <a:rPr lang="en-US" dirty="0"/>
              <a:t>How Do I Write a Great Abstract?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FF44-D238-4A45-A0D0-2EF9C883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039"/>
            <a:ext cx="8596668" cy="4720047"/>
          </a:xfrm>
        </p:spPr>
        <p:txBody>
          <a:bodyPr>
            <a:normAutofit/>
          </a:bodyPr>
          <a:lstStyle/>
          <a:p>
            <a:r>
              <a:rPr lang="en-US" sz="2800" b="1" dirty="0"/>
              <a:t>Qualitative </a:t>
            </a:r>
          </a:p>
          <a:p>
            <a:pPr lvl="1"/>
            <a:r>
              <a:rPr lang="en-US" sz="2400" dirty="0"/>
              <a:t>Title </a:t>
            </a:r>
          </a:p>
          <a:p>
            <a:pPr lvl="1"/>
            <a:r>
              <a:rPr lang="en-US" sz="2400" dirty="0"/>
              <a:t>Authors and Affiliations</a:t>
            </a:r>
          </a:p>
          <a:p>
            <a:pPr lvl="1"/>
            <a:r>
              <a:rPr lang="en-US" sz="2400" dirty="0"/>
              <a:t>Research question/objective and design</a:t>
            </a:r>
          </a:p>
          <a:p>
            <a:pPr lvl="1"/>
            <a:r>
              <a:rPr lang="en-US" sz="2400" dirty="0"/>
              <a:t>Methods of data collection</a:t>
            </a:r>
          </a:p>
          <a:p>
            <a:pPr lvl="1"/>
            <a:r>
              <a:rPr lang="en-US" sz="2400" dirty="0"/>
              <a:t>Data analysis</a:t>
            </a:r>
          </a:p>
          <a:p>
            <a:pPr lvl="1"/>
            <a:r>
              <a:rPr lang="en-US" sz="2400" dirty="0"/>
              <a:t>Findings, application, and theoretical and empirical context</a:t>
            </a:r>
          </a:p>
          <a:p>
            <a:pPr lvl="1"/>
            <a:r>
              <a:rPr lang="en-US" sz="2400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9B63A-BCFD-4449-A834-B42B1E913288}"/>
              </a:ext>
            </a:extLst>
          </p:cNvPr>
          <p:cNvSpPr txBox="1"/>
          <p:nvPr/>
        </p:nvSpPr>
        <p:spPr>
          <a:xfrm>
            <a:off x="3305176" y="6261462"/>
            <a:ext cx="581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https://www.srr.org.uk/qualitative-research-abstracts</a:t>
            </a:r>
          </a:p>
        </p:txBody>
      </p:sp>
    </p:spTree>
    <p:extLst>
      <p:ext uri="{BB962C8B-B14F-4D97-AF65-F5344CB8AC3E}">
        <p14:creationId xmlns:p14="http://schemas.microsoft.com/office/powerpoint/2010/main" val="14382057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1177</TotalTime>
  <Words>1361</Words>
  <Application>Microsoft Macintosh PowerPoint</Application>
  <PresentationFormat>Widescreen</PresentationFormat>
  <Paragraphs>216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Wingdings 3</vt:lpstr>
      <vt:lpstr>Harrington</vt:lpstr>
      <vt:lpstr>Calibri</vt:lpstr>
      <vt:lpstr>Wingdings</vt:lpstr>
      <vt:lpstr>Arial</vt:lpstr>
      <vt:lpstr>Trebuchet MS</vt:lpstr>
      <vt:lpstr>Facet</vt:lpstr>
      <vt:lpstr>A Practical Guide to Poster Presentations</vt:lpstr>
      <vt:lpstr>Why Present at Meetings?</vt:lpstr>
      <vt:lpstr>How Do I Get Started?</vt:lpstr>
      <vt:lpstr>How Do I Choose the Right Meeting/Conference to Attend ?</vt:lpstr>
      <vt:lpstr>What Resources Are Available?</vt:lpstr>
      <vt:lpstr>How Do I Apply?</vt:lpstr>
      <vt:lpstr>How Do I Write a Great Abstract?</vt:lpstr>
      <vt:lpstr>How Do I Write a Great Abstract?</vt:lpstr>
      <vt:lpstr>How Do I Write a Great Abstract?</vt:lpstr>
      <vt:lpstr>How Do I Write a Great Abstract?</vt:lpstr>
      <vt:lpstr>Posters tell a story</vt:lpstr>
      <vt:lpstr>Poster Etiquette</vt:lpstr>
      <vt:lpstr>Virtual presentations</vt:lpstr>
      <vt:lpstr>Design - Template</vt:lpstr>
      <vt:lpstr>Design – Fonts</vt:lpstr>
      <vt:lpstr>Design – Color Scheme</vt:lpstr>
      <vt:lpstr>Design – Charts/Graphs</vt:lpstr>
      <vt:lpstr>Design - Images</vt:lpstr>
      <vt:lpstr>Design – Text</vt:lpstr>
      <vt:lpstr>Word Count recommendations</vt:lpstr>
      <vt:lpstr>Organization tips</vt:lpstr>
      <vt:lpstr>Content</vt:lpstr>
      <vt:lpstr>Recommendations</vt:lpstr>
      <vt:lpstr>Title, authors, affiliations</vt:lpstr>
      <vt:lpstr>Abstract/Introduction</vt:lpstr>
      <vt:lpstr>Materials/Methods</vt:lpstr>
      <vt:lpstr>PowerPoint Presentation</vt:lpstr>
      <vt:lpstr>Results</vt:lpstr>
      <vt:lpstr>Conclusions/Discussion</vt:lpstr>
      <vt:lpstr>References/Acknowledgements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dc:creator>18707590407</dc:creator>
  <cp:lastModifiedBy>Ferguson, Lee</cp:lastModifiedBy>
  <cp:revision>75</cp:revision>
  <dcterms:created xsi:type="dcterms:W3CDTF">2021-04-27T01:05:24Z</dcterms:created>
  <dcterms:modified xsi:type="dcterms:W3CDTF">2021-07-12T17:57:46Z</dcterms:modified>
</cp:coreProperties>
</file>