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50" r:id="rId2"/>
    <p:sldId id="455" r:id="rId3"/>
    <p:sldId id="412" r:id="rId4"/>
    <p:sldId id="467" r:id="rId5"/>
    <p:sldId id="456" r:id="rId6"/>
    <p:sldId id="457" r:id="rId7"/>
    <p:sldId id="458" r:id="rId8"/>
    <p:sldId id="460" r:id="rId9"/>
    <p:sldId id="461" r:id="rId10"/>
    <p:sldId id="462" r:id="rId11"/>
    <p:sldId id="413" r:id="rId12"/>
    <p:sldId id="414" r:id="rId13"/>
    <p:sldId id="430" r:id="rId14"/>
    <p:sldId id="431" r:id="rId15"/>
    <p:sldId id="415" r:id="rId16"/>
    <p:sldId id="427" r:id="rId17"/>
    <p:sldId id="428" r:id="rId18"/>
    <p:sldId id="429" r:id="rId19"/>
    <p:sldId id="468" r:id="rId20"/>
    <p:sldId id="417" r:id="rId21"/>
    <p:sldId id="419" r:id="rId22"/>
    <p:sldId id="418" r:id="rId23"/>
    <p:sldId id="424" r:id="rId24"/>
    <p:sldId id="439" r:id="rId25"/>
    <p:sldId id="440" r:id="rId26"/>
    <p:sldId id="443" r:id="rId27"/>
    <p:sldId id="452" r:id="rId28"/>
    <p:sldId id="463" r:id="rId29"/>
    <p:sldId id="451" r:id="rId30"/>
    <p:sldId id="453" r:id="rId31"/>
    <p:sldId id="448" r:id="rId32"/>
    <p:sldId id="449" r:id="rId33"/>
    <p:sldId id="446" r:id="rId34"/>
    <p:sldId id="454" r:id="rId35"/>
    <p:sldId id="464" r:id="rId36"/>
    <p:sldId id="465" r:id="rId37"/>
    <p:sldId id="466" r:id="rId38"/>
    <p:sldId id="422" r:id="rId39"/>
    <p:sldId id="42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28" d="100"/>
          <a:sy n="128" d="100"/>
        </p:scale>
        <p:origin x="512" y="176"/>
      </p:cViewPr>
      <p:guideLst/>
    </p:cSldViewPr>
  </p:slideViewPr>
  <p:notesTextViewPr>
    <p:cViewPr>
      <p:scale>
        <a:sx n="1" d="1"/>
        <a:sy n="1" d="1"/>
      </p:scale>
      <p:origin x="0" y="0"/>
    </p:cViewPr>
  </p:notesTextViewPr>
  <p:notesViewPr>
    <p:cSldViewPr snapToGrid="0">
      <p:cViewPr varScale="1">
        <p:scale>
          <a:sx n="67" d="100"/>
          <a:sy n="67" d="100"/>
        </p:scale>
        <p:origin x="282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D370-8374-4F92-A7C9-E34171B6F86A}" type="datetimeFigureOut">
              <a:rPr lang="en-US" smtClean="0"/>
              <a:t>6/28/21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7E3BE3-1E29-4BA0-86C1-385723D414B2}" type="slidenum">
              <a:rPr lang="en-US" smtClean="0"/>
              <a:t>‹#›</a:t>
            </a:fld>
            <a:endParaRPr lang="en-US"/>
          </a:p>
        </p:txBody>
      </p:sp>
    </p:spTree>
    <p:extLst>
      <p:ext uri="{BB962C8B-B14F-4D97-AF65-F5344CB8AC3E}">
        <p14:creationId xmlns:p14="http://schemas.microsoft.com/office/powerpoint/2010/main" val="41641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a:t>
            </a:fld>
            <a:endParaRPr lang="en-US"/>
          </a:p>
        </p:txBody>
      </p:sp>
    </p:spTree>
    <p:extLst>
      <p:ext uri="{BB962C8B-B14F-4D97-AF65-F5344CB8AC3E}">
        <p14:creationId xmlns:p14="http://schemas.microsoft.com/office/powerpoint/2010/main" val="2787996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10</a:t>
            </a:fld>
            <a:endParaRPr lang="en-US"/>
          </a:p>
        </p:txBody>
      </p:sp>
    </p:spTree>
    <p:extLst>
      <p:ext uri="{BB962C8B-B14F-4D97-AF65-F5344CB8AC3E}">
        <p14:creationId xmlns:p14="http://schemas.microsoft.com/office/powerpoint/2010/main" val="797197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11</a:t>
            </a:fld>
            <a:endParaRPr lang="en-US"/>
          </a:p>
        </p:txBody>
      </p:sp>
    </p:spTree>
    <p:extLst>
      <p:ext uri="{BB962C8B-B14F-4D97-AF65-F5344CB8AC3E}">
        <p14:creationId xmlns:p14="http://schemas.microsoft.com/office/powerpoint/2010/main" val="596787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12</a:t>
            </a:fld>
            <a:endParaRPr lang="en-US"/>
          </a:p>
        </p:txBody>
      </p:sp>
    </p:spTree>
    <p:extLst>
      <p:ext uri="{BB962C8B-B14F-4D97-AF65-F5344CB8AC3E}">
        <p14:creationId xmlns:p14="http://schemas.microsoft.com/office/powerpoint/2010/main" val="51945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13</a:t>
            </a:fld>
            <a:endParaRPr lang="en-US"/>
          </a:p>
        </p:txBody>
      </p:sp>
    </p:spTree>
    <p:extLst>
      <p:ext uri="{BB962C8B-B14F-4D97-AF65-F5344CB8AC3E}">
        <p14:creationId xmlns:p14="http://schemas.microsoft.com/office/powerpoint/2010/main" val="1527424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14</a:t>
            </a:fld>
            <a:endParaRPr lang="en-US"/>
          </a:p>
        </p:txBody>
      </p:sp>
    </p:spTree>
    <p:extLst>
      <p:ext uri="{BB962C8B-B14F-4D97-AF65-F5344CB8AC3E}">
        <p14:creationId xmlns:p14="http://schemas.microsoft.com/office/powerpoint/2010/main" val="3335999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15</a:t>
            </a:fld>
            <a:endParaRPr lang="en-US"/>
          </a:p>
        </p:txBody>
      </p:sp>
    </p:spTree>
    <p:extLst>
      <p:ext uri="{BB962C8B-B14F-4D97-AF65-F5344CB8AC3E}">
        <p14:creationId xmlns:p14="http://schemas.microsoft.com/office/powerpoint/2010/main" val="10708496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16</a:t>
            </a:fld>
            <a:endParaRPr lang="en-US"/>
          </a:p>
        </p:txBody>
      </p:sp>
    </p:spTree>
    <p:extLst>
      <p:ext uri="{BB962C8B-B14F-4D97-AF65-F5344CB8AC3E}">
        <p14:creationId xmlns:p14="http://schemas.microsoft.com/office/powerpoint/2010/main" val="3183780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17</a:t>
            </a:fld>
            <a:endParaRPr lang="en-US"/>
          </a:p>
        </p:txBody>
      </p:sp>
    </p:spTree>
    <p:extLst>
      <p:ext uri="{BB962C8B-B14F-4D97-AF65-F5344CB8AC3E}">
        <p14:creationId xmlns:p14="http://schemas.microsoft.com/office/powerpoint/2010/main" val="3444556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18</a:t>
            </a:fld>
            <a:endParaRPr lang="en-US"/>
          </a:p>
        </p:txBody>
      </p:sp>
    </p:spTree>
    <p:extLst>
      <p:ext uri="{BB962C8B-B14F-4D97-AF65-F5344CB8AC3E}">
        <p14:creationId xmlns:p14="http://schemas.microsoft.com/office/powerpoint/2010/main" val="766289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19</a:t>
            </a:fld>
            <a:endParaRPr lang="en-US"/>
          </a:p>
        </p:txBody>
      </p:sp>
    </p:spTree>
    <p:extLst>
      <p:ext uri="{BB962C8B-B14F-4D97-AF65-F5344CB8AC3E}">
        <p14:creationId xmlns:p14="http://schemas.microsoft.com/office/powerpoint/2010/main" val="766289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a:t>
            </a:fld>
            <a:endParaRPr lang="en-US"/>
          </a:p>
        </p:txBody>
      </p:sp>
    </p:spTree>
    <p:extLst>
      <p:ext uri="{BB962C8B-B14F-4D97-AF65-F5344CB8AC3E}">
        <p14:creationId xmlns:p14="http://schemas.microsoft.com/office/powerpoint/2010/main" val="930623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20</a:t>
            </a:fld>
            <a:endParaRPr lang="en-US"/>
          </a:p>
        </p:txBody>
      </p:sp>
    </p:spTree>
    <p:extLst>
      <p:ext uri="{BB962C8B-B14F-4D97-AF65-F5344CB8AC3E}">
        <p14:creationId xmlns:p14="http://schemas.microsoft.com/office/powerpoint/2010/main" val="418727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21</a:t>
            </a:fld>
            <a:endParaRPr lang="en-US"/>
          </a:p>
        </p:txBody>
      </p:sp>
    </p:spTree>
    <p:extLst>
      <p:ext uri="{BB962C8B-B14F-4D97-AF65-F5344CB8AC3E}">
        <p14:creationId xmlns:p14="http://schemas.microsoft.com/office/powerpoint/2010/main" val="16370731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22</a:t>
            </a:fld>
            <a:endParaRPr lang="en-US"/>
          </a:p>
        </p:txBody>
      </p:sp>
    </p:spTree>
    <p:extLst>
      <p:ext uri="{BB962C8B-B14F-4D97-AF65-F5344CB8AC3E}">
        <p14:creationId xmlns:p14="http://schemas.microsoft.com/office/powerpoint/2010/main" val="1779957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23</a:t>
            </a:fld>
            <a:endParaRPr lang="en-US"/>
          </a:p>
        </p:txBody>
      </p:sp>
    </p:spTree>
    <p:extLst>
      <p:ext uri="{BB962C8B-B14F-4D97-AF65-F5344CB8AC3E}">
        <p14:creationId xmlns:p14="http://schemas.microsoft.com/office/powerpoint/2010/main" val="38338667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24</a:t>
            </a:fld>
            <a:endParaRPr lang="en-US"/>
          </a:p>
        </p:txBody>
      </p:sp>
    </p:spTree>
    <p:extLst>
      <p:ext uri="{BB962C8B-B14F-4D97-AF65-F5344CB8AC3E}">
        <p14:creationId xmlns:p14="http://schemas.microsoft.com/office/powerpoint/2010/main" val="3482398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25</a:t>
            </a:fld>
            <a:endParaRPr lang="en-US"/>
          </a:p>
        </p:txBody>
      </p:sp>
    </p:spTree>
    <p:extLst>
      <p:ext uri="{BB962C8B-B14F-4D97-AF65-F5344CB8AC3E}">
        <p14:creationId xmlns:p14="http://schemas.microsoft.com/office/powerpoint/2010/main" val="163055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26</a:t>
            </a:fld>
            <a:endParaRPr lang="en-US"/>
          </a:p>
        </p:txBody>
      </p:sp>
    </p:spTree>
    <p:extLst>
      <p:ext uri="{BB962C8B-B14F-4D97-AF65-F5344CB8AC3E}">
        <p14:creationId xmlns:p14="http://schemas.microsoft.com/office/powerpoint/2010/main" val="22405119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27</a:t>
            </a:fld>
            <a:endParaRPr lang="en-US"/>
          </a:p>
        </p:txBody>
      </p:sp>
    </p:spTree>
    <p:extLst>
      <p:ext uri="{BB962C8B-B14F-4D97-AF65-F5344CB8AC3E}">
        <p14:creationId xmlns:p14="http://schemas.microsoft.com/office/powerpoint/2010/main" val="1273053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28</a:t>
            </a:fld>
            <a:endParaRPr lang="en-US"/>
          </a:p>
        </p:txBody>
      </p:sp>
    </p:spTree>
    <p:extLst>
      <p:ext uri="{BB962C8B-B14F-4D97-AF65-F5344CB8AC3E}">
        <p14:creationId xmlns:p14="http://schemas.microsoft.com/office/powerpoint/2010/main" val="31257700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29</a:t>
            </a:fld>
            <a:endParaRPr lang="en-US"/>
          </a:p>
        </p:txBody>
      </p:sp>
    </p:spTree>
    <p:extLst>
      <p:ext uri="{BB962C8B-B14F-4D97-AF65-F5344CB8AC3E}">
        <p14:creationId xmlns:p14="http://schemas.microsoft.com/office/powerpoint/2010/main" val="144893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a:t>
            </a:fld>
            <a:endParaRPr lang="en-US"/>
          </a:p>
        </p:txBody>
      </p:sp>
    </p:spTree>
    <p:extLst>
      <p:ext uri="{BB962C8B-B14F-4D97-AF65-F5344CB8AC3E}">
        <p14:creationId xmlns:p14="http://schemas.microsoft.com/office/powerpoint/2010/main" val="1597874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r>
              <a:rPr lang="en-US" dirty="0"/>
              <a:t>Do we want to reiterate the process here- so Dept. Admins review first? How do they sent them to us- do we want to promote a uniform submission method for review? Cayuse? </a:t>
            </a:r>
            <a:r>
              <a:rPr lang="en-US" dirty="0" err="1"/>
              <a:t>Egrants</a:t>
            </a:r>
            <a:r>
              <a:rPr lang="en-US" dirty="0"/>
              <a:t>?</a:t>
            </a:r>
          </a:p>
          <a:p>
            <a:endParaRPr lang="en-US" dirty="0"/>
          </a:p>
          <a:p>
            <a:r>
              <a:rPr lang="en-US" dirty="0"/>
              <a:t>If not I can delete this slide</a:t>
            </a:r>
          </a:p>
        </p:txBody>
      </p:sp>
      <p:sp>
        <p:nvSpPr>
          <p:cNvPr id="4" name="Slide Number Placeholder 3"/>
          <p:cNvSpPr>
            <a:spLocks noGrp="1"/>
          </p:cNvSpPr>
          <p:nvPr>
            <p:ph type="sldNum" sz="quarter" idx="10"/>
          </p:nvPr>
        </p:nvSpPr>
        <p:spPr/>
        <p:txBody>
          <a:bodyPr/>
          <a:lstStyle/>
          <a:p>
            <a:fld id="{8547BD7A-3425-4141-AE61-34BCDC90F0CB}" type="slidenum">
              <a:rPr lang="en-US" smtClean="0"/>
              <a:t>30</a:t>
            </a:fld>
            <a:endParaRPr lang="en-US"/>
          </a:p>
        </p:txBody>
      </p:sp>
    </p:spTree>
    <p:extLst>
      <p:ext uri="{BB962C8B-B14F-4D97-AF65-F5344CB8AC3E}">
        <p14:creationId xmlns:p14="http://schemas.microsoft.com/office/powerpoint/2010/main" val="2568747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r>
              <a:rPr lang="en-US" dirty="0"/>
              <a:t>Do we want to reiterate the process here- so Dept. Admins review first? How do they sent them to us- do we want to promote a uniform submission method for review? Cayuse? </a:t>
            </a:r>
            <a:r>
              <a:rPr lang="en-US" dirty="0" err="1"/>
              <a:t>Egrants</a:t>
            </a:r>
            <a:r>
              <a:rPr lang="en-US" dirty="0"/>
              <a:t>?</a:t>
            </a:r>
          </a:p>
          <a:p>
            <a:endParaRPr lang="en-US" dirty="0"/>
          </a:p>
          <a:p>
            <a:r>
              <a:rPr lang="en-US" dirty="0"/>
              <a:t>If not I can delete this slide</a:t>
            </a:r>
          </a:p>
        </p:txBody>
      </p:sp>
      <p:sp>
        <p:nvSpPr>
          <p:cNvPr id="4" name="Slide Number Placeholder 3"/>
          <p:cNvSpPr>
            <a:spLocks noGrp="1"/>
          </p:cNvSpPr>
          <p:nvPr>
            <p:ph type="sldNum" sz="quarter" idx="10"/>
          </p:nvPr>
        </p:nvSpPr>
        <p:spPr/>
        <p:txBody>
          <a:bodyPr/>
          <a:lstStyle/>
          <a:p>
            <a:fld id="{8547BD7A-3425-4141-AE61-34BCDC90F0CB}" type="slidenum">
              <a:rPr lang="en-US" smtClean="0"/>
              <a:t>31</a:t>
            </a:fld>
            <a:endParaRPr lang="en-US"/>
          </a:p>
        </p:txBody>
      </p:sp>
    </p:spTree>
    <p:extLst>
      <p:ext uri="{BB962C8B-B14F-4D97-AF65-F5344CB8AC3E}">
        <p14:creationId xmlns:p14="http://schemas.microsoft.com/office/powerpoint/2010/main" val="722978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r>
              <a:rPr lang="en-US" dirty="0"/>
              <a:t>Do we want to reiterate the process here- so Dept. Admins review first? How do they sent them to us- do we want to promote a uniform submission method for review? Cayuse? </a:t>
            </a:r>
            <a:r>
              <a:rPr lang="en-US" dirty="0" err="1"/>
              <a:t>Egrants</a:t>
            </a:r>
            <a:r>
              <a:rPr lang="en-US" dirty="0"/>
              <a:t>?</a:t>
            </a:r>
          </a:p>
          <a:p>
            <a:endParaRPr lang="en-US" dirty="0"/>
          </a:p>
          <a:p>
            <a:r>
              <a:rPr lang="en-US" dirty="0"/>
              <a:t>If not I can delete this slide</a:t>
            </a:r>
          </a:p>
        </p:txBody>
      </p:sp>
      <p:sp>
        <p:nvSpPr>
          <p:cNvPr id="4" name="Slide Number Placeholder 3"/>
          <p:cNvSpPr>
            <a:spLocks noGrp="1"/>
          </p:cNvSpPr>
          <p:nvPr>
            <p:ph type="sldNum" sz="quarter" idx="10"/>
          </p:nvPr>
        </p:nvSpPr>
        <p:spPr/>
        <p:txBody>
          <a:bodyPr/>
          <a:lstStyle/>
          <a:p>
            <a:fld id="{8547BD7A-3425-4141-AE61-34BCDC90F0CB}" type="slidenum">
              <a:rPr lang="en-US" smtClean="0"/>
              <a:t>32</a:t>
            </a:fld>
            <a:endParaRPr lang="en-US"/>
          </a:p>
        </p:txBody>
      </p:sp>
    </p:spTree>
    <p:extLst>
      <p:ext uri="{BB962C8B-B14F-4D97-AF65-F5344CB8AC3E}">
        <p14:creationId xmlns:p14="http://schemas.microsoft.com/office/powerpoint/2010/main" val="9359761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33</a:t>
            </a:fld>
            <a:endParaRPr lang="en-US"/>
          </a:p>
        </p:txBody>
      </p:sp>
    </p:spTree>
    <p:extLst>
      <p:ext uri="{BB962C8B-B14F-4D97-AF65-F5344CB8AC3E}">
        <p14:creationId xmlns:p14="http://schemas.microsoft.com/office/powerpoint/2010/main" val="31228860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34</a:t>
            </a:fld>
            <a:endParaRPr lang="en-US"/>
          </a:p>
        </p:txBody>
      </p:sp>
    </p:spTree>
    <p:extLst>
      <p:ext uri="{BB962C8B-B14F-4D97-AF65-F5344CB8AC3E}">
        <p14:creationId xmlns:p14="http://schemas.microsoft.com/office/powerpoint/2010/main" val="21538110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35</a:t>
            </a:fld>
            <a:endParaRPr lang="en-US"/>
          </a:p>
        </p:txBody>
      </p:sp>
    </p:spTree>
    <p:extLst>
      <p:ext uri="{BB962C8B-B14F-4D97-AF65-F5344CB8AC3E}">
        <p14:creationId xmlns:p14="http://schemas.microsoft.com/office/powerpoint/2010/main" val="9903856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36</a:t>
            </a:fld>
            <a:endParaRPr lang="en-US"/>
          </a:p>
        </p:txBody>
      </p:sp>
    </p:spTree>
    <p:extLst>
      <p:ext uri="{BB962C8B-B14F-4D97-AF65-F5344CB8AC3E}">
        <p14:creationId xmlns:p14="http://schemas.microsoft.com/office/powerpoint/2010/main" val="29038106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37</a:t>
            </a:fld>
            <a:endParaRPr lang="en-US"/>
          </a:p>
        </p:txBody>
      </p:sp>
    </p:spTree>
    <p:extLst>
      <p:ext uri="{BB962C8B-B14F-4D97-AF65-F5344CB8AC3E}">
        <p14:creationId xmlns:p14="http://schemas.microsoft.com/office/powerpoint/2010/main" val="39615366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38</a:t>
            </a:fld>
            <a:endParaRPr lang="en-US"/>
          </a:p>
        </p:txBody>
      </p:sp>
    </p:spTree>
    <p:extLst>
      <p:ext uri="{BB962C8B-B14F-4D97-AF65-F5344CB8AC3E}">
        <p14:creationId xmlns:p14="http://schemas.microsoft.com/office/powerpoint/2010/main" val="6709456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r>
              <a:rPr lang="en-US" dirty="0"/>
              <a:t>Do we want to reiterate the process here- so Dept. Admins review first? How do they sent them to us- do we want to promote a uniform submission method for review? Cayuse? </a:t>
            </a:r>
            <a:r>
              <a:rPr lang="en-US" dirty="0" err="1"/>
              <a:t>Egrants</a:t>
            </a:r>
            <a:r>
              <a:rPr lang="en-US" dirty="0"/>
              <a:t>?</a:t>
            </a:r>
          </a:p>
          <a:p>
            <a:endParaRPr lang="en-US" dirty="0"/>
          </a:p>
          <a:p>
            <a:r>
              <a:rPr lang="en-US" dirty="0"/>
              <a:t>If not I can delete this slide</a:t>
            </a:r>
          </a:p>
        </p:txBody>
      </p:sp>
      <p:sp>
        <p:nvSpPr>
          <p:cNvPr id="4" name="Slide Number Placeholder 3"/>
          <p:cNvSpPr>
            <a:spLocks noGrp="1"/>
          </p:cNvSpPr>
          <p:nvPr>
            <p:ph type="sldNum" sz="quarter" idx="10"/>
          </p:nvPr>
        </p:nvSpPr>
        <p:spPr/>
        <p:txBody>
          <a:bodyPr/>
          <a:lstStyle/>
          <a:p>
            <a:fld id="{8547BD7A-3425-4141-AE61-34BCDC90F0CB}" type="slidenum">
              <a:rPr lang="en-US" smtClean="0"/>
              <a:t>39</a:t>
            </a:fld>
            <a:endParaRPr lang="en-US"/>
          </a:p>
        </p:txBody>
      </p:sp>
    </p:spTree>
    <p:extLst>
      <p:ext uri="{BB962C8B-B14F-4D97-AF65-F5344CB8AC3E}">
        <p14:creationId xmlns:p14="http://schemas.microsoft.com/office/powerpoint/2010/main" val="412822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4</a:t>
            </a:fld>
            <a:endParaRPr lang="en-US"/>
          </a:p>
        </p:txBody>
      </p:sp>
    </p:spTree>
    <p:extLst>
      <p:ext uri="{BB962C8B-B14F-4D97-AF65-F5344CB8AC3E}">
        <p14:creationId xmlns:p14="http://schemas.microsoft.com/office/powerpoint/2010/main" val="4069508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5</a:t>
            </a:fld>
            <a:endParaRPr lang="en-US"/>
          </a:p>
        </p:txBody>
      </p:sp>
    </p:spTree>
    <p:extLst>
      <p:ext uri="{BB962C8B-B14F-4D97-AF65-F5344CB8AC3E}">
        <p14:creationId xmlns:p14="http://schemas.microsoft.com/office/powerpoint/2010/main" val="3945437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6</a:t>
            </a:fld>
            <a:endParaRPr lang="en-US"/>
          </a:p>
        </p:txBody>
      </p:sp>
    </p:spTree>
    <p:extLst>
      <p:ext uri="{BB962C8B-B14F-4D97-AF65-F5344CB8AC3E}">
        <p14:creationId xmlns:p14="http://schemas.microsoft.com/office/powerpoint/2010/main" val="4188603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7</a:t>
            </a:fld>
            <a:endParaRPr lang="en-US"/>
          </a:p>
        </p:txBody>
      </p:sp>
    </p:spTree>
    <p:extLst>
      <p:ext uri="{BB962C8B-B14F-4D97-AF65-F5344CB8AC3E}">
        <p14:creationId xmlns:p14="http://schemas.microsoft.com/office/powerpoint/2010/main" val="1733544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8</a:t>
            </a:fld>
            <a:endParaRPr lang="en-US"/>
          </a:p>
        </p:txBody>
      </p:sp>
    </p:spTree>
    <p:extLst>
      <p:ext uri="{BB962C8B-B14F-4D97-AF65-F5344CB8AC3E}">
        <p14:creationId xmlns:p14="http://schemas.microsoft.com/office/powerpoint/2010/main" val="1297114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696913"/>
            <a:ext cx="6196013"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47BD7A-3425-4141-AE61-34BCDC90F0CB}" type="slidenum">
              <a:rPr lang="en-US" smtClean="0"/>
              <a:t>9</a:t>
            </a:fld>
            <a:endParaRPr lang="en-US"/>
          </a:p>
        </p:txBody>
      </p:sp>
    </p:spTree>
    <p:extLst>
      <p:ext uri="{BB962C8B-B14F-4D97-AF65-F5344CB8AC3E}">
        <p14:creationId xmlns:p14="http://schemas.microsoft.com/office/powerpoint/2010/main" val="2177858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37E89-761F-44CE-BAFD-91BF8A26B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38BBAD-F885-49BB-9E6B-0EC588420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C89A7B-52D2-4552-B2FB-CB33974BE605}"/>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44AC1C15-3D81-49C3-9550-030DA9185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7780C-7803-405C-99A9-7726F661A38D}"/>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88841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E731-53A6-4C06-AFDB-C5D8DD33B9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80E8CE-7026-4F6B-B6D7-960DBC90F3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CC44E-3192-4902-ADC5-F4A29C9FC9AF}"/>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64BD2CEA-22FD-4A07-A7B7-BA6C8FC4A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5E2BB9-4D92-41B2-A5EA-A6799FA90F36}"/>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70581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FCB0C7-A570-4A65-ADEB-90C0B145CE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5D9B54-3929-405A-9EDD-5DFC20D1A4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8ED34-C691-46D3-97D0-1D3E15DB11C5}"/>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46AEE373-08C6-4F3B-926E-36B8EC87F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FA30E3-E9AA-4795-8148-48BEDACCBE10}"/>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242795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087DF-B93D-4D1B-8399-82924384F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C407FB-2F31-42E3-943E-273FCA94A5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F61F53-0146-4236-B665-EB95DAC0B819}"/>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0B6217A4-79A7-4A55-A23E-907F29479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6714D-66A0-4E51-9107-EDB226A136E3}"/>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265541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703B8-83D8-403F-8E89-B59C44AEF3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F262AA-60AD-4A4E-9301-E826145F40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20D08D-0E0D-4DD1-BA84-E41E21EA5341}"/>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7DA1B277-10DD-4953-BD92-63708F27E4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A3B515-594F-4AFD-A5DE-12297D799F0F}"/>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395282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E4C0-6B6F-4E5E-BF8D-27C890101B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C8A57A-F25D-43D1-BBE2-5FF2E01844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38CB74-CED3-42C5-AB2E-2657E13131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232A32-9E76-45AE-BB5A-61ED9BACFCDC}"/>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6" name="Footer Placeholder 5">
            <a:extLst>
              <a:ext uri="{FF2B5EF4-FFF2-40B4-BE49-F238E27FC236}">
                <a16:creationId xmlns:a16="http://schemas.microsoft.com/office/drawing/2014/main" id="{C87EE0A7-BE2A-479D-853B-AC156FFD66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56BA77-D761-42E9-BBCB-3A52AACEB0E5}"/>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293251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20D-3CC5-49A6-8627-8BC10CE81C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C31391-0D28-4454-820E-2C1A8BA59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EAB623-A196-487D-9EBB-9487BFE590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065A04-0D9B-4FE1-96B5-CEFB74053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4980FF-8D29-4B4E-8BB8-8D6F08B4A8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0DF05F-5A5C-469E-B815-779A8E2FBDF1}"/>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8" name="Footer Placeholder 7">
            <a:extLst>
              <a:ext uri="{FF2B5EF4-FFF2-40B4-BE49-F238E27FC236}">
                <a16:creationId xmlns:a16="http://schemas.microsoft.com/office/drawing/2014/main" id="{7B78367A-6AF6-4421-9DFD-473A8ECB99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6E9EA5-808E-4752-B607-13BCE4696E69}"/>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2661490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C5743-A4C9-4FBA-B924-B75C8D68D8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709310-0F13-4F1F-9804-5395B8D378B2}"/>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4" name="Footer Placeholder 3">
            <a:extLst>
              <a:ext uri="{FF2B5EF4-FFF2-40B4-BE49-F238E27FC236}">
                <a16:creationId xmlns:a16="http://schemas.microsoft.com/office/drawing/2014/main" id="{B0EB38C8-BCC2-4CFE-816C-A885255618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6E1987-4E32-49B3-8F95-54B737504303}"/>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171845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C38710-D60D-4F5A-8E89-0A10AFC4197D}"/>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3" name="Footer Placeholder 2">
            <a:extLst>
              <a:ext uri="{FF2B5EF4-FFF2-40B4-BE49-F238E27FC236}">
                <a16:creationId xmlns:a16="http://schemas.microsoft.com/office/drawing/2014/main" id="{C85B5859-F433-4793-9C62-01229CCA9D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C40FA5-1086-4F46-B952-C35134D3CDED}"/>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1188764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4FFEE-B747-48B3-AEAC-139350B754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90B0E8-94F3-4F17-9684-C6E827EAEB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88BE7E-6A0E-434F-8BB9-105271924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9A4AC2-A403-4AFC-8B52-1D9D16AD931E}"/>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6" name="Footer Placeholder 5">
            <a:extLst>
              <a:ext uri="{FF2B5EF4-FFF2-40B4-BE49-F238E27FC236}">
                <a16:creationId xmlns:a16="http://schemas.microsoft.com/office/drawing/2014/main" id="{5419855D-06E4-4A57-999F-93BCA6B49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B8504-1017-445D-AA6C-5BD3407E1736}"/>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629862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BDF2-EF4D-4543-BFE9-4EDA9987C2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8FB40A-1AE5-4ECD-AB6F-7D59132D69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5B25C4-B96B-4385-8996-EE7B98E5A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C5A56-52DD-4F78-ACB1-0ED6E23B12B6}"/>
              </a:ext>
            </a:extLst>
          </p:cNvPr>
          <p:cNvSpPr>
            <a:spLocks noGrp="1"/>
          </p:cNvSpPr>
          <p:nvPr>
            <p:ph type="dt" sz="half" idx="10"/>
          </p:nvPr>
        </p:nvSpPr>
        <p:spPr/>
        <p:txBody>
          <a:bodyPr/>
          <a:lstStyle/>
          <a:p>
            <a:fld id="{C0667F6E-6A9C-4B84-B103-2396FA4F035C}" type="datetimeFigureOut">
              <a:rPr lang="en-US" smtClean="0"/>
              <a:t>6/28/21</a:t>
            </a:fld>
            <a:endParaRPr lang="en-US"/>
          </a:p>
        </p:txBody>
      </p:sp>
      <p:sp>
        <p:nvSpPr>
          <p:cNvPr id="6" name="Footer Placeholder 5">
            <a:extLst>
              <a:ext uri="{FF2B5EF4-FFF2-40B4-BE49-F238E27FC236}">
                <a16:creationId xmlns:a16="http://schemas.microsoft.com/office/drawing/2014/main" id="{88849118-E228-4DE2-B53C-4AE49CF742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EBB85A-F05D-4636-86D8-0BB94C446BE9}"/>
              </a:ext>
            </a:extLst>
          </p:cNvPr>
          <p:cNvSpPr>
            <a:spLocks noGrp="1"/>
          </p:cNvSpPr>
          <p:nvPr>
            <p:ph type="sldNum" sz="quarter" idx="12"/>
          </p:nvPr>
        </p:nvSpPr>
        <p:spPr/>
        <p:txBody>
          <a:bodyPr/>
          <a:lstStyle/>
          <a:p>
            <a:fld id="{EE98E102-0CDE-4743-BBAC-946867B1963E}" type="slidenum">
              <a:rPr lang="en-US" smtClean="0"/>
              <a:t>‹#›</a:t>
            </a:fld>
            <a:endParaRPr lang="en-US"/>
          </a:p>
        </p:txBody>
      </p:sp>
    </p:spTree>
    <p:extLst>
      <p:ext uri="{BB962C8B-B14F-4D97-AF65-F5344CB8AC3E}">
        <p14:creationId xmlns:p14="http://schemas.microsoft.com/office/powerpoint/2010/main" val="3352456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83CFE-6924-4CB9-ADA9-CC7F6D8356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E1630D-FD12-43E8-BE49-A45875ECA8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314A4B-0734-478B-A53D-1DD1FF9C30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67F6E-6A9C-4B84-B103-2396FA4F035C}" type="datetimeFigureOut">
              <a:rPr lang="en-US" smtClean="0"/>
              <a:t>6/28/21</a:t>
            </a:fld>
            <a:endParaRPr lang="en-US"/>
          </a:p>
        </p:txBody>
      </p:sp>
      <p:sp>
        <p:nvSpPr>
          <p:cNvPr id="5" name="Footer Placeholder 4">
            <a:extLst>
              <a:ext uri="{FF2B5EF4-FFF2-40B4-BE49-F238E27FC236}">
                <a16:creationId xmlns:a16="http://schemas.microsoft.com/office/drawing/2014/main" id="{DF00FFCE-B168-4D92-A25C-2431E9E405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5D1C54-C27F-4111-A5FD-0B5F5A8FB0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8E102-0CDE-4743-BBAC-946867B1963E}" type="slidenum">
              <a:rPr lang="en-US" smtClean="0"/>
              <a:t>‹#›</a:t>
            </a:fld>
            <a:endParaRPr lang="en-US"/>
          </a:p>
        </p:txBody>
      </p:sp>
    </p:spTree>
    <p:extLst>
      <p:ext uri="{BB962C8B-B14F-4D97-AF65-F5344CB8AC3E}">
        <p14:creationId xmlns:p14="http://schemas.microsoft.com/office/powerpoint/2010/main" val="3530689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www.nsf.gov/bfa/dias/policy/disclosures_table/june2021.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hyperlink" Target="https://grants.nih.gov/grants/forms/othersupport.htm" TargetMode="External"/><Relationship Id="rId5" Type="http://schemas.openxmlformats.org/officeDocument/2006/relationships/hyperlink" Target="https://grants.nih.gov/grants/guide/notice-files/NOT-OD-21-073.html" TargetMode="External"/><Relationship Id="rId4" Type="http://schemas.openxmlformats.org/officeDocument/2006/relationships/hyperlink" Target="https://grants.nih.gov/grants/guide/notice-files/NOT-OD-21-109.html"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s://uthsc.edu/research/sponsored-programs/forms-and-information/institutional-information.php"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hyperlink" Target="https://www.cancer.org/research/we-fund-cancer-research/apply-research-grant/grant-types/research-scholar-grants.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grants.nih.gov/grants/guide/notice-files/NOT-OD-21-073.html"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hyperlink" Target="https://uthsc.edu/research/sponsored-programs/grants/documents/questionnaire-incoming-mta-rev-ds.pdf" TargetMode="External"/><Relationship Id="rId5" Type="http://schemas.openxmlformats.org/officeDocument/2006/relationships/hyperlink" Target="https://uthsc.edu/research/sponsored-programs/grants/documents/questionnaire-outgoing-mta-rev-ds.pdf" TargetMode="External"/><Relationship Id="rId4" Type="http://schemas.openxmlformats.org/officeDocument/2006/relationships/hyperlink" Target="https://uthsc.edu/research/sponsored-programs/index.php"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hyperlink" Target="mailto:NetID@Tennessee.edu" TargetMode="External"/><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mailto:cashbroo@uthsc.edu"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 Id="rId6" Type="http://schemas.openxmlformats.org/officeDocument/2006/relationships/hyperlink" Target="mailto:mlester@uthsc.edu" TargetMode="External"/><Relationship Id="rId5" Type="http://schemas.openxmlformats.org/officeDocument/2006/relationships/hyperlink" Target="mailto:bmurrell@uthsc.edu" TargetMode="External"/><Relationship Id="rId4" Type="http://schemas.openxmlformats.org/officeDocument/2006/relationships/hyperlink" Target="mailto:swhite82@uthsc.ed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grants.nih.gov/grants/forms/biosketch.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ACA9CA9-E941-DC48-9D0B-55C1E14A832F}"/>
              </a:ext>
            </a:extLst>
          </p:cNvPr>
          <p:cNvPicPr>
            <a:picLocks noChangeAspect="1"/>
          </p:cNvPicPr>
          <p:nvPr/>
        </p:nvPicPr>
        <p:blipFill>
          <a:blip r:embed="rId3"/>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E1714655-B2C7-F348-A034-03AC99DF9DF7}"/>
              </a:ext>
            </a:extLst>
          </p:cNvPr>
          <p:cNvSpPr txBox="1"/>
          <p:nvPr/>
        </p:nvSpPr>
        <p:spPr>
          <a:xfrm>
            <a:off x="1493520" y="3678168"/>
            <a:ext cx="9204960" cy="2400657"/>
          </a:xfrm>
          <a:prstGeom prst="rect">
            <a:avLst/>
          </a:prstGeom>
          <a:noFill/>
        </p:spPr>
        <p:txBody>
          <a:bodyPr wrap="square" rtlCol="0">
            <a:spAutoFit/>
          </a:bodyPr>
          <a:lstStyle/>
          <a:p>
            <a:pPr algn="ctr"/>
            <a:r>
              <a:rPr lang="en-US" sz="4400" b="1" dirty="0">
                <a:solidFill>
                  <a:srgbClr val="F59331"/>
                </a:solidFill>
                <a:latin typeface="Arial" panose="020B0604020202020204" pitchFamily="34" charset="0"/>
                <a:cs typeface="Arial" panose="020B0604020202020204" pitchFamily="34" charset="0"/>
              </a:rPr>
              <a:t>OSP and Me</a:t>
            </a:r>
          </a:p>
          <a:p>
            <a:pPr algn="ctr"/>
            <a:r>
              <a:rPr lang="en-US" sz="4400" b="1" dirty="0">
                <a:solidFill>
                  <a:srgbClr val="F59331"/>
                </a:solidFill>
                <a:latin typeface="Arial" panose="020B0604020202020204" pitchFamily="34" charset="0"/>
                <a:cs typeface="Arial" panose="020B0604020202020204" pitchFamily="34" charset="0"/>
              </a:rPr>
              <a:t>June 2021 Updates</a:t>
            </a:r>
            <a:endParaRPr lang="en-US" sz="4800" b="1" dirty="0">
              <a:solidFill>
                <a:srgbClr val="F59331"/>
              </a:solidFill>
              <a:latin typeface="Arial" panose="020B0604020202020204" pitchFamily="34" charset="0"/>
              <a:cs typeface="Arial" panose="020B0604020202020204" pitchFamily="34" charset="0"/>
            </a:endParaRPr>
          </a:p>
          <a:p>
            <a:pPr algn="ctr"/>
            <a:endParaRPr lang="en-US" b="1" dirty="0">
              <a:latin typeface="Arial" panose="020B0604020202020204" pitchFamily="34" charset="0"/>
              <a:cs typeface="Arial" panose="020B0604020202020204" pitchFamily="34" charset="0"/>
            </a:endParaRPr>
          </a:p>
          <a:p>
            <a:pPr algn="ctr"/>
            <a:r>
              <a:rPr lang="en-US" sz="2000" dirty="0">
                <a:solidFill>
                  <a:schemeClr val="bg1"/>
                </a:solidFill>
                <a:latin typeface="Arial" panose="020B0604020202020204" pitchFamily="34" charset="0"/>
                <a:cs typeface="Arial" panose="020B0604020202020204" pitchFamily="34" charset="0"/>
              </a:rPr>
              <a:t>Office of Sponsored Programs</a:t>
            </a:r>
          </a:p>
          <a:p>
            <a:pPr algn="ct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5144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144031" y="839985"/>
            <a:ext cx="11991262" cy="3031599"/>
          </a:xfrm>
          <a:prstGeom prst="rect">
            <a:avLst/>
          </a:prstGeom>
          <a:noFill/>
        </p:spPr>
        <p:txBody>
          <a:bodyPr wrap="square" rtlCol="0">
            <a:spAutoFit/>
          </a:bodyPr>
          <a:lstStyle/>
          <a:p>
            <a:pPr>
              <a:spcAft>
                <a:spcPts val="1200"/>
              </a:spcAft>
            </a:pPr>
            <a:r>
              <a:rPr lang="en-US" sz="2800" b="1" dirty="0">
                <a:solidFill>
                  <a:srgbClr val="F59331"/>
                </a:solidFill>
                <a:latin typeface="Arial" panose="020B0604020202020204" pitchFamily="34" charset="0"/>
                <a:cs typeface="Arial" panose="020B0604020202020204" pitchFamily="34" charset="0"/>
              </a:rPr>
              <a:t>NIH </a:t>
            </a:r>
            <a:r>
              <a:rPr lang="en-US" sz="2800" b="1" dirty="0" err="1">
                <a:solidFill>
                  <a:srgbClr val="F59331"/>
                </a:solidFill>
                <a:latin typeface="Arial" panose="020B0604020202020204" pitchFamily="34" charset="0"/>
                <a:cs typeface="Arial" panose="020B0604020202020204" pitchFamily="34" charset="0"/>
              </a:rPr>
              <a:t>Biosketch</a:t>
            </a:r>
            <a:r>
              <a:rPr lang="en-US" sz="2800" b="1" dirty="0">
                <a:solidFill>
                  <a:srgbClr val="F59331"/>
                </a:solidFill>
                <a:latin typeface="Arial" panose="020B0604020202020204" pitchFamily="34" charset="0"/>
                <a:cs typeface="Arial" panose="020B0604020202020204" pitchFamily="34" charset="0"/>
              </a:rPr>
              <a:t> Format Pages, Instructions, and Samples</a:t>
            </a:r>
          </a:p>
          <a:p>
            <a:r>
              <a:rPr lang="en-US" sz="2400" b="1" dirty="0">
                <a:solidFill>
                  <a:srgbClr val="0A614E"/>
                </a:solidFill>
                <a:latin typeface="Arial" panose="020B0604020202020204" pitchFamily="34" charset="0"/>
                <a:cs typeface="Arial" panose="020B0604020202020204" pitchFamily="34" charset="0"/>
              </a:rPr>
              <a:t>• https://grants.nih.gov/grants/forms/biosketch.htm</a:t>
            </a: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1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pic>
        <p:nvPicPr>
          <p:cNvPr id="7" name="Picture 6" descr="Graphical user interface, text, application, email&#10;&#10;Description automatically generated">
            <a:extLst>
              <a:ext uri="{FF2B5EF4-FFF2-40B4-BE49-F238E27FC236}">
                <a16:creationId xmlns:a16="http://schemas.microsoft.com/office/drawing/2014/main" id="{BD4C5D7C-B280-4615-A76D-C7FBF648F52E}"/>
              </a:ext>
            </a:extLst>
          </p:cNvPr>
          <p:cNvPicPr>
            <a:picLocks noChangeAspect="1"/>
          </p:cNvPicPr>
          <p:nvPr/>
        </p:nvPicPr>
        <p:blipFill>
          <a:blip r:embed="rId4"/>
          <a:stretch>
            <a:fillRect/>
          </a:stretch>
        </p:blipFill>
        <p:spPr>
          <a:xfrm>
            <a:off x="1891145" y="1945738"/>
            <a:ext cx="7699664" cy="4912262"/>
          </a:xfrm>
          <a:prstGeom prst="rect">
            <a:avLst/>
          </a:prstGeom>
        </p:spPr>
      </p:pic>
      <p:sp>
        <p:nvSpPr>
          <p:cNvPr id="8" name="Arrow: Up 7">
            <a:extLst>
              <a:ext uri="{FF2B5EF4-FFF2-40B4-BE49-F238E27FC236}">
                <a16:creationId xmlns:a16="http://schemas.microsoft.com/office/drawing/2014/main" id="{0EDF74FB-C686-48CD-AF1E-F350E92961CD}"/>
              </a:ext>
            </a:extLst>
          </p:cNvPr>
          <p:cNvSpPr/>
          <p:nvPr/>
        </p:nvSpPr>
        <p:spPr>
          <a:xfrm>
            <a:off x="3158925" y="2214407"/>
            <a:ext cx="484632" cy="978408"/>
          </a:xfrm>
          <a:prstGeom prst="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830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5786199"/>
          </a:xfrm>
          <a:prstGeom prst="rect">
            <a:avLst/>
          </a:prstGeom>
          <a:noFill/>
        </p:spPr>
        <p:txBody>
          <a:bodyPr wrap="square" rtlCol="0">
            <a:spAutoFit/>
          </a:bodyPr>
          <a:lstStyle/>
          <a:p>
            <a:r>
              <a:rPr lang="en-US" sz="3200" b="1" dirty="0">
                <a:solidFill>
                  <a:srgbClr val="F59331"/>
                </a:solidFill>
                <a:latin typeface="Arial Black" panose="020B0604020202020204" pitchFamily="34" charset="0"/>
                <a:cs typeface="Arial Black" panose="020B0604020202020204" pitchFamily="34" charset="0"/>
              </a:rPr>
              <a:t>Changes to Other Support</a:t>
            </a:r>
          </a:p>
          <a:p>
            <a:endParaRPr lang="en-US" sz="2400" b="1" dirty="0">
              <a:solidFill>
                <a:srgbClr val="0A614E"/>
              </a:solidFill>
              <a:latin typeface="Arial" panose="020B0604020202020204" pitchFamily="34" charset="0"/>
              <a:cs typeface="Arial" panose="020B0604020202020204" pitchFamily="34" charset="0"/>
            </a:endParaRPr>
          </a:p>
          <a:p>
            <a:r>
              <a:rPr lang="en-US" sz="2400" b="1" dirty="0">
                <a:solidFill>
                  <a:srgbClr val="0A614E"/>
                </a:solidFill>
                <a:latin typeface="Arial" panose="020B0604020202020204" pitchFamily="34" charset="0"/>
                <a:cs typeface="Arial" panose="020B0604020202020204" pitchFamily="34" charset="0"/>
              </a:rPr>
              <a:t>• In effect for all applications/submissions on/after May 25, 2021 including</a:t>
            </a:r>
          </a:p>
          <a:p>
            <a:pPr>
              <a:spcAft>
                <a:spcPts val="1200"/>
              </a:spcAft>
            </a:pPr>
            <a:r>
              <a:rPr lang="en-US" sz="2400" b="1" dirty="0">
                <a:solidFill>
                  <a:srgbClr val="0A614E"/>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new and resubmission applications</a:t>
            </a:r>
          </a:p>
          <a:p>
            <a:pPr>
              <a:spcAft>
                <a:spcPts val="1200"/>
              </a:spcAft>
            </a:pPr>
            <a:r>
              <a:rPr lang="en-US" sz="2400" dirty="0">
                <a:latin typeface="Arial" panose="020B0604020202020204" pitchFamily="34" charset="0"/>
                <a:cs typeface="Arial" panose="020B0604020202020204" pitchFamily="34" charset="0"/>
              </a:rPr>
              <a:t>	Just-in-Time </a:t>
            </a:r>
          </a:p>
          <a:p>
            <a:pPr>
              <a:spcAft>
                <a:spcPts val="1200"/>
              </a:spcAft>
            </a:pPr>
            <a:r>
              <a:rPr lang="en-US" sz="2400" dirty="0">
                <a:latin typeface="Arial" panose="020B0604020202020204" pitchFamily="34" charset="0"/>
                <a:cs typeface="Arial" panose="020B0604020202020204" pitchFamily="34" charset="0"/>
              </a:rPr>
              <a:t>	Annual and Final RPPRs</a:t>
            </a:r>
            <a:endParaRPr lang="en-US" sz="2000" dirty="0">
              <a:latin typeface="Arial" panose="020B0604020202020204" pitchFamily="34" charset="0"/>
              <a:cs typeface="Arial" panose="020B0604020202020204" pitchFamily="34" charset="0"/>
            </a:endParaRPr>
          </a:p>
          <a:p>
            <a:r>
              <a:rPr lang="en-US" sz="2400" b="1" dirty="0">
                <a:solidFill>
                  <a:srgbClr val="0A614E"/>
                </a:solidFill>
                <a:latin typeface="Arial" panose="020B0604020202020204" pitchFamily="34" charset="0"/>
                <a:cs typeface="Arial" panose="020B0604020202020204" pitchFamily="34" charset="0"/>
              </a:rPr>
              <a:t>•  Will be enforced for submissions on/after </a:t>
            </a:r>
            <a:r>
              <a:rPr lang="en-US" sz="2400" b="1" dirty="0">
                <a:solidFill>
                  <a:schemeClr val="accent2"/>
                </a:solidFill>
                <a:latin typeface="Arial" panose="020B0604020202020204" pitchFamily="34" charset="0"/>
                <a:cs typeface="Arial" panose="020B0604020202020204" pitchFamily="34" charset="0"/>
              </a:rPr>
              <a:t>January 25, 2022</a:t>
            </a:r>
          </a:p>
          <a:p>
            <a:pPr>
              <a:spcAft>
                <a:spcPts val="6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OSP encourages all Investigators to utilize the new format as soon as 			possible</a:t>
            </a:r>
          </a:p>
          <a:p>
            <a:pPr>
              <a:spcAft>
                <a:spcPts val="600"/>
              </a:spcAft>
            </a:pPr>
            <a:r>
              <a:rPr lang="en-US" sz="2000" dirty="0">
                <a:latin typeface="Arial" panose="020B0604020202020204" pitchFamily="34" charset="0"/>
                <a:cs typeface="Arial" panose="020B0604020202020204" pitchFamily="34" charset="0"/>
              </a:rPr>
              <a:t>	Submissions not in compliance with new guidelines after January 25,2022 may 		be rejected without scientific review as non-compliant</a:t>
            </a:r>
          </a:p>
          <a:p>
            <a:pPr>
              <a:spcAft>
                <a:spcPts val="6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a:t>
            </a:r>
          </a:p>
        </p:txBody>
      </p:sp>
    </p:spTree>
    <p:extLst>
      <p:ext uri="{BB962C8B-B14F-4D97-AF65-F5344CB8AC3E}">
        <p14:creationId xmlns:p14="http://schemas.microsoft.com/office/powerpoint/2010/main" val="3887103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5232202"/>
          </a:xfrm>
          <a:prstGeom prst="rect">
            <a:avLst/>
          </a:prstGeom>
          <a:noFill/>
        </p:spPr>
        <p:txBody>
          <a:bodyPr wrap="square" rtlCol="0">
            <a:spAutoFit/>
          </a:bodyPr>
          <a:lstStyle/>
          <a:p>
            <a:r>
              <a:rPr lang="en-US" sz="2400" b="1" dirty="0">
                <a:solidFill>
                  <a:srgbClr val="0A614E"/>
                </a:solidFill>
                <a:latin typeface="Arial" panose="020B0604020202020204" pitchFamily="34" charset="0"/>
                <a:cs typeface="Arial" panose="020B0604020202020204" pitchFamily="34" charset="0"/>
              </a:rPr>
              <a:t>• Format:</a:t>
            </a: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Re-organized to separate funded projects from in-kind contributions.</a:t>
            </a:r>
          </a:p>
          <a:p>
            <a:r>
              <a:rPr lang="en-US" sz="2400" b="1" dirty="0">
                <a:solidFill>
                  <a:srgbClr val="0A614E"/>
                </a:solidFill>
                <a:latin typeface="Arial" panose="020B0604020202020204" pitchFamily="34" charset="0"/>
                <a:cs typeface="Arial" panose="020B0604020202020204" pitchFamily="34" charset="0"/>
              </a:rPr>
              <a:t>•  Signature Block Added:</a:t>
            </a:r>
          </a:p>
          <a:p>
            <a:pPr>
              <a:spcAft>
                <a:spcPts val="6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PD/PI or Other Senior/Key Personnel  electronically sign to certify the accuracy 			of the information submitted</a:t>
            </a:r>
          </a:p>
          <a:p>
            <a:pPr>
              <a:spcAft>
                <a:spcPts val="600"/>
              </a:spcAft>
            </a:pPr>
            <a:r>
              <a:rPr lang="en-US" sz="2000" dirty="0">
                <a:latin typeface="Arial" panose="020B0604020202020204" pitchFamily="34" charset="0"/>
                <a:cs typeface="Arial" panose="020B0604020202020204" pitchFamily="34" charset="0"/>
              </a:rPr>
              <a:t>	Each PD/PI or senior/key personnel must sign their respective Other Support 			form as a PDF prior to submission</a:t>
            </a:r>
          </a:p>
          <a:p>
            <a:pPr>
              <a:spcAft>
                <a:spcPts val="600"/>
              </a:spcAft>
            </a:pPr>
            <a:endParaRPr lang="en-US" sz="900"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rgbClr val="0A614E"/>
                </a:solidFill>
                <a:latin typeface="Arial" panose="020B0604020202020204" pitchFamily="34" charset="0"/>
                <a:cs typeface="Arial" panose="020B0604020202020204" pitchFamily="34" charset="0"/>
              </a:rPr>
              <a:t>•  Supporting Documentation Required:</a:t>
            </a:r>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r>
              <a:rPr lang="en-US" sz="20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Foreign activities/resources required copies of contracts/grants/other agreement 			specific to foreign appointments and/or employment with a foreign institution after </a:t>
            </a:r>
            <a:r>
              <a:rPr lang="en-US" sz="2000"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Other Support pages</a:t>
            </a:r>
          </a:p>
          <a:p>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Note: If not in English, must provide translated copies</a:t>
            </a: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a:t>
            </a:r>
          </a:p>
        </p:txBody>
      </p:sp>
    </p:spTree>
    <p:extLst>
      <p:ext uri="{BB962C8B-B14F-4D97-AF65-F5344CB8AC3E}">
        <p14:creationId xmlns:p14="http://schemas.microsoft.com/office/powerpoint/2010/main" val="362456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1306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a:t>
            </a:r>
          </a:p>
        </p:txBody>
      </p:sp>
      <p:pic>
        <p:nvPicPr>
          <p:cNvPr id="3" name="Picture 2">
            <a:extLst>
              <a:ext uri="{FF2B5EF4-FFF2-40B4-BE49-F238E27FC236}">
                <a16:creationId xmlns:a16="http://schemas.microsoft.com/office/drawing/2014/main" id="{374DC0EC-CDB1-4E98-ADA1-3D6D573A170A}"/>
              </a:ext>
            </a:extLst>
          </p:cNvPr>
          <p:cNvPicPr>
            <a:picLocks noChangeAspect="1"/>
          </p:cNvPicPr>
          <p:nvPr/>
        </p:nvPicPr>
        <p:blipFill rotWithShape="1">
          <a:blip r:embed="rId4"/>
          <a:srcRect r="32153"/>
          <a:stretch/>
        </p:blipFill>
        <p:spPr>
          <a:xfrm>
            <a:off x="429044" y="1149403"/>
            <a:ext cx="5369938" cy="5461518"/>
          </a:xfrm>
          <a:prstGeom prst="rect">
            <a:avLst/>
          </a:prstGeom>
          <a:ln>
            <a:solidFill>
              <a:schemeClr val="tx1"/>
            </a:solidFill>
          </a:ln>
        </p:spPr>
      </p:pic>
      <p:pic>
        <p:nvPicPr>
          <p:cNvPr id="8" name="Picture 7">
            <a:extLst>
              <a:ext uri="{FF2B5EF4-FFF2-40B4-BE49-F238E27FC236}">
                <a16:creationId xmlns:a16="http://schemas.microsoft.com/office/drawing/2014/main" id="{4747EF55-9915-4780-88CB-D1EC426B44E4}"/>
              </a:ext>
            </a:extLst>
          </p:cNvPr>
          <p:cNvPicPr>
            <a:picLocks noChangeAspect="1"/>
          </p:cNvPicPr>
          <p:nvPr/>
        </p:nvPicPr>
        <p:blipFill rotWithShape="1">
          <a:blip r:embed="rId5"/>
          <a:srcRect r="32437"/>
          <a:stretch/>
        </p:blipFill>
        <p:spPr>
          <a:xfrm>
            <a:off x="6178605" y="1386684"/>
            <a:ext cx="5584351" cy="4986956"/>
          </a:xfrm>
          <a:prstGeom prst="rect">
            <a:avLst/>
          </a:prstGeom>
          <a:ln>
            <a:solidFill>
              <a:schemeClr val="tx1"/>
            </a:solidFill>
          </a:ln>
        </p:spPr>
      </p:pic>
      <p:sp>
        <p:nvSpPr>
          <p:cNvPr id="2" name="Oval 1">
            <a:extLst>
              <a:ext uri="{FF2B5EF4-FFF2-40B4-BE49-F238E27FC236}">
                <a16:creationId xmlns:a16="http://schemas.microsoft.com/office/drawing/2014/main" id="{C6F8EE25-0FA1-4E8F-A9B4-A10DAAE185DC}"/>
              </a:ext>
            </a:extLst>
          </p:cNvPr>
          <p:cNvSpPr/>
          <p:nvPr/>
        </p:nvSpPr>
        <p:spPr>
          <a:xfrm>
            <a:off x="572876" y="5018567"/>
            <a:ext cx="4403161" cy="17331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9E83EE6-9D4B-487E-B7B1-46B5B370D727}"/>
              </a:ext>
            </a:extLst>
          </p:cNvPr>
          <p:cNvSpPr/>
          <p:nvPr/>
        </p:nvSpPr>
        <p:spPr>
          <a:xfrm>
            <a:off x="429044" y="3880162"/>
            <a:ext cx="3008066" cy="4040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2048A3C-5FE3-4727-9CB2-7F44AE7E9E28}"/>
              </a:ext>
            </a:extLst>
          </p:cNvPr>
          <p:cNvSpPr/>
          <p:nvPr/>
        </p:nvSpPr>
        <p:spPr>
          <a:xfrm>
            <a:off x="6333658" y="2331353"/>
            <a:ext cx="3008066" cy="4040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665957A-BDF8-4126-A165-A62414A850CB}"/>
              </a:ext>
            </a:extLst>
          </p:cNvPr>
          <p:cNvSpPr/>
          <p:nvPr/>
        </p:nvSpPr>
        <p:spPr>
          <a:xfrm>
            <a:off x="6364229" y="3013608"/>
            <a:ext cx="4403161" cy="173310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615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heel(1)">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heel(1)">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431076" y="329712"/>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Support—NEW PI Certification</a:t>
            </a:r>
          </a:p>
        </p:txBody>
      </p:sp>
      <p:pic>
        <p:nvPicPr>
          <p:cNvPr id="10" name="Picture 9">
            <a:extLst>
              <a:ext uri="{FF2B5EF4-FFF2-40B4-BE49-F238E27FC236}">
                <a16:creationId xmlns:a16="http://schemas.microsoft.com/office/drawing/2014/main" id="{0ABAC0C9-AAA0-4264-930F-1CB2F78EB3C1}"/>
              </a:ext>
            </a:extLst>
          </p:cNvPr>
          <p:cNvPicPr>
            <a:picLocks noChangeAspect="1"/>
          </p:cNvPicPr>
          <p:nvPr/>
        </p:nvPicPr>
        <p:blipFill>
          <a:blip r:embed="rId4"/>
          <a:stretch>
            <a:fillRect/>
          </a:stretch>
        </p:blipFill>
        <p:spPr>
          <a:xfrm>
            <a:off x="892462" y="1526057"/>
            <a:ext cx="9806722" cy="4240897"/>
          </a:xfrm>
          <a:prstGeom prst="rect">
            <a:avLst/>
          </a:prstGeom>
          <a:ln>
            <a:solidFill>
              <a:schemeClr val="tx1"/>
            </a:solidFill>
          </a:ln>
        </p:spPr>
      </p:pic>
    </p:spTree>
    <p:extLst>
      <p:ext uri="{BB962C8B-B14F-4D97-AF65-F5344CB8AC3E}">
        <p14:creationId xmlns:p14="http://schemas.microsoft.com/office/powerpoint/2010/main" val="178550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4832092"/>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Changes to Other Support- when to notify NIH</a:t>
            </a:r>
          </a:p>
          <a:p>
            <a:r>
              <a:rPr lang="en-US" sz="2400" b="1" dirty="0">
                <a:solidFill>
                  <a:srgbClr val="0A614E"/>
                </a:solidFill>
                <a:latin typeface="Arial" panose="020B0604020202020204" pitchFamily="34" charset="0"/>
                <a:cs typeface="Arial" panose="020B0604020202020204" pitchFamily="34" charset="0"/>
              </a:rPr>
              <a:t>• Unchanged</a:t>
            </a: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During Just In Time submission</a:t>
            </a:r>
          </a:p>
          <a:p>
            <a:pPr>
              <a:spcAft>
                <a:spcPts val="1200"/>
              </a:spcAft>
            </a:pPr>
            <a:r>
              <a:rPr lang="en-US" sz="2400" dirty="0">
                <a:latin typeface="Arial" panose="020B0604020202020204" pitchFamily="34" charset="0"/>
                <a:cs typeface="Arial" panose="020B0604020202020204" pitchFamily="34" charset="0"/>
              </a:rPr>
              <a:t>	Annual RPPR submission</a:t>
            </a:r>
          </a:p>
          <a:p>
            <a:r>
              <a:rPr lang="en-US" sz="2400" b="1" dirty="0">
                <a:solidFill>
                  <a:srgbClr val="0A614E"/>
                </a:solidFill>
                <a:latin typeface="Arial" panose="020B0604020202020204" pitchFamily="34" charset="0"/>
                <a:cs typeface="Arial" panose="020B0604020202020204" pitchFamily="34" charset="0"/>
              </a:rPr>
              <a:t>•  Updated</a:t>
            </a:r>
          </a:p>
          <a:p>
            <a:pPr>
              <a:spcAft>
                <a:spcPts val="6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Immediate notification of undisclosed Other Support outside of Just-in-Time or the 		RPPR, as applicable</a:t>
            </a: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a:p>
            <a:pPr algn="ctr">
              <a:spcAft>
                <a:spcPts val="600"/>
              </a:spcAft>
            </a:pPr>
            <a:r>
              <a:rPr lang="en-US" sz="2400" b="1" dirty="0">
                <a:solidFill>
                  <a:srgbClr val="0A614E"/>
                </a:solidFill>
                <a:latin typeface="Arial" panose="020B0604020202020204" pitchFamily="34" charset="0"/>
                <a:cs typeface="Arial" panose="020B0604020202020204" pitchFamily="34" charset="0"/>
              </a:rPr>
              <a:t>If you become aware of any undisclosed Other Support at any point in the grant process, please contact OSP immediately to establish what needs to happen next</a:t>
            </a:r>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a:t>
            </a:r>
          </a:p>
        </p:txBody>
      </p:sp>
    </p:spTree>
    <p:extLst>
      <p:ext uri="{BB962C8B-B14F-4D97-AF65-F5344CB8AC3E}">
        <p14:creationId xmlns:p14="http://schemas.microsoft.com/office/powerpoint/2010/main" val="348984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2893100"/>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What does Other Support include?</a:t>
            </a:r>
          </a:p>
          <a:p>
            <a:r>
              <a:rPr lang="en-US" sz="2400" dirty="0">
                <a:latin typeface="Arial" panose="020B0604020202020204" pitchFamily="34" charset="0"/>
                <a:cs typeface="Arial" panose="020B0604020202020204" pitchFamily="34" charset="0"/>
              </a:rPr>
              <a:t>Other Support includes </a:t>
            </a:r>
            <a:r>
              <a:rPr lang="en-US" sz="3200" b="1" dirty="0">
                <a:latin typeface="Arial" panose="020B0604020202020204" pitchFamily="34" charset="0"/>
                <a:cs typeface="Arial" panose="020B0604020202020204" pitchFamily="34" charset="0"/>
              </a:rPr>
              <a:t>all resources </a:t>
            </a:r>
            <a:r>
              <a:rPr lang="en-US" sz="2400" dirty="0">
                <a:latin typeface="Arial" panose="020B0604020202020204" pitchFamily="34" charset="0"/>
                <a:cs typeface="Arial" panose="020B0604020202020204" pitchFamily="34" charset="0"/>
              </a:rPr>
              <a:t>made available to a researcher in </a:t>
            </a:r>
            <a:r>
              <a:rPr lang="en-US" sz="2800" b="1" dirty="0">
                <a:latin typeface="Arial" panose="020B0604020202020204" pitchFamily="34" charset="0"/>
                <a:cs typeface="Arial" panose="020B0604020202020204" pitchFamily="34" charset="0"/>
              </a:rPr>
              <a:t>support of and/or related to all of their research</a:t>
            </a:r>
            <a:r>
              <a:rPr lang="en-US" sz="2400" dirty="0">
                <a:latin typeface="Arial" panose="020B0604020202020204" pitchFamily="34" charset="0"/>
                <a:cs typeface="Arial" panose="020B0604020202020204" pitchFamily="34" charset="0"/>
              </a:rPr>
              <a:t> endeavors, </a:t>
            </a:r>
            <a:r>
              <a:rPr lang="en-US" sz="2400" b="1" dirty="0">
                <a:latin typeface="Arial" panose="020B0604020202020204" pitchFamily="34" charset="0"/>
                <a:cs typeface="Arial" panose="020B0604020202020204" pitchFamily="34" charset="0"/>
              </a:rPr>
              <a:t>regardless of </a:t>
            </a:r>
            <a:r>
              <a:rPr lang="en-US" sz="2400" dirty="0">
                <a:latin typeface="Arial" panose="020B0604020202020204" pitchFamily="34" charset="0"/>
                <a:cs typeface="Arial" panose="020B0604020202020204" pitchFamily="34" charset="0"/>
              </a:rPr>
              <a:t>whether or not they have </a:t>
            </a:r>
            <a:r>
              <a:rPr lang="en-US" sz="2400" b="1" dirty="0">
                <a:latin typeface="Arial" panose="020B0604020202020204" pitchFamily="34" charset="0"/>
                <a:cs typeface="Arial" panose="020B0604020202020204" pitchFamily="34" charset="0"/>
              </a:rPr>
              <a:t>monetary value </a:t>
            </a:r>
            <a:r>
              <a:rPr lang="en-US" sz="2400" dirty="0">
                <a:latin typeface="Arial" panose="020B0604020202020204" pitchFamily="34" charset="0"/>
                <a:cs typeface="Arial" panose="020B0604020202020204" pitchFamily="34" charset="0"/>
              </a:rPr>
              <a:t>and </a:t>
            </a:r>
            <a:r>
              <a:rPr lang="en-US" sz="2400" b="1" dirty="0">
                <a:latin typeface="Arial" panose="020B0604020202020204" pitchFamily="34" charset="0"/>
                <a:cs typeface="Arial" panose="020B0604020202020204" pitchFamily="34" charset="0"/>
              </a:rPr>
              <a:t>regardless</a:t>
            </a:r>
            <a:r>
              <a:rPr lang="en-US" sz="2800" b="1" dirty="0">
                <a:latin typeface="Arial" panose="020B0604020202020204" pitchFamily="34" charset="0"/>
                <a:cs typeface="Arial" panose="020B0604020202020204" pitchFamily="34" charset="0"/>
              </a:rPr>
              <a:t> of </a:t>
            </a:r>
            <a:r>
              <a:rPr lang="en-US" sz="2400" dirty="0">
                <a:latin typeface="Arial" panose="020B0604020202020204" pitchFamily="34" charset="0"/>
                <a:cs typeface="Arial" panose="020B0604020202020204" pitchFamily="34" charset="0"/>
              </a:rPr>
              <a:t>whether they are based at the </a:t>
            </a:r>
            <a:r>
              <a:rPr lang="en-US" sz="2800" b="1" dirty="0">
                <a:latin typeface="Arial" panose="020B0604020202020204" pitchFamily="34" charset="0"/>
                <a:cs typeface="Arial" panose="020B0604020202020204" pitchFamily="34" charset="0"/>
              </a:rPr>
              <a:t>institution</a:t>
            </a:r>
            <a:r>
              <a:rPr lang="en-US" sz="2400" dirty="0">
                <a:latin typeface="Arial" panose="020B0604020202020204" pitchFamily="34" charset="0"/>
                <a:cs typeface="Arial" panose="020B0604020202020204" pitchFamily="34" charset="0"/>
              </a:rPr>
              <a:t> the researcher identifies for the current grant. </a:t>
            </a: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Other Support</a:t>
            </a:r>
          </a:p>
        </p:txBody>
      </p:sp>
    </p:spTree>
    <p:extLst>
      <p:ext uri="{BB962C8B-B14F-4D97-AF65-F5344CB8AC3E}">
        <p14:creationId xmlns:p14="http://schemas.microsoft.com/office/powerpoint/2010/main" val="128986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6001643"/>
          </a:xfrm>
          <a:prstGeom prst="rect">
            <a:avLst/>
          </a:prstGeom>
          <a:noFill/>
        </p:spPr>
        <p:txBody>
          <a:bodyPr wrap="square" rtlCol="0">
            <a:spAutoFit/>
          </a:bodyPr>
          <a:lstStyle/>
          <a:p>
            <a:r>
              <a:rPr lang="en-US" sz="2400" b="1" dirty="0">
                <a:solidFill>
                  <a:srgbClr val="0A614E"/>
                </a:solidFill>
                <a:latin typeface="Arial" panose="020B0604020202020204" pitchFamily="34" charset="0"/>
                <a:cs typeface="Arial" panose="020B0604020202020204" pitchFamily="34" charset="0"/>
              </a:rPr>
              <a:t>Resources and/or financial support from all foreign and domestic entities, that are available to the researcher.  This includes (but is not limited to):</a:t>
            </a:r>
          </a:p>
          <a:p>
            <a:endParaRPr lang="en-US" sz="2400" b="1" dirty="0">
              <a:solidFill>
                <a:srgbClr val="0A614E"/>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t>Financial support for laboratory personnel</a:t>
            </a:r>
          </a:p>
          <a:p>
            <a:endParaRPr lang="en-US" sz="2400" dirty="0"/>
          </a:p>
          <a:p>
            <a:pPr marL="342900" indent="-342900">
              <a:buFont typeface="Arial" panose="020B0604020202020204" pitchFamily="34" charset="0"/>
              <a:buChar char="•"/>
            </a:pPr>
            <a:r>
              <a:rPr lang="en-US" sz="2400" dirty="0"/>
              <a:t>Provision of high-value materials that are not freely available (e.g., biologics, chemical, model systems, technology, etc.). </a:t>
            </a:r>
          </a:p>
          <a:p>
            <a:endParaRPr lang="en-US" sz="2400" dirty="0"/>
          </a:p>
          <a:p>
            <a:pPr marL="342900" indent="-342900">
              <a:buFont typeface="Arial" panose="020B0604020202020204" pitchFamily="34" charset="0"/>
              <a:buChar char="•"/>
            </a:pPr>
            <a:r>
              <a:rPr lang="en-US" sz="2400" dirty="0"/>
              <a:t>Consulting agreements, when the PD/PI or other senior/key personnel will be </a:t>
            </a:r>
            <a:r>
              <a:rPr lang="en-US" sz="2400" b="1" dirty="0"/>
              <a:t>conducting research</a:t>
            </a:r>
            <a:r>
              <a:rPr lang="en-US" sz="2400" dirty="0"/>
              <a:t> as part of the consulting activities. </a:t>
            </a:r>
          </a:p>
          <a:p>
            <a:endParaRPr lang="en-US" sz="2400" dirty="0"/>
          </a:p>
          <a:p>
            <a:pPr marL="342900" indent="-342900">
              <a:buFont typeface="Arial" panose="020B0604020202020204" pitchFamily="34" charset="0"/>
              <a:buChar char="•"/>
            </a:pPr>
            <a:r>
              <a:rPr lang="en-US" sz="2400" dirty="0"/>
              <a:t>In-kind contributions, e.g. office/laboratory space, equipment, supplies, or employees or students </a:t>
            </a:r>
            <a:r>
              <a:rPr lang="en-US" sz="2400" b="1" dirty="0"/>
              <a:t>supported by an outside source</a:t>
            </a:r>
            <a:r>
              <a:rPr lang="en-US" sz="2400" dirty="0"/>
              <a:t>. If the time commitment or dollar value of the in-kind contribution is not readily ascertainable, the recipient must provide reasonable estimates. </a:t>
            </a:r>
            <a:endParaRPr lang="en-US" sz="2400" b="1" dirty="0">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What should be reported as Other Support?</a:t>
            </a:r>
          </a:p>
        </p:txBody>
      </p:sp>
    </p:spTree>
    <p:extLst>
      <p:ext uri="{BB962C8B-B14F-4D97-AF65-F5344CB8AC3E}">
        <p14:creationId xmlns:p14="http://schemas.microsoft.com/office/powerpoint/2010/main" val="1495250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3778" y="1013261"/>
            <a:ext cx="11377095" cy="5878532"/>
          </a:xfrm>
          <a:prstGeom prst="rect">
            <a:avLst/>
          </a:prstGeom>
          <a:noFill/>
        </p:spPr>
        <p:txBody>
          <a:bodyPr wrap="square" rtlCol="0">
            <a:spAutoFit/>
          </a:bodyPr>
          <a:lstStyle/>
          <a:p>
            <a:r>
              <a:rPr lang="en-US" sz="2400" b="1" dirty="0">
                <a:solidFill>
                  <a:srgbClr val="0A614E"/>
                </a:solidFill>
                <a:latin typeface="Arial" panose="020B0604020202020204" pitchFamily="34" charset="0"/>
                <a:cs typeface="Arial" panose="020B0604020202020204" pitchFamily="34" charset="0"/>
              </a:rPr>
              <a:t>Training awards, prizes, or gifts. </a:t>
            </a:r>
          </a:p>
          <a:p>
            <a:endParaRPr lang="en-US" sz="1200" b="1" dirty="0">
              <a:solidFill>
                <a:srgbClr val="0A614E"/>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t>Gifts are resources provided where there is </a:t>
            </a:r>
            <a:r>
              <a:rPr lang="en-US" sz="2400" b="1" dirty="0"/>
              <a:t>no expectation of anything (e.g., time, services, specific research activities, money, etc.) in return</a:t>
            </a:r>
            <a:r>
              <a:rPr lang="en-US" sz="2400" dirty="0"/>
              <a:t>. An item or service given with the expectation of an associated time commitment is not a gift and is instead an in-kind contribution and must be reported as such</a:t>
            </a:r>
          </a:p>
          <a:p>
            <a:pPr marL="342900" indent="-342900">
              <a:buFont typeface="Arial" panose="020B0604020202020204" pitchFamily="34" charset="0"/>
              <a:buChar char="•"/>
            </a:pPr>
            <a:endParaRPr lang="en-US" sz="1200" dirty="0">
              <a:solidFill>
                <a:schemeClr val="bg1">
                  <a:lumMod val="50000"/>
                </a:schemeClr>
              </a:solidFill>
            </a:endParaRPr>
          </a:p>
          <a:p>
            <a:r>
              <a:rPr lang="en-US" sz="2400" b="1" dirty="0">
                <a:solidFill>
                  <a:srgbClr val="0A614E"/>
                </a:solidFill>
                <a:latin typeface="Arial" panose="020B0604020202020204" pitchFamily="34" charset="0"/>
                <a:cs typeface="Arial" panose="020B0604020202020204" pitchFamily="34" charset="0"/>
              </a:rPr>
              <a:t>Institutional resources.</a:t>
            </a:r>
          </a:p>
          <a:p>
            <a:endParaRPr lang="en-US" sz="1400" dirty="0">
              <a:solidFill>
                <a:schemeClr val="bg1">
                  <a:lumMod val="50000"/>
                </a:schemeClr>
              </a:solidFill>
            </a:endParaRPr>
          </a:p>
          <a:p>
            <a:pPr marL="342900" indent="-342900">
              <a:buFont typeface="Arial" panose="020B0604020202020204" pitchFamily="34" charset="0"/>
              <a:buChar char="•"/>
            </a:pPr>
            <a:r>
              <a:rPr lang="en-US" sz="2400" dirty="0"/>
              <a:t>such as core facilities or shared equipment that are made broadly available, should not be included in Other Support, but rather listed under Facilities and Other Resources.</a:t>
            </a:r>
          </a:p>
          <a:p>
            <a:pPr marL="342900" indent="-342900">
              <a:buFont typeface="Arial" panose="020B0604020202020204" pitchFamily="34" charset="0"/>
              <a:buChar char="•"/>
            </a:pPr>
            <a:endParaRPr lang="en-US" b="1" dirty="0">
              <a:solidFill>
                <a:srgbClr val="0A614E"/>
              </a:solidFill>
              <a:latin typeface="Arial" panose="020B0604020202020204" pitchFamily="34" charset="0"/>
              <a:cs typeface="Arial" panose="020B0604020202020204" pitchFamily="34" charset="0"/>
            </a:endParaRPr>
          </a:p>
          <a:p>
            <a:r>
              <a:rPr lang="en-US" sz="2400" b="1" dirty="0">
                <a:solidFill>
                  <a:srgbClr val="0A614E"/>
                </a:solidFill>
                <a:latin typeface="Arial" panose="020B0604020202020204" pitchFamily="34" charset="0"/>
                <a:cs typeface="Arial" panose="020B0604020202020204" pitchFamily="34" charset="0"/>
              </a:rPr>
              <a:t>Non-research consulting activities.</a:t>
            </a:r>
          </a:p>
          <a:p>
            <a:pPr algn="ctr"/>
            <a:endParaRPr lang="en-US" sz="2000" b="1" dirty="0">
              <a:solidFill>
                <a:srgbClr val="0A614E"/>
              </a:solidFill>
              <a:latin typeface="Arial" panose="020B0604020202020204" pitchFamily="34" charset="0"/>
              <a:cs typeface="Arial" panose="020B0604020202020204" pitchFamily="34" charset="0"/>
            </a:endParaRPr>
          </a:p>
          <a:p>
            <a:r>
              <a:rPr lang="en-US" sz="2000" b="1" dirty="0">
                <a:solidFill>
                  <a:srgbClr val="0A614E"/>
                </a:solidFill>
                <a:latin typeface="Arial" panose="020B0604020202020204" pitchFamily="34" charset="0"/>
                <a:cs typeface="Arial" panose="020B0604020202020204" pitchFamily="34" charset="0"/>
              </a:rPr>
              <a:t>Please note- Declaration of Other Support for NIH funding is not the same as UTHSC’s internal Outside Interest Disclosure Policy- Please refer to the Office of Institutional Compliance for more information regarding  F10125- Conflict of Interest Policy</a:t>
            </a:r>
          </a:p>
          <a:p>
            <a:pPr marL="342900" indent="-342900">
              <a:buFont typeface="Arial" panose="020B0604020202020204" pitchFamily="34" charset="0"/>
              <a:buChar char="•"/>
            </a:pPr>
            <a:endParaRPr lang="en-US" sz="2400" dirty="0">
              <a:solidFill>
                <a:schemeClr val="bg1">
                  <a:lumMod val="50000"/>
                </a:schemeClr>
              </a:solidFill>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What is not required to be disclosed as Other Support?</a:t>
            </a:r>
          </a:p>
        </p:txBody>
      </p:sp>
    </p:spTree>
    <p:extLst>
      <p:ext uri="{BB962C8B-B14F-4D97-AF65-F5344CB8AC3E}">
        <p14:creationId xmlns:p14="http://schemas.microsoft.com/office/powerpoint/2010/main" val="3655219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7452" y="889843"/>
            <a:ext cx="11377095" cy="5078313"/>
          </a:xfrm>
          <a:prstGeom prst="rect">
            <a:avLst/>
          </a:prstGeom>
          <a:noFill/>
        </p:spPr>
        <p:txBody>
          <a:bodyPr wrap="square" rtlCol="0">
            <a:spAutoFit/>
          </a:bodyPr>
          <a:lstStyle/>
          <a:p>
            <a:pPr marL="342900" indent="-342900">
              <a:buFont typeface="Arial" panose="020B0604020202020204" pitchFamily="34" charset="0"/>
              <a:buChar char="•"/>
            </a:pPr>
            <a:r>
              <a:rPr lang="en-US" sz="2400" dirty="0">
                <a:hlinkClick r:id="rId4">
                  <a:extLst>
                    <a:ext uri="{A12FA001-AC4F-418D-AE19-62706E023703}">
                      <ahyp:hlinkClr xmlns:ahyp="http://schemas.microsoft.com/office/drawing/2018/hyperlinkcolor" val="tx"/>
                    </a:ext>
                  </a:extLst>
                </a:hlinkClick>
              </a:rPr>
              <a:t>NSF Pre-award and Post –award Disclosures</a:t>
            </a:r>
            <a:endParaRPr lang="en-US" sz="2400" dirty="0"/>
          </a:p>
          <a:p>
            <a:pPr marL="342900" indent="-342900">
              <a:buFont typeface="Arial" panose="020B0604020202020204" pitchFamily="34" charset="0"/>
              <a:buChar char="•"/>
            </a:pPr>
            <a:r>
              <a:rPr lang="en-US" sz="2400" dirty="0"/>
              <a:t>Relating to the</a:t>
            </a:r>
          </a:p>
          <a:p>
            <a:pPr marL="800100" lvl="1" indent="-342900">
              <a:buFont typeface="Arial" panose="020B0604020202020204" pitchFamily="34" charset="0"/>
              <a:buChar char="•"/>
            </a:pPr>
            <a:r>
              <a:rPr lang="en-US" sz="2400" dirty="0"/>
              <a:t>Biographical Sketch and </a:t>
            </a:r>
          </a:p>
          <a:p>
            <a:pPr marL="800100" lvl="1" indent="-342900">
              <a:buFont typeface="Arial" panose="020B0604020202020204" pitchFamily="34" charset="0"/>
              <a:buChar char="•"/>
            </a:pPr>
            <a:r>
              <a:rPr lang="en-US" sz="2400" dirty="0"/>
              <a:t>Current and Pending Support</a:t>
            </a:r>
          </a:p>
          <a:p>
            <a:pPr marL="800100" lvl="1" indent="-342900">
              <a:buFont typeface="Arial" panose="020B0604020202020204" pitchFamily="34" charset="0"/>
              <a:buChar char="•"/>
            </a:pPr>
            <a:endParaRPr lang="en-US" sz="2400" dirty="0"/>
          </a:p>
          <a:p>
            <a:pPr marL="0" marR="0">
              <a:spcBef>
                <a:spcPts val="0"/>
              </a:spcBef>
              <a:spcAft>
                <a:spcPts val="0"/>
              </a:spcAft>
            </a:pPr>
            <a:r>
              <a:rPr lang="en-US" sz="1800" dirty="0">
                <a:effectLst/>
                <a:latin typeface="Arial" panose="020B0604020202020204" pitchFamily="34" charset="0"/>
                <a:ea typeface="Calibri" panose="020F0502020204030204" pitchFamily="34" charset="0"/>
              </a:rPr>
              <a:t>NSF has developed a disclosure table entitled,  </a:t>
            </a:r>
            <a:r>
              <a:rPr lang="en-US" sz="1800" i="1" u="sng" dirty="0">
                <a:solidFill>
                  <a:srgbClr val="000099"/>
                </a:solidFill>
                <a:effectLst/>
                <a:latin typeface="Arial" panose="020B0604020202020204" pitchFamily="34" charset="0"/>
                <a:ea typeface="Calibri" panose="020F0502020204030204" pitchFamily="34" charset="0"/>
                <a:hlinkClick r:id="rId4"/>
              </a:rPr>
              <a:t>NSF Pre-award and Post-award Disclosures Relating to the Biographical Sketch and Current and Pending Support</a:t>
            </a:r>
            <a:r>
              <a:rPr lang="en-US" sz="1800" i="1" dirty="0">
                <a:effectLst/>
                <a:latin typeface="Arial" panose="020B0604020202020204" pitchFamily="34" charset="0"/>
                <a:ea typeface="Calibri" panose="020F0502020204030204" pitchFamily="34" charset="0"/>
              </a:rPr>
              <a:t>, </a:t>
            </a:r>
            <a:r>
              <a:rPr lang="en-US" sz="1800" dirty="0">
                <a:effectLst/>
                <a:latin typeface="Arial" panose="020B0604020202020204" pitchFamily="34" charset="0"/>
                <a:ea typeface="Calibri" panose="020F0502020204030204" pitchFamily="34" charset="0"/>
              </a:rPr>
              <a:t>to identify where these disclosures must be provided in proposals as well as in project reports. Proposers and awardees may begin using this resource immediately to assist with completing the relevant proposal and project report sections. As a reminder, current and pending support information is used to assess the capacity of the individual to carry out the research as proposed, as well as to help assess any potential overlap/duplication with the project being proposed.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Arial" panose="020B0604020202020204" pitchFamily="34" charset="0"/>
                <a:ea typeface="Calibri" panose="020F0502020204030204" pitchFamily="34" charset="0"/>
              </a:rPr>
              <a:t>A revised </a:t>
            </a:r>
            <a:r>
              <a:rPr lang="en-US" sz="1800" i="1" dirty="0">
                <a:effectLst/>
                <a:latin typeface="Arial" panose="020B0604020202020204" pitchFamily="34" charset="0"/>
                <a:ea typeface="Calibri" panose="020F0502020204030204" pitchFamily="34" charset="0"/>
              </a:rPr>
              <a:t>Proposal and Award Policies and Procedures Guide</a:t>
            </a:r>
            <a:r>
              <a:rPr lang="en-US" sz="1800" dirty="0">
                <a:effectLst/>
                <a:latin typeface="Arial" panose="020B0604020202020204" pitchFamily="34" charset="0"/>
                <a:ea typeface="Calibri" panose="020F0502020204030204" pitchFamily="34" charset="0"/>
              </a:rPr>
              <a:t> (PAPPG) will be released in late June with an effective date of </a:t>
            </a:r>
            <a:r>
              <a:rPr lang="en-US" sz="1800" b="1" dirty="0">
                <a:solidFill>
                  <a:schemeClr val="accent2"/>
                </a:solidFill>
                <a:effectLst/>
                <a:latin typeface="Arial" panose="020B0604020202020204" pitchFamily="34" charset="0"/>
                <a:ea typeface="Calibri" panose="020F0502020204030204" pitchFamily="34" charset="0"/>
              </a:rPr>
              <a:t>October 4, 2021</a:t>
            </a:r>
            <a:r>
              <a:rPr lang="en-US" sz="1800" dirty="0">
                <a:effectLst/>
                <a:latin typeface="Arial" panose="020B0604020202020204" pitchFamily="34" charset="0"/>
                <a:ea typeface="Calibri" panose="020F0502020204030204" pitchFamily="34" charset="0"/>
              </a:rPr>
              <a:t>, and the disclosures table will be included in this revised version. As noted above, however, proposers and awardees may begin using this table immediately. </a:t>
            </a:r>
            <a:endParaRPr lang="en-US" sz="1800" dirty="0">
              <a:effectLst/>
              <a:latin typeface="Calibri" panose="020F0502020204030204" pitchFamily="34" charset="0"/>
              <a:ea typeface="Calibri" panose="020F0502020204030204" pitchFamily="34" charset="0"/>
            </a:endParaRPr>
          </a:p>
          <a:p>
            <a:pPr lvl="1"/>
            <a:endParaRPr lang="en-US" sz="2400" dirty="0">
              <a:solidFill>
                <a:schemeClr val="bg1">
                  <a:lumMod val="50000"/>
                </a:schemeClr>
              </a:solidFill>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National Science Foundation [NSF]</a:t>
            </a:r>
          </a:p>
        </p:txBody>
      </p:sp>
    </p:spTree>
    <p:extLst>
      <p:ext uri="{BB962C8B-B14F-4D97-AF65-F5344CB8AC3E}">
        <p14:creationId xmlns:p14="http://schemas.microsoft.com/office/powerpoint/2010/main" val="158558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E86C75-4D02-E448-8969-70CACCAF5C9A}"/>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376522A5-69B2-7A49-A7F1-A1ED31AB426D}"/>
              </a:ext>
            </a:extLst>
          </p:cNvPr>
          <p:cNvSpPr txBox="1"/>
          <p:nvPr/>
        </p:nvSpPr>
        <p:spPr>
          <a:xfrm>
            <a:off x="1493520" y="1333556"/>
            <a:ext cx="9204960" cy="4678204"/>
          </a:xfrm>
          <a:prstGeom prst="rect">
            <a:avLst/>
          </a:prstGeom>
          <a:noFill/>
        </p:spPr>
        <p:txBody>
          <a:bodyPr wrap="square" rtlCol="0">
            <a:spAutoFit/>
          </a:bodyPr>
          <a:lstStyle/>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OSP Pre-Award Updates</a:t>
            </a:r>
          </a:p>
          <a:p>
            <a:pPr algn="ctr">
              <a:spcAft>
                <a:spcPts val="1200"/>
              </a:spcAft>
            </a:pPr>
            <a:endParaRPr lang="en-US" sz="1000" b="1" dirty="0">
              <a:solidFill>
                <a:schemeClr val="bg1"/>
              </a:solidFill>
              <a:latin typeface="Arial Black" panose="020B0604020202020204" pitchFamily="34" charset="0"/>
              <a:cs typeface="Arial Black" panose="020B0604020202020204" pitchFamily="34" charset="0"/>
            </a:endParaRPr>
          </a:p>
          <a:p>
            <a:pPr marL="571500" indent="-571500" algn="ctr">
              <a:spcAft>
                <a:spcPts val="1200"/>
              </a:spcAft>
              <a:buFont typeface="Arial" panose="020B0604020202020204" pitchFamily="34" charset="0"/>
              <a:buChar char="•"/>
            </a:pPr>
            <a:r>
              <a:rPr lang="en-US" sz="3600" b="1" dirty="0">
                <a:solidFill>
                  <a:schemeClr val="bg1"/>
                </a:solidFill>
                <a:latin typeface="Arial Black" panose="020B0604020202020204" pitchFamily="34" charset="0"/>
                <a:cs typeface="Arial Black" panose="020B0604020202020204" pitchFamily="34" charset="0"/>
              </a:rPr>
              <a:t>NIH Bio Sketch</a:t>
            </a:r>
          </a:p>
          <a:p>
            <a:pPr marL="571500" indent="-571500" algn="ctr">
              <a:spcAft>
                <a:spcPts val="1200"/>
              </a:spcAft>
              <a:buFont typeface="Arial" panose="020B0604020202020204" pitchFamily="34" charset="0"/>
              <a:buChar char="•"/>
            </a:pPr>
            <a:r>
              <a:rPr lang="en-US" sz="3600" b="1" dirty="0">
                <a:solidFill>
                  <a:schemeClr val="bg1"/>
                </a:solidFill>
                <a:latin typeface="Arial Black" panose="020B0604020202020204" pitchFamily="34" charset="0"/>
                <a:cs typeface="Arial Black" panose="020B0604020202020204" pitchFamily="34" charset="0"/>
              </a:rPr>
              <a:t>NIH Other Support</a:t>
            </a:r>
          </a:p>
          <a:p>
            <a:pPr marL="571500" indent="-571500" algn="ctr">
              <a:spcAft>
                <a:spcPts val="1200"/>
              </a:spcAft>
              <a:buFont typeface="Arial" panose="020B0604020202020204" pitchFamily="34" charset="0"/>
              <a:buChar char="•"/>
            </a:pPr>
            <a:r>
              <a:rPr lang="en-US" sz="3600" b="1" dirty="0">
                <a:solidFill>
                  <a:schemeClr val="bg1"/>
                </a:solidFill>
                <a:latin typeface="Arial Black" panose="020B0604020202020204" pitchFamily="34" charset="0"/>
                <a:cs typeface="Arial Black" panose="020B0604020202020204" pitchFamily="34" charset="0"/>
              </a:rPr>
              <a:t>NIH eRA Commons IDs</a:t>
            </a:r>
          </a:p>
          <a:p>
            <a:pPr marL="571500" indent="-571500" algn="ctr">
              <a:spcAft>
                <a:spcPts val="1200"/>
              </a:spcAft>
              <a:buFont typeface="Arial" panose="020B0604020202020204" pitchFamily="34" charset="0"/>
              <a:buChar char="•"/>
            </a:pPr>
            <a:r>
              <a:rPr lang="en-US" sz="3600" b="1" dirty="0">
                <a:solidFill>
                  <a:schemeClr val="bg1"/>
                </a:solidFill>
                <a:latin typeface="Arial Black" panose="020B0604020202020204" pitchFamily="34" charset="0"/>
                <a:cs typeface="Arial Black" panose="020B0604020202020204" pitchFamily="34" charset="0"/>
              </a:rPr>
              <a:t>New F&amp;A rate Agreement</a:t>
            </a:r>
          </a:p>
          <a:p>
            <a:pPr marL="571500" indent="-571500" algn="ctr">
              <a:spcAft>
                <a:spcPts val="1200"/>
              </a:spcAft>
              <a:buFont typeface="Arial" panose="020B0604020202020204" pitchFamily="34" charset="0"/>
              <a:buChar char="•"/>
            </a:pPr>
            <a:r>
              <a:rPr lang="en-US" sz="3600" b="1" dirty="0">
                <a:solidFill>
                  <a:schemeClr val="bg1"/>
                </a:solidFill>
                <a:latin typeface="Arial Black" panose="020B0604020202020204" pitchFamily="34" charset="0"/>
                <a:cs typeface="Arial Black" panose="020B0604020202020204" pitchFamily="34" charset="0"/>
              </a:rPr>
              <a:t>F&amp;A rate reminders</a:t>
            </a:r>
            <a:endParaRPr lang="en-US" sz="4800" b="1" dirty="0">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573245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7452" y="1078265"/>
            <a:ext cx="11377095" cy="5370701"/>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Expanding Requirement for eRA Commons IDs to All Senior/Key Personnel</a:t>
            </a:r>
          </a:p>
          <a:p>
            <a:pPr>
              <a:spcAft>
                <a:spcPts val="1200"/>
              </a:spcAft>
            </a:pPr>
            <a:r>
              <a:rPr lang="en-US" sz="2400" b="1" dirty="0">
                <a:solidFill>
                  <a:srgbClr val="0A614E"/>
                </a:solidFill>
                <a:latin typeface="Arial" panose="020B0604020202020204" pitchFamily="34" charset="0"/>
                <a:cs typeface="Arial" panose="020B0604020202020204" pitchFamily="34" charset="0"/>
              </a:rPr>
              <a:t>•  Enforced on due dates on or after January 25, 2022</a:t>
            </a:r>
          </a:p>
          <a:p>
            <a:pPr>
              <a:spcAft>
                <a:spcPts val="1200"/>
              </a:spcAft>
            </a:pPr>
            <a:r>
              <a:rPr lang="en-US" sz="2400"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failure to include will prevent a proposal being successfully submitted to 		   NIH</a:t>
            </a:r>
          </a:p>
          <a:p>
            <a:pPr>
              <a:spcAft>
                <a:spcPts val="1200"/>
              </a:spcAft>
            </a:pPr>
            <a:r>
              <a:rPr lang="en-US" sz="2400" b="1" dirty="0">
                <a:solidFill>
                  <a:srgbClr val="0A614E"/>
                </a:solidFill>
                <a:latin typeface="Arial" panose="020B0604020202020204" pitchFamily="34" charset="0"/>
                <a:cs typeface="Arial" panose="020B0604020202020204" pitchFamily="34" charset="0"/>
              </a:rPr>
              <a:t>•  submission “warnings”</a:t>
            </a:r>
          </a:p>
          <a:p>
            <a:pPr>
              <a:spcAft>
                <a:spcPts val="6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for submissions after April 2021, applications not including eCommons IDs for all 		  	Senior/Key Personnel will trigger a “warning” at the point of submission</a:t>
            </a:r>
          </a:p>
          <a:p>
            <a:pPr>
              <a:spcAft>
                <a:spcPts val="600"/>
              </a:spcAft>
            </a:pPr>
            <a:r>
              <a:rPr lang="en-US" sz="2000" dirty="0">
                <a:latin typeface="Arial" panose="020B0604020202020204" pitchFamily="34" charset="0"/>
                <a:cs typeface="Arial" panose="020B0604020202020204" pitchFamily="34" charset="0"/>
              </a:rPr>
              <a:t>	</a:t>
            </a:r>
          </a:p>
          <a:p>
            <a:pPr>
              <a:spcAft>
                <a:spcPts val="600"/>
              </a:spcAft>
            </a:pPr>
            <a:r>
              <a:rPr lang="en-US" sz="2000" b="1" dirty="0">
                <a:latin typeface="Arial" panose="020B0604020202020204" pitchFamily="34" charset="0"/>
                <a:cs typeface="Arial" panose="020B0604020202020204" pitchFamily="34" charset="0"/>
              </a:rPr>
              <a:t>Note: Cayuse 424 is now showing a warning when eCommons ID is not provided for Key 	 Personnel</a:t>
            </a: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NOT-OD-21-109: eCommons ID requirement update</a:t>
            </a:r>
          </a:p>
        </p:txBody>
      </p:sp>
    </p:spTree>
    <p:extLst>
      <p:ext uri="{BB962C8B-B14F-4D97-AF65-F5344CB8AC3E}">
        <p14:creationId xmlns:p14="http://schemas.microsoft.com/office/powerpoint/2010/main" val="178190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4124206"/>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Who needs an eCommons ID</a:t>
            </a:r>
          </a:p>
          <a:p>
            <a:pPr>
              <a:spcAft>
                <a:spcPts val="1200"/>
              </a:spcAft>
            </a:pPr>
            <a:r>
              <a:rPr lang="en-US" sz="2400" b="1" dirty="0">
                <a:solidFill>
                  <a:srgbClr val="0A614E"/>
                </a:solidFill>
                <a:latin typeface="Arial" panose="020B0604020202020204" pitchFamily="34" charset="0"/>
                <a:cs typeface="Arial" panose="020B0604020202020204" pitchFamily="34" charset="0"/>
              </a:rPr>
              <a:t>•  New or Re-Submission Proposals</a:t>
            </a:r>
          </a:p>
          <a:p>
            <a:pPr>
              <a:spcAft>
                <a:spcPts val="1200"/>
              </a:spcAft>
            </a:pPr>
            <a:r>
              <a:rPr lang="en-US" sz="2400" dirty="0">
                <a:solidFill>
                  <a:schemeClr val="tx1">
                    <a:lumMod val="50000"/>
                    <a:lumOff val="50000"/>
                  </a:schemeClr>
                </a:solidFill>
                <a:latin typeface="Arial" panose="020B0604020202020204" pitchFamily="34" charset="0"/>
                <a:cs typeface="Arial" panose="020B0604020202020204" pitchFamily="34" charset="0"/>
              </a:rPr>
              <a:t>	- 	</a:t>
            </a:r>
            <a:r>
              <a:rPr lang="en-US" sz="2400" dirty="0">
                <a:solidFill>
                  <a:schemeClr val="bg2">
                    <a:lumMod val="10000"/>
                  </a:schemeClr>
                </a:solidFill>
                <a:latin typeface="Arial" panose="020B0604020202020204" pitchFamily="34" charset="0"/>
                <a:cs typeface="Arial" panose="020B0604020202020204" pitchFamily="34" charset="0"/>
              </a:rPr>
              <a:t>All PD/PI (including at subaward sites)</a:t>
            </a:r>
          </a:p>
          <a:p>
            <a:pPr>
              <a:spcAft>
                <a:spcPts val="1200"/>
              </a:spcAft>
            </a:pPr>
            <a:r>
              <a:rPr lang="en-US" sz="2400" dirty="0">
                <a:solidFill>
                  <a:schemeClr val="bg2">
                    <a:lumMod val="10000"/>
                  </a:schemeClr>
                </a:solidFill>
                <a:latin typeface="Arial" panose="020B0604020202020204" pitchFamily="34" charset="0"/>
                <a:cs typeface="Arial" panose="020B0604020202020204" pitchFamily="34" charset="0"/>
              </a:rPr>
              <a:t>	- 	All Senior/Key Personnel ( including at subaward sites)</a:t>
            </a: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NOT-OD-21-109: eCommons ID requirement update</a:t>
            </a:r>
          </a:p>
        </p:txBody>
      </p:sp>
    </p:spTree>
    <p:extLst>
      <p:ext uri="{BB962C8B-B14F-4D97-AF65-F5344CB8AC3E}">
        <p14:creationId xmlns:p14="http://schemas.microsoft.com/office/powerpoint/2010/main" val="18576188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7386638"/>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Who needs an eCommons ID</a:t>
            </a:r>
          </a:p>
          <a:p>
            <a:pPr>
              <a:spcAft>
                <a:spcPts val="1200"/>
              </a:spcAft>
            </a:pPr>
            <a:r>
              <a:rPr lang="en-US" sz="2400" b="1" dirty="0">
                <a:solidFill>
                  <a:srgbClr val="0A614E"/>
                </a:solidFill>
                <a:latin typeface="Arial" panose="020B0604020202020204" pitchFamily="34" charset="0"/>
                <a:cs typeface="Arial" panose="020B0604020202020204" pitchFamily="34" charset="0"/>
              </a:rPr>
              <a:t>•  RPPRs</a:t>
            </a:r>
          </a:p>
          <a:p>
            <a:pPr marL="800100" lvl="1" indent="-342900">
              <a:spcAft>
                <a:spcPts val="1200"/>
              </a:spcAft>
              <a:buFont typeface="Arial" panose="020B0604020202020204" pitchFamily="34" charset="0"/>
              <a:buChar char="•"/>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All PD/PI (including at subaward sites)</a:t>
            </a:r>
          </a:p>
          <a:p>
            <a:pPr marL="800100" lvl="1" indent="-342900">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	All Senior/Key Personnel ( including at subaward sites)</a:t>
            </a:r>
          </a:p>
          <a:p>
            <a:pPr marL="800100" lvl="1" indent="-342900">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	Undergraduate </a:t>
            </a:r>
          </a:p>
          <a:p>
            <a:pPr marL="800100" lvl="1" indent="-342900">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	Graduate Student</a:t>
            </a:r>
          </a:p>
          <a:p>
            <a:pPr marL="800100" lvl="1" indent="-342900">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	Postdoctoral Fellows: </a:t>
            </a:r>
          </a:p>
          <a:p>
            <a:pPr>
              <a:spcAft>
                <a:spcPts val="1200"/>
              </a:spcAft>
            </a:pP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Post-Docs are required to complete their profile in </a:t>
            </a:r>
            <a:r>
              <a:rPr lang="en-US" sz="2000" i="1" dirty="0" err="1">
                <a:latin typeface="Arial" panose="020B0604020202020204" pitchFamily="34" charset="0"/>
                <a:cs typeface="Arial" panose="020B0604020202020204" pitchFamily="34" charset="0"/>
              </a:rPr>
              <a:t>eRA</a:t>
            </a:r>
            <a:r>
              <a:rPr lang="en-US" sz="2000" i="1" dirty="0">
                <a:latin typeface="Arial" panose="020B0604020202020204" pitchFamily="34" charset="0"/>
                <a:cs typeface="Arial" panose="020B0604020202020204" pitchFamily="34" charset="0"/>
              </a:rPr>
              <a:t> Commons before 				an RPPR can be submitted.</a:t>
            </a:r>
          </a:p>
          <a:p>
            <a:pPr>
              <a:spcAft>
                <a:spcPts val="1200"/>
              </a:spcAft>
            </a:pPr>
            <a:r>
              <a:rPr lang="en-US" sz="2000" i="1" dirty="0">
                <a:latin typeface="Arial" panose="020B0604020202020204" pitchFamily="34" charset="0"/>
                <a:cs typeface="Arial" panose="020B0604020202020204" pitchFamily="34" charset="0"/>
              </a:rPr>
              <a:t>		failure to do so frequently cause delays in RPPR submission. </a:t>
            </a:r>
          </a:p>
          <a:p>
            <a:pPr>
              <a:spcAft>
                <a:spcPts val="1200"/>
              </a:spcAft>
            </a:pPr>
            <a:r>
              <a:rPr lang="en-US" sz="2000" i="1" dirty="0">
                <a:latin typeface="Arial" panose="020B0604020202020204" pitchFamily="34" charset="0"/>
                <a:cs typeface="Arial" panose="020B0604020202020204" pitchFamily="34" charset="0"/>
              </a:rPr>
              <a:t>		Please contact OSP as soon as you become aware of a Post-Doc starting work on 		an active grant so an </a:t>
            </a:r>
            <a:r>
              <a:rPr lang="en-US" sz="2000" i="1" dirty="0" err="1">
                <a:latin typeface="Arial" panose="020B0604020202020204" pitchFamily="34" charset="0"/>
                <a:cs typeface="Arial" panose="020B0604020202020204" pitchFamily="34" charset="0"/>
              </a:rPr>
              <a:t>eRA</a:t>
            </a:r>
            <a:r>
              <a:rPr lang="en-US" sz="2000" i="1" dirty="0">
                <a:latin typeface="Arial" panose="020B0604020202020204" pitchFamily="34" charset="0"/>
                <a:cs typeface="Arial" panose="020B0604020202020204" pitchFamily="34" charset="0"/>
              </a:rPr>
              <a:t> Commons account can be established</a:t>
            </a:r>
          </a:p>
          <a:p>
            <a:pPr>
              <a:spcAft>
                <a:spcPts val="1200"/>
              </a:spcAft>
            </a:pPr>
            <a:endParaRPr lang="en-US" sz="2000" dirty="0">
              <a:latin typeface="Arial" panose="020B0604020202020204" pitchFamily="34" charset="0"/>
              <a:cs typeface="Arial" panose="020B0604020202020204" pitchFamily="34" charset="0"/>
            </a:endParaRPr>
          </a:p>
          <a:p>
            <a:pPr>
              <a:spcAft>
                <a:spcPts val="1200"/>
              </a:spcAft>
            </a:pPr>
            <a:endParaRPr lang="en-US" sz="2000" dirty="0">
              <a:latin typeface="Arial" panose="020B0604020202020204" pitchFamily="34" charset="0"/>
              <a:cs typeface="Arial" panose="020B0604020202020204" pitchFamily="34" charset="0"/>
            </a:endParaRPr>
          </a:p>
          <a:p>
            <a:pPr>
              <a:spcAft>
                <a:spcPts val="1200"/>
              </a:spcAft>
            </a:pPr>
            <a:endParaRPr lang="en-US" sz="2000" dirty="0">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NOT-OD-21-109: eCommons ID requirement update</a:t>
            </a:r>
          </a:p>
        </p:txBody>
      </p:sp>
    </p:spTree>
    <p:extLst>
      <p:ext uri="{BB962C8B-B14F-4D97-AF65-F5344CB8AC3E}">
        <p14:creationId xmlns:p14="http://schemas.microsoft.com/office/powerpoint/2010/main" val="125176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6217087"/>
          </a:xfrm>
          <a:prstGeom prst="rect">
            <a:avLst/>
          </a:prstGeom>
          <a:noFill/>
        </p:spPr>
        <p:txBody>
          <a:bodyPr wrap="square" rtlCol="0">
            <a:spAutoFit/>
          </a:bodyPr>
          <a:lstStyle/>
          <a:p>
            <a:pPr>
              <a:spcAft>
                <a:spcPts val="1200"/>
              </a:spcAft>
            </a:pPr>
            <a:r>
              <a:rPr lang="en-US" sz="2400" b="1" dirty="0">
                <a:solidFill>
                  <a:srgbClr val="0A614E"/>
                </a:solidFill>
                <a:latin typeface="Arial" panose="020B0604020202020204" pitchFamily="34" charset="0"/>
                <a:cs typeface="Arial" panose="020B0604020202020204" pitchFamily="34" charset="0"/>
              </a:rPr>
              <a:t>•  Full copies of NOT-OD-21-109 and NOT-OD-21-073</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4"/>
              </a:rPr>
              <a:t>https://grants.nih.gov/grants/guide/notice-files/NOT-OD-21-109.html</a:t>
            </a: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5"/>
              </a:rPr>
              <a:t>https://grants.nih.gov/grants/guide/notice-files/NOT-OD-21-073.html</a:t>
            </a: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r>
              <a:rPr lang="en-US" sz="2000" b="1" dirty="0">
                <a:solidFill>
                  <a:srgbClr val="0A614E"/>
                </a:solidFill>
                <a:latin typeface="Arial" panose="020B0604020202020204" pitchFamily="34" charset="0"/>
                <a:cs typeface="Arial" panose="020B0604020202020204" pitchFamily="34" charset="0"/>
              </a:rPr>
              <a:t>•  Additional Information including Format Sheets, Full Instructions and Samples</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bg2">
                    <a:lumMod val="10000"/>
                  </a:schemeClr>
                </a:solidFill>
                <a:latin typeface="Arial" panose="020B0604020202020204" pitchFamily="34" charset="0"/>
                <a:cs typeface="Arial" panose="020B0604020202020204" pitchFamily="34" charset="0"/>
              </a:rPr>
              <a:t>Bio Sketch : https://grants.nih.gov/grants/forms/biosketch.htm </a:t>
            </a: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bg2">
                    <a:lumMod val="10000"/>
                  </a:schemeClr>
                </a:solidFill>
                <a:latin typeface="Arial" panose="020B0604020202020204" pitchFamily="34" charset="0"/>
                <a:cs typeface="Arial" panose="020B0604020202020204" pitchFamily="34" charset="0"/>
              </a:rPr>
              <a:t>Other Support </a:t>
            </a:r>
            <a:r>
              <a:rPr lang="en-US" sz="2000" dirty="0">
                <a:solidFill>
                  <a:schemeClr val="tx1">
                    <a:lumMod val="50000"/>
                    <a:lumOff val="50000"/>
                  </a:schemeClr>
                </a:solidFill>
                <a:latin typeface="Arial" panose="020B0604020202020204" pitchFamily="34" charset="0"/>
                <a:cs typeface="Arial" panose="020B0604020202020204" pitchFamily="34" charset="0"/>
              </a:rPr>
              <a:t>: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6"/>
              </a:rPr>
              <a:t>https://grants.nih.gov/grants/forms/othersupport.htm</a:t>
            </a: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bg2">
                    <a:lumMod val="10000"/>
                  </a:schemeClr>
                </a:solidFill>
                <a:latin typeface="Arial" panose="020B0604020202020204" pitchFamily="34" charset="0"/>
                <a:cs typeface="Arial" panose="020B0604020202020204" pitchFamily="34" charset="0"/>
              </a:rPr>
              <a:t>NIH anticipates additional resources including training videos will be added to the 		above pages as they become available</a:t>
            </a:r>
          </a:p>
          <a:p>
            <a:pPr marL="342900" indent="-342900">
              <a:spcAft>
                <a:spcPts val="1200"/>
              </a:spcAft>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Coming Soon</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	</a:t>
            </a:r>
            <a:r>
              <a:rPr lang="en-US" sz="2000" dirty="0">
                <a:solidFill>
                  <a:schemeClr val="bg2">
                    <a:lumMod val="10000"/>
                  </a:schemeClr>
                </a:solidFill>
                <a:latin typeface="Arial" panose="020B0604020202020204" pitchFamily="34" charset="0"/>
                <a:cs typeface="Arial" panose="020B0604020202020204" pitchFamily="34" charset="0"/>
              </a:rPr>
              <a:t>NIH is finalizing the SciENcv template for Other Support - anticipated release early 		in FY 2022.  Until released use Word Format page to prepare Other Support </a:t>
            </a:r>
          </a:p>
          <a:p>
            <a:pPr>
              <a:spcAft>
                <a:spcPts val="1200"/>
              </a:spcAft>
            </a:pP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Resources</a:t>
            </a:r>
          </a:p>
        </p:txBody>
      </p:sp>
    </p:spTree>
    <p:extLst>
      <p:ext uri="{BB962C8B-B14F-4D97-AF65-F5344CB8AC3E}">
        <p14:creationId xmlns:p14="http://schemas.microsoft.com/office/powerpoint/2010/main" val="594944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E86C75-4D02-E448-8969-70CACCAF5C9A}"/>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376522A5-69B2-7A49-A7F1-A1ED31AB426D}"/>
              </a:ext>
            </a:extLst>
          </p:cNvPr>
          <p:cNvSpPr txBox="1"/>
          <p:nvPr/>
        </p:nvSpPr>
        <p:spPr>
          <a:xfrm>
            <a:off x="1493520" y="2024673"/>
            <a:ext cx="9204960" cy="1723549"/>
          </a:xfrm>
          <a:prstGeom prst="rect">
            <a:avLst/>
          </a:prstGeom>
          <a:noFill/>
        </p:spPr>
        <p:txBody>
          <a:bodyPr wrap="square" rtlCol="0">
            <a:spAutoFit/>
          </a:bodyPr>
          <a:lstStyle/>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UTHSC New </a:t>
            </a:r>
          </a:p>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F&amp;A Rate Agreement</a:t>
            </a:r>
          </a:p>
        </p:txBody>
      </p:sp>
    </p:spTree>
    <p:extLst>
      <p:ext uri="{BB962C8B-B14F-4D97-AF65-F5344CB8AC3E}">
        <p14:creationId xmlns:p14="http://schemas.microsoft.com/office/powerpoint/2010/main" val="917921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572877" y="1226285"/>
            <a:ext cx="11038901" cy="4708981"/>
          </a:xfrm>
          <a:prstGeom prst="rect">
            <a:avLst/>
          </a:prstGeom>
          <a:noFill/>
        </p:spPr>
        <p:txBody>
          <a:bodyPr wrap="square" rtlCol="0">
            <a:spAutoFit/>
          </a:bodyPr>
          <a:lstStyle/>
          <a:p>
            <a:r>
              <a:rPr lang="en-US" sz="2400" b="1" dirty="0">
                <a:solidFill>
                  <a:srgbClr val="0A614E"/>
                </a:solidFill>
                <a:latin typeface="Arial" panose="020B0604020202020204" pitchFamily="34" charset="0"/>
                <a:cs typeface="Arial" panose="020B0604020202020204" pitchFamily="34" charset="0"/>
              </a:rPr>
              <a:t>UTHSC Memphis Has a new Facilities and Administrative Rate Agreement </a:t>
            </a:r>
          </a:p>
          <a:p>
            <a:endParaRPr lang="en-US" sz="2400" b="1" dirty="0">
              <a:solidFill>
                <a:srgbClr val="0A614E"/>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a:solidFill>
                  <a:srgbClr val="0A614E"/>
                </a:solidFill>
                <a:latin typeface="Arial" panose="020B0604020202020204" pitchFamily="34" charset="0"/>
                <a:cs typeface="Arial" panose="020B0604020202020204" pitchFamily="34" charset="0"/>
              </a:rPr>
              <a:t>Effective: July 1, 2021</a:t>
            </a:r>
          </a:p>
          <a:p>
            <a:pPr marL="342900" indent="-342900">
              <a:buFont typeface="Arial" panose="020B0604020202020204" pitchFamily="34" charset="0"/>
              <a:buChar char="•"/>
            </a:pPr>
            <a:r>
              <a:rPr lang="en-US" sz="2400" b="1" dirty="0">
                <a:solidFill>
                  <a:srgbClr val="0A614E"/>
                </a:solidFill>
                <a:latin typeface="Arial" panose="020B0604020202020204" pitchFamily="34" charset="0"/>
                <a:cs typeface="Arial" panose="020B0604020202020204" pitchFamily="34" charset="0"/>
              </a:rPr>
              <a:t>2% increase for On-Campus Research new rate is 54%</a:t>
            </a:r>
          </a:p>
          <a:p>
            <a:endParaRPr lang="en-US" sz="2400" b="1" dirty="0">
              <a:solidFill>
                <a:srgbClr val="0A614E"/>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a:solidFill>
                  <a:srgbClr val="0A614E"/>
                </a:solidFill>
                <a:latin typeface="Arial" panose="020B0604020202020204" pitchFamily="34" charset="0"/>
                <a:cs typeface="Arial" panose="020B0604020202020204" pitchFamily="34" charset="0"/>
              </a:rPr>
              <a:t>OSP Webpage Link to F&amp;A Rate Agreements</a:t>
            </a:r>
          </a:p>
          <a:p>
            <a:pPr marL="342900" indent="-342900">
              <a:buFont typeface="Arial" panose="020B0604020202020204" pitchFamily="34" charset="0"/>
              <a:buChar char="•"/>
            </a:pPr>
            <a:r>
              <a:rPr lang="en-US" sz="2400" b="1" dirty="0">
                <a:solidFill>
                  <a:srgbClr val="0A614E"/>
                </a:solidFill>
                <a:latin typeface="Arial" panose="020B0604020202020204" pitchFamily="34" charset="0"/>
                <a:cs typeface="Arial" panose="020B0604020202020204" pitchFamily="34" charset="0"/>
                <a:hlinkClick r:id="rId4"/>
              </a:rPr>
              <a:t>Institutional Information</a:t>
            </a:r>
            <a:endParaRPr lang="en-US" sz="2400" b="1" dirty="0">
              <a:solidFill>
                <a:srgbClr val="0A614E"/>
              </a:solidFill>
              <a:latin typeface="Arial" panose="020B0604020202020204" pitchFamily="34" charset="0"/>
              <a:cs typeface="Arial" panose="020B0604020202020204" pitchFamily="34" charset="0"/>
            </a:endParaRPr>
          </a:p>
          <a:p>
            <a:endParaRPr lang="en-US" sz="2400" b="1" dirty="0">
              <a:solidFill>
                <a:srgbClr val="0A614E"/>
              </a:solidFill>
              <a:latin typeface="Arial" panose="020B0604020202020204" pitchFamily="34" charset="0"/>
              <a:cs typeface="Arial" panose="020B0604020202020204" pitchFamily="34" charset="0"/>
            </a:endParaRPr>
          </a:p>
          <a:p>
            <a:r>
              <a:rPr lang="en-US" sz="2400" b="1" dirty="0">
                <a:solidFill>
                  <a:srgbClr val="0A614E"/>
                </a:solidFill>
                <a:latin typeface="Arial" panose="020B0604020202020204" pitchFamily="34" charset="0"/>
                <a:cs typeface="Arial" panose="020B0604020202020204" pitchFamily="34" charset="0"/>
              </a:rPr>
              <a:t>• New and Resubmission Proposals Reminder</a:t>
            </a: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Please</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use the new 54% rate when proposing On Campus Research</a:t>
            </a: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On Campus F&amp;A rate increase</a:t>
            </a:r>
          </a:p>
        </p:txBody>
      </p:sp>
    </p:spTree>
    <p:extLst>
      <p:ext uri="{BB962C8B-B14F-4D97-AF65-F5344CB8AC3E}">
        <p14:creationId xmlns:p14="http://schemas.microsoft.com/office/powerpoint/2010/main" val="1055054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5755422"/>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On and Off Campus Research</a:t>
            </a:r>
          </a:p>
          <a:p>
            <a:pPr>
              <a:spcAft>
                <a:spcPts val="1200"/>
              </a:spcAft>
            </a:pPr>
            <a:r>
              <a:rPr lang="en-US" sz="2400" b="1" dirty="0">
                <a:solidFill>
                  <a:srgbClr val="0A614E"/>
                </a:solidFill>
                <a:latin typeface="Arial" panose="020B0604020202020204" pitchFamily="34" charset="0"/>
                <a:cs typeface="Arial" panose="020B0604020202020204" pitchFamily="34" charset="0"/>
              </a:rPr>
              <a:t>54% On Campus rate applies to project where more than 50% of the activity is being carried on in UTHSC owned or rented space </a:t>
            </a:r>
          </a:p>
          <a:p>
            <a:pPr>
              <a:spcAft>
                <a:spcPts val="1200"/>
              </a:spcAft>
            </a:pPr>
            <a:r>
              <a:rPr lang="en-US" sz="2400" dirty="0">
                <a:latin typeface="Arial" panose="020B0604020202020204" pitchFamily="34" charset="0"/>
                <a:cs typeface="Arial" panose="020B0604020202020204" pitchFamily="34" charset="0"/>
              </a:rPr>
              <a:t>Projects with large subawards that are submitted with UTHSC as the Prime Applicant are submitted using the 54% On Campus Rate</a:t>
            </a:r>
          </a:p>
          <a:p>
            <a:pPr>
              <a:spcAft>
                <a:spcPts val="1200"/>
              </a:spcAft>
            </a:pPr>
            <a:endParaRPr lang="en-US" sz="2400" b="1" dirty="0">
              <a:solidFill>
                <a:srgbClr val="0A614E"/>
              </a:solidFill>
              <a:latin typeface="Arial" panose="020B0604020202020204" pitchFamily="34" charset="0"/>
              <a:cs typeface="Arial" panose="020B0604020202020204" pitchFamily="34" charset="0"/>
            </a:endParaRPr>
          </a:p>
          <a:p>
            <a:pPr>
              <a:spcAft>
                <a:spcPts val="1200"/>
              </a:spcAft>
            </a:pPr>
            <a:r>
              <a:rPr lang="en-US" sz="2400" b="1" dirty="0">
                <a:solidFill>
                  <a:srgbClr val="0A614E"/>
                </a:solidFill>
                <a:latin typeface="Arial" panose="020B0604020202020204" pitchFamily="34" charset="0"/>
                <a:cs typeface="Arial" panose="020B0604020202020204" pitchFamily="34" charset="0"/>
              </a:rPr>
              <a:t>26% Off Campus rate applies to projects where more than 50% is being conducted in facilities not owned or rented by UTHSC</a:t>
            </a:r>
          </a:p>
          <a:p>
            <a:pPr>
              <a:spcAft>
                <a:spcPts val="1200"/>
              </a:spcAft>
            </a:pPr>
            <a:r>
              <a:rPr lang="en-US" sz="2400" dirty="0" err="1">
                <a:latin typeface="Arial" panose="020B0604020202020204" pitchFamily="34" charset="0"/>
                <a:cs typeface="Arial" panose="020B0604020202020204" pitchFamily="34" charset="0"/>
              </a:rPr>
              <a:t>e.g</a:t>
            </a:r>
            <a:r>
              <a:rPr lang="en-US" sz="2400" dirty="0">
                <a:latin typeface="Arial" panose="020B0604020202020204" pitchFamily="34" charset="0"/>
                <a:cs typeface="Arial" panose="020B0604020202020204" pitchFamily="34" charset="0"/>
              </a:rPr>
              <a:t>  VA facilities, Le Bonheur, Medical Facilities (such as  the ROH, MUH et cetera)</a:t>
            </a:r>
            <a:endParaRPr lang="en-US" sz="2000" dirty="0">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F&amp;A rate reminders</a:t>
            </a:r>
          </a:p>
        </p:txBody>
      </p:sp>
    </p:spTree>
    <p:extLst>
      <p:ext uri="{BB962C8B-B14F-4D97-AF65-F5344CB8AC3E}">
        <p14:creationId xmlns:p14="http://schemas.microsoft.com/office/powerpoint/2010/main" val="2503725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3778" y="925045"/>
            <a:ext cx="11377095" cy="6647974"/>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Waiver Requests</a:t>
            </a:r>
          </a:p>
          <a:p>
            <a:pPr>
              <a:spcAft>
                <a:spcPts val="1200"/>
              </a:spcAft>
            </a:pPr>
            <a:r>
              <a:rPr lang="en-US" sz="2400" b="1" dirty="0">
                <a:solidFill>
                  <a:srgbClr val="0A614E"/>
                </a:solidFill>
                <a:latin typeface="Arial" panose="020B0604020202020204" pitchFamily="34" charset="0"/>
                <a:cs typeface="Arial" panose="020B0604020202020204" pitchFamily="34" charset="0"/>
              </a:rPr>
              <a:t>Occasionally there may be a need for a lower F&amp;A rate or for no F&amp;A to be applied to the direct costs</a:t>
            </a:r>
          </a:p>
          <a:p>
            <a:pPr>
              <a:spcAft>
                <a:spcPts val="1200"/>
              </a:spcAft>
            </a:pPr>
            <a:r>
              <a:rPr lang="en-US" sz="2400" b="1" dirty="0">
                <a:solidFill>
                  <a:srgbClr val="0A614E"/>
                </a:solidFill>
                <a:latin typeface="Arial" panose="020B0604020202020204" pitchFamily="34" charset="0"/>
                <a:cs typeface="Arial" panose="020B0604020202020204" pitchFamily="34" charset="0"/>
              </a:rPr>
              <a:t>Requests for variance from the UTHSC negotiated F&amp;A rate must be submitted by the PI directly to Dr. Steven Goodman, Vice Chancellor for Research</a:t>
            </a:r>
          </a:p>
          <a:p>
            <a:pPr marL="342900" indent="-342900">
              <a:spcAft>
                <a:spcPts val="1200"/>
              </a:spcAft>
              <a:buFont typeface="Arial" panose="020B0604020202020204" pitchFamily="34" charset="0"/>
              <a:buChar char="•"/>
            </a:pPr>
            <a:r>
              <a:rPr lang="en-US" sz="2400" dirty="0">
                <a:solidFill>
                  <a:schemeClr val="accent2"/>
                </a:solidFill>
                <a:latin typeface="Arial" panose="020B0604020202020204" pitchFamily="34" charset="0"/>
                <a:cs typeface="Arial" panose="020B0604020202020204" pitchFamily="34" charset="0"/>
              </a:rPr>
              <a:t>The request must provide a clear rationale for the request</a:t>
            </a:r>
          </a:p>
          <a:p>
            <a:pPr marL="342900" indent="-342900">
              <a:spcAft>
                <a:spcPts val="1200"/>
              </a:spcAft>
              <a:buFont typeface="Arial" panose="020B0604020202020204" pitchFamily="34" charset="0"/>
              <a:buChar char="•"/>
            </a:pPr>
            <a:r>
              <a:rPr lang="en-US" sz="2400" dirty="0">
                <a:solidFill>
                  <a:schemeClr val="accent2"/>
                </a:solidFill>
                <a:latin typeface="Arial" panose="020B0604020202020204" pitchFamily="34" charset="0"/>
                <a:cs typeface="Arial" panose="020B0604020202020204" pitchFamily="34" charset="0"/>
              </a:rPr>
              <a:t>F&amp;A waivers are rarely approved for Federal awards</a:t>
            </a:r>
          </a:p>
          <a:p>
            <a:pPr marL="342900" indent="-342900">
              <a:spcAft>
                <a:spcPts val="1200"/>
              </a:spcAft>
              <a:buFont typeface="Arial" panose="020B0604020202020204" pitchFamily="34" charset="0"/>
              <a:buChar char="•"/>
            </a:pPr>
            <a:r>
              <a:rPr lang="en-US" sz="2400" dirty="0">
                <a:solidFill>
                  <a:schemeClr val="accent2"/>
                </a:solidFill>
                <a:latin typeface="Arial" panose="020B0604020202020204" pitchFamily="34" charset="0"/>
                <a:cs typeface="Arial" panose="020B0604020202020204" pitchFamily="34" charset="0"/>
              </a:rPr>
              <a:t>OSP can not request an F&amp;A waiver on an investigator's behalf</a:t>
            </a:r>
          </a:p>
          <a:p>
            <a:pPr>
              <a:spcAft>
                <a:spcPts val="1200"/>
              </a:spcAft>
            </a:pPr>
            <a:r>
              <a:rPr lang="en-US" sz="2400" b="1" dirty="0">
                <a:solidFill>
                  <a:srgbClr val="0A614E"/>
                </a:solidFill>
                <a:latin typeface="Arial" panose="020B0604020202020204" pitchFamily="34" charset="0"/>
                <a:cs typeface="Arial" panose="020B0604020202020204" pitchFamily="34" charset="0"/>
              </a:rPr>
              <a:t>Waivers must be requested and approved prior to routing a proposal in Cayuse for approval</a:t>
            </a: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F&amp;A rate reminders</a:t>
            </a:r>
          </a:p>
        </p:txBody>
      </p:sp>
    </p:spTree>
    <p:extLst>
      <p:ext uri="{BB962C8B-B14F-4D97-AF65-F5344CB8AC3E}">
        <p14:creationId xmlns:p14="http://schemas.microsoft.com/office/powerpoint/2010/main" val="4255571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3778" y="1279007"/>
            <a:ext cx="11377095" cy="4862870"/>
          </a:xfrm>
          <a:prstGeom prst="rect">
            <a:avLst/>
          </a:prstGeom>
          <a:noFill/>
        </p:spPr>
        <p:txBody>
          <a:bodyPr wrap="square" rtlCol="0">
            <a:spAutoFit/>
          </a:bodyPr>
          <a:lstStyle/>
          <a:p>
            <a:pPr>
              <a:spcAft>
                <a:spcPts val="1200"/>
              </a:spcAft>
            </a:pPr>
            <a:r>
              <a:rPr lang="en-US" sz="3200" b="1" dirty="0">
                <a:solidFill>
                  <a:srgbClr val="F59331"/>
                </a:solidFill>
                <a:latin typeface="Arial Black" panose="020B0604020202020204" pitchFamily="34" charset="0"/>
                <a:cs typeface="Arial Black" panose="020B0604020202020204" pitchFamily="34" charset="0"/>
              </a:rPr>
              <a:t>Waiver Requests Are </a:t>
            </a:r>
            <a:r>
              <a:rPr lang="en-US" sz="3200" b="1" u="sng" dirty="0">
                <a:solidFill>
                  <a:srgbClr val="F59331"/>
                </a:solidFill>
                <a:latin typeface="Arial Black" panose="020B0604020202020204" pitchFamily="34" charset="0"/>
                <a:cs typeface="Arial Black" panose="020B0604020202020204" pitchFamily="34" charset="0"/>
              </a:rPr>
              <a:t>Not</a:t>
            </a:r>
            <a:r>
              <a:rPr lang="en-US" sz="3200" b="1" dirty="0">
                <a:solidFill>
                  <a:srgbClr val="F59331"/>
                </a:solidFill>
                <a:latin typeface="Arial Black" panose="020B0604020202020204" pitchFamily="34" charset="0"/>
                <a:cs typeface="Arial Black" panose="020B0604020202020204" pitchFamily="34" charset="0"/>
              </a:rPr>
              <a:t> Necessary When</a:t>
            </a:r>
          </a:p>
          <a:p>
            <a:pPr>
              <a:spcAft>
                <a:spcPts val="1200"/>
              </a:spcAft>
            </a:pPr>
            <a:r>
              <a:rPr lang="en-US" sz="2400" b="1" dirty="0">
                <a:solidFill>
                  <a:srgbClr val="0A614E"/>
                </a:solidFill>
                <a:latin typeface="Arial" panose="020B0604020202020204" pitchFamily="34" charset="0"/>
                <a:cs typeface="Arial" panose="020B0604020202020204" pitchFamily="34" charset="0"/>
              </a:rPr>
              <a:t>The sponsor has a published indirect cost for a lower amount that the UTHSC DHHS approved rate</a:t>
            </a:r>
          </a:p>
          <a:p>
            <a:pPr>
              <a:spcAft>
                <a:spcPts val="1200"/>
              </a:spcAft>
            </a:pPr>
            <a:endParaRPr lang="en-US" sz="2400" b="1" dirty="0">
              <a:solidFill>
                <a:srgbClr val="0A614E"/>
              </a:solidFill>
              <a:latin typeface="Arial" panose="020B0604020202020204" pitchFamily="34" charset="0"/>
              <a:cs typeface="Arial" panose="020B0604020202020204" pitchFamily="34" charset="0"/>
            </a:endParaRPr>
          </a:p>
          <a:p>
            <a:pPr>
              <a:spcAft>
                <a:spcPts val="1200"/>
              </a:spcAft>
            </a:pPr>
            <a:r>
              <a:rPr lang="en-US" sz="2400" b="1" dirty="0">
                <a:solidFill>
                  <a:srgbClr val="0A614E"/>
                </a:solidFill>
                <a:latin typeface="Arial" panose="020B0604020202020204" pitchFamily="34" charset="0"/>
                <a:cs typeface="Arial" panose="020B0604020202020204" pitchFamily="34" charset="0"/>
              </a:rPr>
              <a:t>Example : </a:t>
            </a:r>
            <a:r>
              <a:rPr lang="en-US" sz="2400" b="1" dirty="0">
                <a:solidFill>
                  <a:srgbClr val="0A614E"/>
                </a:solidFill>
                <a:latin typeface="Arial" panose="020B0604020202020204" pitchFamily="34" charset="0"/>
                <a:cs typeface="Arial" panose="020B0604020202020204" pitchFamily="34" charset="0"/>
                <a:hlinkClick r:id="rId4"/>
              </a:rPr>
              <a:t>American Cancer Society</a:t>
            </a:r>
            <a:endParaRPr lang="en-US" sz="2400" b="1" dirty="0">
              <a:solidFill>
                <a:srgbClr val="0A614E"/>
              </a:solidFill>
              <a:latin typeface="Arial" panose="020B0604020202020204" pitchFamily="34" charset="0"/>
              <a:cs typeface="Arial" panose="020B0604020202020204" pitchFamily="34" charset="0"/>
            </a:endParaRPr>
          </a:p>
          <a:p>
            <a:pPr>
              <a:spcAft>
                <a:spcPts val="1200"/>
              </a:spcAft>
            </a:pPr>
            <a:r>
              <a:rPr lang="en-US" sz="2400" b="1" dirty="0">
                <a:solidFill>
                  <a:srgbClr val="0A614E"/>
                </a:solidFill>
                <a:latin typeface="Arial" panose="020B0604020202020204" pitchFamily="34" charset="0"/>
                <a:cs typeface="Arial" panose="020B0604020202020204" pitchFamily="34" charset="0"/>
              </a:rPr>
              <a:t>“</a:t>
            </a:r>
            <a:r>
              <a:rPr lang="en-US" sz="2400" b="1" i="0" dirty="0">
                <a:solidFill>
                  <a:srgbClr val="1E1E23"/>
                </a:solidFill>
                <a:effectLst/>
                <a:latin typeface="Source Sans Pro" panose="020B0503030403020204" pitchFamily="34" charset="0"/>
              </a:rPr>
              <a:t>Grant Term and Budget: </a:t>
            </a:r>
            <a:r>
              <a:rPr lang="en-US" sz="2400" b="0" i="0" dirty="0">
                <a:solidFill>
                  <a:srgbClr val="1E1E23"/>
                </a:solidFill>
                <a:effectLst/>
                <a:latin typeface="Source Sans Pro" panose="020B0503030403020204" pitchFamily="34" charset="0"/>
              </a:rPr>
              <a:t>Awards are for up to 4 years, for up to $165,000 a year for direct costs, plus 20% allowable indirect costs.</a:t>
            </a:r>
            <a:r>
              <a:rPr lang="en-US" sz="2400" b="1" i="0" dirty="0">
                <a:solidFill>
                  <a:srgbClr val="0A614E"/>
                </a:solidFill>
                <a:effectLst/>
                <a:latin typeface="Arial" panose="020B0604020202020204" pitchFamily="34" charset="0"/>
                <a:cs typeface="Arial" panose="020B0604020202020204" pitchFamily="34" charset="0"/>
              </a:rPr>
              <a:t>”</a:t>
            </a:r>
            <a:endParaRPr lang="en-US" sz="2400" b="1" dirty="0">
              <a:solidFill>
                <a:srgbClr val="0A614E"/>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F&amp;A rate reminders</a:t>
            </a:r>
          </a:p>
        </p:txBody>
      </p:sp>
    </p:spTree>
    <p:extLst>
      <p:ext uri="{BB962C8B-B14F-4D97-AF65-F5344CB8AC3E}">
        <p14:creationId xmlns:p14="http://schemas.microsoft.com/office/powerpoint/2010/main" val="2499766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03778" y="1090890"/>
            <a:ext cx="11377095" cy="6370975"/>
          </a:xfrm>
          <a:prstGeom prst="rect">
            <a:avLst/>
          </a:prstGeom>
          <a:noFill/>
        </p:spPr>
        <p:txBody>
          <a:bodyPr wrap="square" rtlCol="0">
            <a:spAutoFit/>
          </a:bodyPr>
          <a:lstStyle/>
          <a:p>
            <a:pPr>
              <a:spcAft>
                <a:spcPts val="1200"/>
              </a:spcAft>
            </a:pPr>
            <a:r>
              <a:rPr lang="en-US" sz="2400" b="1" dirty="0">
                <a:solidFill>
                  <a:srgbClr val="0A614E"/>
                </a:solidFill>
                <a:latin typeface="Arial" panose="020B0604020202020204" pitchFamily="34" charset="0"/>
                <a:cs typeface="Arial" panose="020B0604020202020204" pitchFamily="34" charset="0"/>
              </a:rPr>
              <a:t>Federal Clinical Trial Agreements</a:t>
            </a:r>
            <a:endParaRPr lang="en-US" sz="2400" b="1" dirty="0">
              <a:solidFill>
                <a:schemeClr val="bg1">
                  <a:lumMod val="50000"/>
                </a:scheme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US" sz="2400" dirty="0">
                <a:latin typeface="Arial" panose="020B0604020202020204" pitchFamily="34" charset="0"/>
                <a:cs typeface="Arial" panose="020B0604020202020204" pitchFamily="34" charset="0"/>
              </a:rPr>
              <a:t>Apply the appropriate on or off campus rate</a:t>
            </a:r>
          </a:p>
          <a:p>
            <a:pPr marL="342900" indent="-342900">
              <a:spcAft>
                <a:spcPts val="1200"/>
              </a:spcAft>
              <a:buFont typeface="Arial" panose="020B0604020202020204" pitchFamily="34" charset="0"/>
              <a:buChar char="•"/>
            </a:pPr>
            <a:r>
              <a:rPr lang="en-US" sz="2400" dirty="0">
                <a:latin typeface="Arial" panose="020B0604020202020204" pitchFamily="34" charset="0"/>
                <a:cs typeface="Arial" panose="020B0604020202020204" pitchFamily="34" charset="0"/>
              </a:rPr>
              <a:t>The F&amp;A rate is applied to a MTDC base</a:t>
            </a:r>
          </a:p>
          <a:p>
            <a:pPr marL="342900" indent="-342900">
              <a:spcAft>
                <a:spcPts val="1200"/>
              </a:spcAft>
              <a:buFont typeface="Arial" panose="020B0604020202020204" pitchFamily="34" charset="0"/>
              <a:buChar char="•"/>
            </a:pPr>
            <a:r>
              <a:rPr lang="en-US" sz="2400" dirty="0">
                <a:latin typeface="Arial" panose="020B0604020202020204" pitchFamily="34" charset="0"/>
                <a:cs typeface="Arial" panose="020B0604020202020204" pitchFamily="34" charset="0"/>
              </a:rPr>
              <a:t>Sometimes the Prime Sponsor on a Federal clinical trial subawards will apply a capitated rate to a multi center trial </a:t>
            </a:r>
          </a:p>
          <a:p>
            <a:pPr>
              <a:spcAft>
                <a:spcPts val="1200"/>
              </a:spcAft>
            </a:pPr>
            <a:endParaRPr lang="en-US" sz="2400" b="1" dirty="0">
              <a:solidFill>
                <a:schemeClr val="bg1">
                  <a:lumMod val="50000"/>
                </a:schemeClr>
              </a:solidFill>
              <a:latin typeface="Arial" panose="020B0604020202020204" pitchFamily="34" charset="0"/>
              <a:cs typeface="Arial" panose="020B0604020202020204" pitchFamily="34" charset="0"/>
            </a:endParaRPr>
          </a:p>
          <a:p>
            <a:pPr>
              <a:spcAft>
                <a:spcPts val="1200"/>
              </a:spcAft>
            </a:pPr>
            <a:r>
              <a:rPr lang="en-US" sz="2400" b="1" dirty="0">
                <a:solidFill>
                  <a:srgbClr val="0A614E"/>
                </a:solidFill>
                <a:latin typeface="Arial" panose="020B0604020202020204" pitchFamily="34" charset="0"/>
                <a:cs typeface="Arial" panose="020B0604020202020204" pitchFamily="34" charset="0"/>
              </a:rPr>
              <a:t>Industry Sponsored Clinical Trial Agreements</a:t>
            </a:r>
          </a:p>
          <a:p>
            <a:pPr marL="342900" indent="-342900">
              <a:spcAft>
                <a:spcPts val="1200"/>
              </a:spcAft>
              <a:buFont typeface="Arial" panose="020B0604020202020204" pitchFamily="34" charset="0"/>
              <a:buChar char="•"/>
            </a:pPr>
            <a:r>
              <a:rPr lang="en-US" sz="2400" dirty="0">
                <a:latin typeface="Arial" panose="020B0604020202020204" pitchFamily="34" charset="0"/>
                <a:cs typeface="Arial" panose="020B0604020202020204" pitchFamily="34" charset="0"/>
              </a:rPr>
              <a:t>Apply 35% to total direct costs</a:t>
            </a:r>
          </a:p>
          <a:p>
            <a:pPr marL="342900" indent="-342900">
              <a:spcAft>
                <a:spcPts val="1200"/>
              </a:spcAft>
              <a:buFont typeface="Arial" panose="020B0604020202020204" pitchFamily="34" charset="0"/>
              <a:buChar char="•"/>
            </a:pPr>
            <a:r>
              <a:rPr lang="en-US" sz="2400" dirty="0">
                <a:latin typeface="Arial" panose="020B0604020202020204" pitchFamily="34" charset="0"/>
                <a:cs typeface="Arial" panose="020B0604020202020204" pitchFamily="34" charset="0"/>
              </a:rPr>
              <a:t>Note: F&amp;A is not applied to Start-up Costs</a:t>
            </a:r>
          </a:p>
          <a:p>
            <a:pPr>
              <a:spcAft>
                <a:spcPts val="1200"/>
              </a:spcAft>
            </a:pPr>
            <a:endParaRPr lang="en-US" sz="2400" dirty="0">
              <a:solidFill>
                <a:schemeClr val="bg1">
                  <a:lumMod val="50000"/>
                </a:schemeClr>
              </a:solidFill>
              <a:latin typeface="Arial" panose="020B0604020202020204" pitchFamily="34" charset="0"/>
              <a:cs typeface="Arial" panose="020B0604020202020204" pitchFamily="34" charset="0"/>
            </a:endParaRPr>
          </a:p>
          <a:p>
            <a:pPr>
              <a:spcAft>
                <a:spcPts val="1200"/>
              </a:spcAft>
            </a:pPr>
            <a:endParaRPr lang="en-US" sz="1400" b="1" dirty="0">
              <a:solidFill>
                <a:srgbClr val="0A614E"/>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Research Agreements F&amp;A- Clinical Trials</a:t>
            </a:r>
          </a:p>
        </p:txBody>
      </p:sp>
    </p:spTree>
    <p:extLst>
      <p:ext uri="{BB962C8B-B14F-4D97-AF65-F5344CB8AC3E}">
        <p14:creationId xmlns:p14="http://schemas.microsoft.com/office/powerpoint/2010/main" val="748980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200738" y="925045"/>
            <a:ext cx="11038901" cy="6478697"/>
          </a:xfrm>
          <a:prstGeom prst="rect">
            <a:avLst/>
          </a:prstGeom>
          <a:noFill/>
        </p:spPr>
        <p:txBody>
          <a:bodyPr wrap="square" rtlCol="0">
            <a:spAutoFit/>
          </a:bodyPr>
          <a:lstStyle/>
          <a:p>
            <a:pPr>
              <a:spcAft>
                <a:spcPts val="1200"/>
              </a:spcAft>
            </a:pPr>
            <a:r>
              <a:rPr lang="en-US" sz="2800" b="1" dirty="0">
                <a:solidFill>
                  <a:srgbClr val="F59331"/>
                </a:solidFill>
                <a:latin typeface="Arial" panose="020B0604020202020204" pitchFamily="34" charset="0"/>
                <a:cs typeface="Arial" panose="020B0604020202020204" pitchFamily="34" charset="0"/>
              </a:rPr>
              <a:t>NIH released NOT-OD-21-073 on March 12, 2021</a:t>
            </a:r>
          </a:p>
          <a:p>
            <a:pPr>
              <a:spcAft>
                <a:spcPts val="1200"/>
              </a:spcAft>
            </a:pPr>
            <a:r>
              <a:rPr lang="en-US" dirty="0">
                <a:solidFill>
                  <a:schemeClr val="tx1">
                    <a:lumMod val="65000"/>
                    <a:lumOff val="35000"/>
                  </a:schemeClr>
                </a:solidFill>
                <a:latin typeface="Arial" charset="0"/>
                <a:ea typeface="Arial" charset="0"/>
                <a:cs typeface="Arial" charset="0"/>
                <a:hlinkClick r:id="rId4"/>
              </a:rPr>
              <a:t>https://grants.nih.gov/grants/guide/notice-files/NOT-OD-21-073.html</a:t>
            </a:r>
            <a:endParaRPr lang="en-US" dirty="0">
              <a:solidFill>
                <a:schemeClr val="tx1">
                  <a:lumMod val="65000"/>
                  <a:lumOff val="35000"/>
                </a:schemeClr>
              </a:solidFill>
              <a:latin typeface="Arial" charset="0"/>
              <a:ea typeface="Arial" charset="0"/>
              <a:cs typeface="Arial" charset="0"/>
            </a:endParaRPr>
          </a:p>
          <a:p>
            <a:r>
              <a:rPr lang="en-US" sz="2400" b="1" dirty="0">
                <a:solidFill>
                  <a:srgbClr val="0A614E"/>
                </a:solidFill>
                <a:latin typeface="Arial" panose="020B0604020202020204" pitchFamily="34" charset="0"/>
                <a:cs typeface="Arial" panose="020B0604020202020204" pitchFamily="34" charset="0"/>
              </a:rPr>
              <a:t>• Highlighted changes to the Biographical Sketch </a:t>
            </a:r>
          </a:p>
          <a:p>
            <a:endParaRPr lang="en-US" sz="1000" b="1" dirty="0">
              <a:solidFill>
                <a:srgbClr val="0A614E"/>
              </a:solidFill>
              <a:latin typeface="Arial" panose="020B0604020202020204" pitchFamily="34" charset="0"/>
              <a:cs typeface="Arial" panose="020B0604020202020204" pitchFamily="34" charset="0"/>
            </a:endParaRP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Section B</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‘Positions and Honors’ has been renamed ‘</a:t>
            </a:r>
            <a:r>
              <a:rPr lang="en-US" sz="2400" i="1" dirty="0">
                <a:latin typeface="Arial" panose="020B0604020202020204" pitchFamily="34" charset="0"/>
                <a:cs typeface="Arial" panose="020B0604020202020204" pitchFamily="34" charset="0"/>
              </a:rPr>
              <a:t>Positions, 		Scientific Appointments, and Honors</a:t>
            </a:r>
            <a:r>
              <a:rPr lang="en-US" sz="2400" dirty="0">
                <a:latin typeface="Arial" panose="020B0604020202020204" pitchFamily="34" charset="0"/>
                <a:cs typeface="Arial" panose="020B0604020202020204" pitchFamily="34" charset="0"/>
              </a:rPr>
              <a:t>’</a:t>
            </a:r>
          </a:p>
          <a:p>
            <a:r>
              <a:rPr lang="en-US" sz="2400" dirty="0">
                <a:latin typeface="Arial" panose="020B0604020202020204" pitchFamily="34" charset="0"/>
                <a:cs typeface="Arial" panose="020B0604020202020204" pitchFamily="34" charset="0"/>
              </a:rPr>
              <a:t>	For the Non-Fellowship </a:t>
            </a:r>
            <a:r>
              <a:rPr lang="en-US" sz="2400" dirty="0" err="1">
                <a:latin typeface="Arial" panose="020B0604020202020204" pitchFamily="34" charset="0"/>
                <a:cs typeface="Arial" panose="020B0604020202020204" pitchFamily="34" charset="0"/>
              </a:rPr>
              <a:t>Biosketch</a:t>
            </a:r>
            <a:r>
              <a:rPr lang="en-US" sz="2400" dirty="0">
                <a:latin typeface="Arial" panose="020B0604020202020204" pitchFamily="34" charset="0"/>
                <a:cs typeface="Arial" panose="020B0604020202020204" pitchFamily="34" charset="0"/>
              </a:rPr>
              <a:t>, Section D. has been removed</a:t>
            </a:r>
          </a:p>
          <a:p>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	For the Fellowship </a:t>
            </a:r>
            <a:r>
              <a:rPr lang="en-US" sz="2400" dirty="0" err="1">
                <a:latin typeface="Arial" panose="020B0604020202020204" pitchFamily="34" charset="0"/>
                <a:cs typeface="Arial" panose="020B0604020202020204" pitchFamily="34" charset="0"/>
              </a:rPr>
              <a:t>Biosketch</a:t>
            </a:r>
            <a:r>
              <a:rPr lang="en-US" sz="2400" dirty="0">
                <a:latin typeface="Arial" panose="020B0604020202020204" pitchFamily="34" charset="0"/>
                <a:cs typeface="Arial" panose="020B0604020202020204" pitchFamily="34" charset="0"/>
              </a:rPr>
              <a:t>, Section D. has been updated to 		remove ‘Research Support’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As applicable, all applicants may include details on ongoing and 		completed research projects from the past three years that they 		want to draw attention to within the Personal Statement, Section A.</a:t>
            </a:r>
          </a:p>
          <a:p>
            <a:pPr>
              <a:spcAft>
                <a:spcPts val="1200"/>
              </a:spcAft>
            </a:pPr>
            <a:endParaRPr lang="en-US" sz="1000" dirty="0">
              <a:latin typeface="Arial" panose="020B0604020202020204" pitchFamily="34" charset="0"/>
              <a:cs typeface="Arial" panose="020B0604020202020204" pitchFamily="34" charset="0"/>
            </a:endParaRPr>
          </a:p>
          <a:p>
            <a:pPr>
              <a:spcAft>
                <a:spcPts val="6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Tree>
    <p:extLst>
      <p:ext uri="{BB962C8B-B14F-4D97-AF65-F5344CB8AC3E}">
        <p14:creationId xmlns:p14="http://schemas.microsoft.com/office/powerpoint/2010/main" val="2945219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Office of Sponsored Programs- Review Policy</a:t>
            </a:r>
          </a:p>
        </p:txBody>
      </p:sp>
      <p:sp>
        <p:nvSpPr>
          <p:cNvPr id="8" name="TextBox 7">
            <a:extLst>
              <a:ext uri="{FF2B5EF4-FFF2-40B4-BE49-F238E27FC236}">
                <a16:creationId xmlns:a16="http://schemas.microsoft.com/office/drawing/2014/main" id="{1C2C3DD2-7C69-42D7-9E1F-126E490DB8F4}"/>
              </a:ext>
            </a:extLst>
          </p:cNvPr>
          <p:cNvSpPr txBox="1"/>
          <p:nvPr/>
        </p:nvSpPr>
        <p:spPr>
          <a:xfrm>
            <a:off x="106325" y="925045"/>
            <a:ext cx="12192000" cy="6617196"/>
          </a:xfrm>
          <a:prstGeom prst="rect">
            <a:avLst/>
          </a:prstGeom>
          <a:noFill/>
        </p:spPr>
        <p:txBody>
          <a:bodyPr wrap="square">
            <a:spAutoFit/>
          </a:bodyPr>
          <a:lstStyle/>
          <a:p>
            <a:pPr algn="ctr" fontAlgn="base"/>
            <a:endParaRPr lang="en-US" sz="2400" b="1" dirty="0">
              <a:solidFill>
                <a:srgbClr val="F59331"/>
              </a:solidFill>
              <a:latin typeface="Arial Black" panose="020B0604020202020204" pitchFamily="34" charset="0"/>
              <a:cs typeface="Arial Black" panose="020B0604020202020204" pitchFamily="34" charset="0"/>
            </a:endParaRPr>
          </a:p>
          <a:p>
            <a:pPr algn="ctr" fontAlgn="base"/>
            <a:r>
              <a:rPr lang="en-US" sz="2400" b="1" dirty="0">
                <a:solidFill>
                  <a:srgbClr val="F59331"/>
                </a:solidFill>
                <a:latin typeface="Arial Black" panose="020B0604020202020204" pitchFamily="34" charset="0"/>
                <a:cs typeface="Arial Black" panose="020B0604020202020204" pitchFamily="34" charset="0"/>
              </a:rPr>
              <a:t>The Office of Sponsored Programs operates under a </a:t>
            </a:r>
          </a:p>
          <a:p>
            <a:pPr algn="ctr" fontAlgn="base"/>
            <a:endParaRPr lang="en-US" sz="2400" b="1" dirty="0">
              <a:solidFill>
                <a:srgbClr val="F59331"/>
              </a:solidFill>
              <a:latin typeface="Arial Black" panose="020B0604020202020204" pitchFamily="34" charset="0"/>
              <a:cs typeface="Arial Black" panose="020B0604020202020204" pitchFamily="34" charset="0"/>
            </a:endParaRPr>
          </a:p>
          <a:p>
            <a:pPr algn="ctr" fontAlgn="base"/>
            <a:r>
              <a:rPr lang="en-US" sz="3200" b="1" dirty="0">
                <a:solidFill>
                  <a:srgbClr val="FF0000"/>
                </a:solidFill>
                <a:latin typeface="Arial Black" panose="020B0604020202020204" pitchFamily="34" charset="0"/>
                <a:cs typeface="Arial Black" panose="020B0604020202020204" pitchFamily="34" charset="0"/>
              </a:rPr>
              <a:t> </a:t>
            </a:r>
            <a:r>
              <a:rPr lang="en-US" sz="3200" b="1" dirty="0">
                <a:solidFill>
                  <a:schemeClr val="accent2"/>
                </a:solidFill>
                <a:latin typeface="Arial Black" panose="020B0604020202020204" pitchFamily="34" charset="0"/>
                <a:cs typeface="Arial Black" panose="020B0604020202020204" pitchFamily="34" charset="0"/>
              </a:rPr>
              <a:t>minimum 5 full business day</a:t>
            </a:r>
            <a:r>
              <a:rPr lang="en-US" sz="2400" b="1" dirty="0">
                <a:solidFill>
                  <a:schemeClr val="accent2"/>
                </a:solidFill>
                <a:latin typeface="Arial Black" panose="020B0604020202020204" pitchFamily="34" charset="0"/>
                <a:cs typeface="Arial Black" panose="020B0604020202020204" pitchFamily="34" charset="0"/>
              </a:rPr>
              <a:t> </a:t>
            </a:r>
          </a:p>
          <a:p>
            <a:pPr algn="ctr" fontAlgn="base"/>
            <a:endParaRPr lang="en-US" sz="2400" b="1" dirty="0">
              <a:solidFill>
                <a:srgbClr val="F59331"/>
              </a:solidFill>
              <a:latin typeface="Arial Black" panose="020B0604020202020204" pitchFamily="34" charset="0"/>
              <a:cs typeface="Arial Black" panose="020B0604020202020204" pitchFamily="34" charset="0"/>
            </a:endParaRPr>
          </a:p>
          <a:p>
            <a:pPr algn="ctr" fontAlgn="base"/>
            <a:r>
              <a:rPr lang="en-US" sz="2400" b="1" dirty="0">
                <a:solidFill>
                  <a:srgbClr val="F59331"/>
                </a:solidFill>
                <a:latin typeface="Arial Black" panose="020B0604020202020204" pitchFamily="34" charset="0"/>
                <a:cs typeface="Arial Black" panose="020B0604020202020204" pitchFamily="34" charset="0"/>
              </a:rPr>
              <a:t>policy for review of finalized proposals prior to submission, as approved by the UTHSC Faculty Senate.</a:t>
            </a:r>
          </a:p>
          <a:p>
            <a:pPr fontAlgn="base"/>
            <a:endParaRPr lang="en-US" sz="2400" b="1" dirty="0">
              <a:solidFill>
                <a:srgbClr val="F59331"/>
              </a:solidFill>
              <a:latin typeface="Arial Black" panose="020B0604020202020204" pitchFamily="34" charset="0"/>
              <a:cs typeface="Arial Black" panose="020B0604020202020204" pitchFamily="34" charset="0"/>
            </a:endParaRPr>
          </a:p>
          <a:p>
            <a:pPr fontAlgn="base"/>
            <a:r>
              <a:rPr lang="en-US" sz="2400" b="1" dirty="0">
                <a:solidFill>
                  <a:srgbClr val="0A614E"/>
                </a:solidFill>
                <a:latin typeface="Arial" panose="020B0604020202020204" pitchFamily="34" charset="0"/>
                <a:cs typeface="Arial" panose="020B0604020202020204" pitchFamily="34" charset="0"/>
              </a:rPr>
              <a:t>Departments and Colleges will have their own timelines to support you in meeting this deadline. Please contact your Departmental Grants Administrator for more details.</a:t>
            </a:r>
            <a:endParaRPr lang="en-US" sz="2200" dirty="0">
              <a:solidFill>
                <a:srgbClr val="000000"/>
              </a:solidFill>
              <a:latin typeface="Arial" panose="020B0604020202020204" pitchFamily="34" charset="0"/>
              <a:cs typeface="Arial" panose="020B0604020202020204" pitchFamily="34" charset="0"/>
            </a:endParaRPr>
          </a:p>
          <a:p>
            <a:pPr rtl="0" fontAlgn="base"/>
            <a:endParaRPr lang="en-US" sz="2200" b="1" dirty="0">
              <a:solidFill>
                <a:schemeClr val="bg1">
                  <a:lumMod val="50000"/>
                </a:schemeClr>
              </a:solidFill>
              <a:latin typeface="Arial" panose="020B0604020202020204" pitchFamily="34" charset="0"/>
              <a:cs typeface="Arial" panose="020B0604020202020204" pitchFamily="34" charset="0"/>
            </a:endParaRPr>
          </a:p>
          <a:p>
            <a:pPr rtl="0" fontAlgn="base"/>
            <a:endParaRPr lang="en-US" sz="2200" dirty="0">
              <a:solidFill>
                <a:schemeClr val="bg1">
                  <a:lumMod val="50000"/>
                </a:schemeClr>
              </a:solidFill>
              <a:latin typeface="Arial" panose="020B0604020202020204" pitchFamily="34" charset="0"/>
              <a:cs typeface="Arial" panose="020B0604020202020204" pitchFamily="34" charset="0"/>
            </a:endParaRPr>
          </a:p>
          <a:p>
            <a:pPr algn="ctr" rtl="0" fontAlgn="base"/>
            <a:endParaRPr lang="en-US" dirty="0">
              <a:solidFill>
                <a:srgbClr val="000000"/>
              </a:solidFill>
            </a:endParaRPr>
          </a:p>
          <a:p>
            <a:pPr algn="ctr" rtl="0" fontAlgn="base"/>
            <a:endParaRPr lang="en-US" b="0" i="0" dirty="0">
              <a:solidFill>
                <a:srgbClr val="000000"/>
              </a:solidFill>
              <a:effectLst/>
            </a:endParaRPr>
          </a:p>
          <a:p>
            <a:pPr algn="ctr" rtl="0" fontAlgn="base"/>
            <a:endParaRPr lang="en-US" b="0" i="0" dirty="0">
              <a:solidFill>
                <a:srgbClr val="000000"/>
              </a:solidFill>
              <a:effectLst/>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a:p>
            <a:pPr algn="ctr" rtl="0" fontAlgn="base"/>
            <a:endParaRPr lang="en-US" dirty="0">
              <a:solidFill>
                <a:srgbClr val="000000"/>
              </a:solidFill>
              <a:latin typeface="Arial" panose="020B0604020202020204" pitchFamily="34" charset="0"/>
              <a:cs typeface="Arial" panose="020B0604020202020204" pitchFamily="34" charset="0"/>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688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8">
                                            <p:txEl>
                                              <p:pRg st="3" end="3"/>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nodeType="clickEffect">
                                  <p:stCondLst>
                                    <p:cond delay="0"/>
                                  </p:stCondLst>
                                  <p:childTnLst>
                                    <p:anim calcmode="discrete" valueType="str">
                                      <p:cBhvr override="childStyle">
                                        <p:cTn id="10" dur="2000" fill="hold"/>
                                        <p:tgtEl>
                                          <p:spTgt spid="8">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Office of Sponsored Programs- Review Policy</a:t>
            </a:r>
          </a:p>
        </p:txBody>
      </p:sp>
      <p:sp>
        <p:nvSpPr>
          <p:cNvPr id="8" name="TextBox 7">
            <a:extLst>
              <a:ext uri="{FF2B5EF4-FFF2-40B4-BE49-F238E27FC236}">
                <a16:creationId xmlns:a16="http://schemas.microsoft.com/office/drawing/2014/main" id="{1C2C3DD2-7C69-42D7-9E1F-126E490DB8F4}"/>
              </a:ext>
            </a:extLst>
          </p:cNvPr>
          <p:cNvSpPr txBox="1"/>
          <p:nvPr/>
        </p:nvSpPr>
        <p:spPr>
          <a:xfrm>
            <a:off x="106325" y="925045"/>
            <a:ext cx="12192000" cy="8679299"/>
          </a:xfrm>
          <a:prstGeom prst="rect">
            <a:avLst/>
          </a:prstGeom>
          <a:noFill/>
        </p:spPr>
        <p:txBody>
          <a:bodyPr wrap="square">
            <a:spAutoFit/>
          </a:bodyPr>
          <a:lstStyle/>
          <a:p>
            <a:pPr lvl="1" fontAlgn="base"/>
            <a:r>
              <a:rPr lang="en-US" sz="2400" dirty="0">
                <a:latin typeface="Arial" panose="020B0604020202020204" pitchFamily="34" charset="0"/>
                <a:cs typeface="Arial" panose="020B0604020202020204" pitchFamily="34" charset="0"/>
              </a:rPr>
              <a:t>	</a:t>
            </a:r>
          </a:p>
          <a:p>
            <a:pPr marL="800100" lvl="1" indent="-342900" fontAlgn="base">
              <a:buFont typeface="Arial" panose="020B0604020202020204" pitchFamily="34" charset="0"/>
              <a:buChar char="•"/>
            </a:pPr>
            <a:r>
              <a:rPr lang="en-US" sz="2400" dirty="0">
                <a:latin typeface="Arial" panose="020B0604020202020204" pitchFamily="34" charset="0"/>
                <a:cs typeface="Arial" panose="020B0604020202020204" pitchFamily="34" charset="0"/>
              </a:rPr>
              <a:t>	Proposals should have entered OSP workflow for review by </a:t>
            </a:r>
            <a:r>
              <a:rPr lang="en-US" sz="2400" b="1" dirty="0">
                <a:solidFill>
                  <a:schemeClr val="accent2"/>
                </a:solidFill>
                <a:latin typeface="Arial" panose="020B0604020202020204" pitchFamily="34" charset="0"/>
                <a:cs typeface="Arial" panose="020B0604020202020204" pitchFamily="34" charset="0"/>
              </a:rPr>
              <a:t>start of 			business 5 FULL BUSINESS </a:t>
            </a:r>
            <a:r>
              <a:rPr lang="en-US" sz="2400" b="1" dirty="0">
                <a:latin typeface="Arial" panose="020B0604020202020204" pitchFamily="34" charset="0"/>
                <a:cs typeface="Arial" panose="020B0604020202020204" pitchFamily="34" charset="0"/>
              </a:rPr>
              <a:t>DAYS</a:t>
            </a:r>
            <a:r>
              <a:rPr lang="en-US" sz="2400" dirty="0">
                <a:latin typeface="Arial" panose="020B0604020202020204" pitchFamily="34" charset="0"/>
                <a:cs typeface="Arial" panose="020B0604020202020204" pitchFamily="34" charset="0"/>
              </a:rPr>
              <a:t> prior to the Sponsor deadline in a 			finalized condition ready for submission</a:t>
            </a:r>
          </a:p>
          <a:p>
            <a:pPr rtl="0" fontAlgn="base"/>
            <a:endParaRPr lang="en-US" sz="2400" dirty="0">
              <a:solidFill>
                <a:schemeClr val="bg1">
                  <a:lumMod val="50000"/>
                </a:schemeClr>
              </a:solidFill>
              <a:latin typeface="Arial" panose="020B0604020202020204" pitchFamily="34" charset="0"/>
              <a:cs typeface="Arial" panose="020B0604020202020204" pitchFamily="34" charset="0"/>
            </a:endParaRPr>
          </a:p>
          <a:p>
            <a:pPr marL="800100" lvl="1" indent="-342900" fontAlgn="base">
              <a:buFont typeface="Arial" panose="020B0604020202020204" pitchFamily="34" charset="0"/>
              <a:buChar char="•"/>
            </a:pPr>
            <a:r>
              <a:rPr lang="en-US" sz="2400" dirty="0">
                <a:latin typeface="Arial" panose="020B0604020202020204" pitchFamily="34" charset="0"/>
                <a:cs typeface="Arial" panose="020B0604020202020204" pitchFamily="34" charset="0"/>
              </a:rPr>
              <a:t>Proposals require </a:t>
            </a:r>
            <a:r>
              <a:rPr lang="en-US" sz="2400" b="1" dirty="0">
                <a:solidFill>
                  <a:schemeClr val="accent2"/>
                </a:solidFill>
                <a:latin typeface="Arial" panose="020B0604020202020204" pitchFamily="34" charset="0"/>
                <a:cs typeface="Arial" panose="020B0604020202020204" pitchFamily="34" charset="0"/>
              </a:rPr>
              <a:t>Department/College level approval </a:t>
            </a:r>
            <a:r>
              <a:rPr lang="en-US" sz="2400" dirty="0">
                <a:latin typeface="Arial" panose="020B0604020202020204" pitchFamily="34" charset="0"/>
                <a:cs typeface="Arial" panose="020B0604020202020204" pitchFamily="34" charset="0"/>
              </a:rPr>
              <a:t>after routing in 			Cayuse- OSP recommends you </a:t>
            </a:r>
            <a:r>
              <a:rPr lang="en-US" sz="2400" dirty="0">
                <a:solidFill>
                  <a:schemeClr val="accent2"/>
                </a:solidFill>
                <a:latin typeface="Arial" panose="020B0604020202020204" pitchFamily="34" charset="0"/>
                <a:cs typeface="Arial" panose="020B0604020202020204" pitchFamily="34" charset="0"/>
              </a:rPr>
              <a:t>allow a minimum of 2 business </a:t>
            </a:r>
            <a:r>
              <a:rPr lang="en-US" sz="2400" dirty="0">
                <a:latin typeface="Arial" panose="020B0604020202020204" pitchFamily="34" charset="0"/>
                <a:cs typeface="Arial" panose="020B0604020202020204" pitchFamily="34" charset="0"/>
              </a:rPr>
              <a:t>days for 		this process, to allow your proposal to reach OSP to meet the 5-day policy. 		Submissions around UTHSC Official Holidays often take longer to 				complete this stage.</a:t>
            </a:r>
          </a:p>
          <a:p>
            <a:pPr lvl="1" fontAlgn="base"/>
            <a:endParaRPr lang="en-US" sz="2400" dirty="0">
              <a:latin typeface="Arial" panose="020B0604020202020204" pitchFamily="34" charset="0"/>
              <a:cs typeface="Arial" panose="020B0604020202020204" pitchFamily="34" charset="0"/>
            </a:endParaRPr>
          </a:p>
          <a:p>
            <a:pPr marL="800100" lvl="1" indent="-342900" fontAlgn="base">
              <a:buFont typeface="Arial" panose="020B0604020202020204" pitchFamily="34" charset="0"/>
              <a:buChar char="•"/>
            </a:pPr>
            <a:r>
              <a:rPr lang="en-US" sz="2400" dirty="0">
                <a:latin typeface="Arial" panose="020B0604020202020204" pitchFamily="34" charset="0"/>
                <a:cs typeface="Arial" panose="020B0604020202020204" pitchFamily="34" charset="0"/>
              </a:rPr>
              <a:t>Complex/ Large Proposals should be finalized and routed as early as 			possible! </a:t>
            </a:r>
            <a:r>
              <a:rPr lang="en-US" sz="2400" b="1" dirty="0">
                <a:latin typeface="Arial" panose="020B0604020202020204" pitchFamily="34" charset="0"/>
                <a:cs typeface="Arial" panose="020B0604020202020204" pitchFamily="34" charset="0"/>
              </a:rPr>
              <a:t>NIH allows for submission 30 days prior to a deadline </a:t>
            </a:r>
            <a:r>
              <a:rPr lang="en-US" sz="2400" dirty="0">
                <a:latin typeface="Arial" panose="020B0604020202020204" pitchFamily="34" charset="0"/>
                <a:cs typeface="Arial" panose="020B0604020202020204" pitchFamily="34" charset="0"/>
              </a:rPr>
              <a:t>and 			a</a:t>
            </a:r>
            <a:r>
              <a:rPr lang="en-US" sz="2400" b="1" dirty="0">
                <a:latin typeface="Arial" panose="020B0604020202020204" pitchFamily="34" charset="0"/>
                <a:cs typeface="Arial" panose="020B0604020202020204" pitchFamily="34" charset="0"/>
              </a:rPr>
              <a:t>ll major sponsors recommend you submit at least 48 hours in 			advance.</a:t>
            </a:r>
          </a:p>
          <a:p>
            <a:pPr rtl="0" fontAlgn="base"/>
            <a:endParaRPr lang="en-US" sz="2400" b="1" dirty="0">
              <a:solidFill>
                <a:schemeClr val="bg1">
                  <a:lumMod val="50000"/>
                </a:schemeClr>
              </a:solidFill>
              <a:latin typeface="Arial" panose="020B0604020202020204" pitchFamily="34" charset="0"/>
              <a:cs typeface="Arial" panose="020B0604020202020204" pitchFamily="34" charset="0"/>
            </a:endParaRPr>
          </a:p>
          <a:p>
            <a:pPr rtl="0" fontAlgn="base"/>
            <a:endParaRPr lang="en-US" sz="2200" b="1" dirty="0">
              <a:solidFill>
                <a:schemeClr val="bg1">
                  <a:lumMod val="50000"/>
                </a:schemeClr>
              </a:solidFill>
              <a:latin typeface="Arial" panose="020B0604020202020204" pitchFamily="34" charset="0"/>
              <a:cs typeface="Arial" panose="020B0604020202020204" pitchFamily="34" charset="0"/>
            </a:endParaRPr>
          </a:p>
          <a:p>
            <a:pPr rtl="0" fontAlgn="base"/>
            <a:endParaRPr lang="en-US" sz="2200" b="1" dirty="0">
              <a:solidFill>
                <a:schemeClr val="bg1">
                  <a:lumMod val="50000"/>
                </a:schemeClr>
              </a:solidFill>
              <a:latin typeface="Arial" panose="020B0604020202020204" pitchFamily="34" charset="0"/>
              <a:cs typeface="Arial" panose="020B0604020202020204" pitchFamily="34" charset="0"/>
            </a:endParaRPr>
          </a:p>
          <a:p>
            <a:pPr rtl="0" fontAlgn="base"/>
            <a:endParaRPr lang="en-US" sz="2200" dirty="0">
              <a:solidFill>
                <a:schemeClr val="bg1">
                  <a:lumMod val="50000"/>
                </a:schemeClr>
              </a:solidFill>
              <a:latin typeface="Arial" panose="020B0604020202020204" pitchFamily="34" charset="0"/>
              <a:cs typeface="Arial" panose="020B0604020202020204" pitchFamily="34" charset="0"/>
            </a:endParaRPr>
          </a:p>
          <a:p>
            <a:pPr algn="ctr" rtl="0" fontAlgn="base"/>
            <a:endParaRPr lang="en-US" dirty="0">
              <a:solidFill>
                <a:srgbClr val="000000"/>
              </a:solidFill>
            </a:endParaRPr>
          </a:p>
          <a:p>
            <a:pPr algn="ctr" rtl="0" fontAlgn="base"/>
            <a:endParaRPr lang="en-US" b="0" i="0" dirty="0">
              <a:solidFill>
                <a:srgbClr val="000000"/>
              </a:solidFill>
              <a:effectLst/>
            </a:endParaRPr>
          </a:p>
          <a:p>
            <a:pPr algn="ctr" rtl="0" fontAlgn="base"/>
            <a:endParaRPr lang="en-US" b="0" i="0" dirty="0">
              <a:solidFill>
                <a:srgbClr val="000000"/>
              </a:solidFill>
              <a:effectLst/>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a:p>
            <a:pPr algn="ctr" rtl="0" fontAlgn="base"/>
            <a:endParaRPr lang="en-US" dirty="0">
              <a:solidFill>
                <a:srgbClr val="000000"/>
              </a:solidFill>
              <a:latin typeface="Arial" panose="020B0604020202020204" pitchFamily="34" charset="0"/>
              <a:cs typeface="Arial" panose="020B0604020202020204" pitchFamily="34" charset="0"/>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73040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Office of Sponsored Programs- Review Policy</a:t>
            </a:r>
          </a:p>
        </p:txBody>
      </p:sp>
      <p:sp>
        <p:nvSpPr>
          <p:cNvPr id="8" name="TextBox 7">
            <a:extLst>
              <a:ext uri="{FF2B5EF4-FFF2-40B4-BE49-F238E27FC236}">
                <a16:creationId xmlns:a16="http://schemas.microsoft.com/office/drawing/2014/main" id="{1C2C3DD2-7C69-42D7-9E1F-126E490DB8F4}"/>
              </a:ext>
            </a:extLst>
          </p:cNvPr>
          <p:cNvSpPr txBox="1"/>
          <p:nvPr/>
        </p:nvSpPr>
        <p:spPr>
          <a:xfrm>
            <a:off x="106325" y="925045"/>
            <a:ext cx="12192000" cy="7417415"/>
          </a:xfrm>
          <a:prstGeom prst="rect">
            <a:avLst/>
          </a:prstGeom>
          <a:noFill/>
        </p:spPr>
        <p:txBody>
          <a:bodyPr wrap="square">
            <a:spAutoFit/>
          </a:bodyPr>
          <a:lstStyle/>
          <a:p>
            <a:pPr rtl="0" fontAlgn="base"/>
            <a:endParaRPr lang="en-US" sz="2200" b="1" dirty="0">
              <a:solidFill>
                <a:schemeClr val="bg1">
                  <a:lumMod val="50000"/>
                </a:schemeClr>
              </a:solidFill>
              <a:latin typeface="Arial" panose="020B0604020202020204" pitchFamily="34" charset="0"/>
              <a:cs typeface="Arial" panose="020B0604020202020204" pitchFamily="34" charset="0"/>
            </a:endParaRPr>
          </a:p>
          <a:p>
            <a:pPr marL="342900" indent="-342900" rtl="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Late Proposals are processed in the order in which they are received and will be submitted to the sponsor  following limited or no review.</a:t>
            </a:r>
          </a:p>
          <a:p>
            <a:pPr marL="342900" indent="-342900" fontAlgn="base">
              <a:buFont typeface="Arial" panose="020B0604020202020204" pitchFamily="34" charset="0"/>
              <a:buChar char="•"/>
            </a:pPr>
            <a:endParaRPr lang="en-US" sz="2000" b="1" dirty="0">
              <a:solidFill>
                <a:srgbClr val="0A614E"/>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In such cases, the PI will be responsible for actions taken by the sponsor for non-compliance.</a:t>
            </a:r>
          </a:p>
          <a:p>
            <a:pPr marL="342900" indent="-342900" fontAlgn="base">
              <a:buFont typeface="Arial" panose="020B0604020202020204" pitchFamily="34" charset="0"/>
              <a:buChar char="•"/>
            </a:pPr>
            <a:endParaRPr lang="en-US" sz="2000" b="1" dirty="0">
              <a:solidFill>
                <a:srgbClr val="0A614E"/>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If proposals submitted with inadequate review are found to be non-compliant, OSP will withdraw them from Sponsor consideration. </a:t>
            </a:r>
          </a:p>
          <a:p>
            <a:pPr marL="342900" indent="-342900" fontAlgn="base">
              <a:buFont typeface="Arial" panose="020B0604020202020204" pitchFamily="34" charset="0"/>
              <a:buChar char="•"/>
            </a:pPr>
            <a:endParaRPr lang="en-US" sz="2000" b="1" dirty="0">
              <a:solidFill>
                <a:srgbClr val="0A614E"/>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There may be delays in accepting awards and establishing accounts resulting from these proposals. </a:t>
            </a:r>
          </a:p>
          <a:p>
            <a:pPr fontAlgn="base"/>
            <a:endParaRPr lang="en-US" sz="2000" b="1" dirty="0">
              <a:solidFill>
                <a:srgbClr val="0A614E"/>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Proposals are submitted by OSP to the Sponsor.</a:t>
            </a:r>
          </a:p>
          <a:p>
            <a:pPr marL="342900" indent="-342900" fontAlgn="base">
              <a:buFont typeface="Arial" panose="020B0604020202020204" pitchFamily="34" charset="0"/>
              <a:buChar char="•"/>
            </a:pPr>
            <a:endParaRPr lang="en-US" sz="2000" b="1" dirty="0">
              <a:solidFill>
                <a:srgbClr val="0A614E"/>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000" b="1" dirty="0">
                <a:solidFill>
                  <a:srgbClr val="0A614E"/>
                </a:solidFill>
                <a:latin typeface="Arial" panose="020B0604020202020204" pitchFamily="34" charset="0"/>
                <a:cs typeface="Arial" panose="020B0604020202020204" pitchFamily="34" charset="0"/>
              </a:rPr>
              <a:t>OSP always welcomes early submissions!</a:t>
            </a:r>
          </a:p>
          <a:p>
            <a:pPr rtl="0" fontAlgn="base"/>
            <a:endParaRPr lang="en-US" sz="2200" dirty="0">
              <a:solidFill>
                <a:schemeClr val="bg1">
                  <a:lumMod val="50000"/>
                </a:schemeClr>
              </a:solidFill>
              <a:latin typeface="Arial" panose="020B0604020202020204" pitchFamily="34" charset="0"/>
              <a:cs typeface="Arial" panose="020B0604020202020204" pitchFamily="34" charset="0"/>
            </a:endParaRPr>
          </a:p>
          <a:p>
            <a:pPr algn="ctr" rtl="0" fontAlgn="base"/>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Deadlines should be measured in days on a calendar, not hours on a clock</a:t>
            </a:r>
            <a:r>
              <a:rPr lang="en-US" sz="2200" dirty="0">
                <a:latin typeface="Arial" panose="020B0604020202020204" pitchFamily="34" charset="0"/>
                <a:cs typeface="Arial" panose="020B0604020202020204" pitchFamily="34" charset="0"/>
              </a:rPr>
              <a:t>!”</a:t>
            </a:r>
          </a:p>
          <a:p>
            <a:pPr algn="ctr" rtl="0" fontAlgn="base"/>
            <a:r>
              <a:rPr lang="en-US" sz="22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Director of Center for Scientific Review, NIH Regional Conference, Summer 2020.</a:t>
            </a:r>
          </a:p>
          <a:p>
            <a:pPr algn="ctr" rtl="0" fontAlgn="base"/>
            <a:endParaRPr lang="en-US" dirty="0">
              <a:solidFill>
                <a:srgbClr val="000000"/>
              </a:solidFill>
            </a:endParaRPr>
          </a:p>
          <a:p>
            <a:pPr algn="ctr" rtl="0" fontAlgn="base"/>
            <a:endParaRPr lang="en-US" b="0" i="0" dirty="0">
              <a:solidFill>
                <a:srgbClr val="000000"/>
              </a:solidFill>
              <a:effectLst/>
            </a:endParaRPr>
          </a:p>
          <a:p>
            <a:pPr algn="ctr" rtl="0" fontAlgn="base"/>
            <a:endParaRPr lang="en-US" b="0" i="0" dirty="0">
              <a:solidFill>
                <a:srgbClr val="000000"/>
              </a:solidFill>
              <a:effectLst/>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a:p>
            <a:pPr algn="ctr" rtl="0" fontAlgn="base"/>
            <a:endParaRPr lang="en-US" dirty="0">
              <a:solidFill>
                <a:srgbClr val="000000"/>
              </a:solidFill>
              <a:latin typeface="Arial" panose="020B0604020202020204" pitchFamily="34" charset="0"/>
              <a:cs typeface="Arial" panose="020B0604020202020204" pitchFamily="34" charset="0"/>
            </a:endParaRPr>
          </a:p>
          <a:p>
            <a:pPr algn="ctr" rtl="0" fontAlgn="base"/>
            <a:endParaRPr lang="en-US"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408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E86C75-4D02-E448-8969-70CACCAF5C9A}"/>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376522A5-69B2-7A49-A7F1-A1ED31AB426D}"/>
              </a:ext>
            </a:extLst>
          </p:cNvPr>
          <p:cNvSpPr txBox="1"/>
          <p:nvPr/>
        </p:nvSpPr>
        <p:spPr>
          <a:xfrm>
            <a:off x="1201479" y="2024673"/>
            <a:ext cx="9611833" cy="1723549"/>
          </a:xfrm>
          <a:prstGeom prst="rect">
            <a:avLst/>
          </a:prstGeom>
          <a:noFill/>
        </p:spPr>
        <p:txBody>
          <a:bodyPr wrap="square" rtlCol="0">
            <a:spAutoFit/>
          </a:bodyPr>
          <a:lstStyle/>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OSP- Research Agreements:</a:t>
            </a:r>
          </a:p>
          <a:p>
            <a:pPr algn="ctr">
              <a:spcAft>
                <a:spcPts val="1200"/>
              </a:spcAft>
            </a:pPr>
            <a:r>
              <a:rPr lang="en-US" sz="4800" b="1" dirty="0">
                <a:solidFill>
                  <a:schemeClr val="bg1"/>
                </a:solidFill>
                <a:latin typeface="Arial Black" panose="020B0604020202020204" pitchFamily="34" charset="0"/>
                <a:cs typeface="Arial Black" panose="020B0604020202020204" pitchFamily="34" charset="0"/>
              </a:rPr>
              <a:t>Smart-forms</a:t>
            </a:r>
          </a:p>
        </p:txBody>
      </p:sp>
    </p:spTree>
    <p:extLst>
      <p:ext uri="{BB962C8B-B14F-4D97-AF65-F5344CB8AC3E}">
        <p14:creationId xmlns:p14="http://schemas.microsoft.com/office/powerpoint/2010/main" val="13429484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78206" y="1130219"/>
            <a:ext cx="11377095" cy="8309967"/>
          </a:xfrm>
          <a:prstGeom prst="rect">
            <a:avLst/>
          </a:prstGeom>
          <a:noFill/>
        </p:spPr>
        <p:txBody>
          <a:bodyPr wrap="square" rtlCol="0">
            <a:spAutoFit/>
          </a:bodyPr>
          <a:lstStyle/>
          <a:p>
            <a:pPr>
              <a:spcAft>
                <a:spcPts val="1200"/>
              </a:spcAft>
            </a:pPr>
            <a:r>
              <a:rPr lang="en-US" sz="2400" b="1" dirty="0">
                <a:solidFill>
                  <a:srgbClr val="0A614E"/>
                </a:solidFill>
                <a:latin typeface="Arial" panose="020B0604020202020204" pitchFamily="34" charset="0"/>
                <a:cs typeface="Arial" panose="020B0604020202020204" pitchFamily="34" charset="0"/>
              </a:rPr>
              <a:t>PIs may request a:</a:t>
            </a:r>
          </a:p>
          <a:p>
            <a:pPr marL="800100" lvl="1" indent="-342900">
              <a:spcAft>
                <a:spcPts val="1200"/>
              </a:spcAft>
              <a:buFont typeface="Arial" panose="020B0604020202020204" pitchFamily="34" charset="0"/>
              <a:buChar char="•"/>
            </a:pPr>
            <a:r>
              <a:rPr lang="en-US" sz="2400" b="1" dirty="0">
                <a:latin typeface="Arial" panose="020B0604020202020204" pitchFamily="34" charset="0"/>
                <a:cs typeface="Arial" panose="020B0604020202020204" pitchFamily="34" charset="0"/>
              </a:rPr>
              <a:t>Material Transfer Agreement</a:t>
            </a:r>
          </a:p>
          <a:p>
            <a:pPr marL="800100" lvl="1" indent="-342900">
              <a:spcAft>
                <a:spcPts val="1200"/>
              </a:spcAft>
              <a:buFont typeface="Arial" panose="020B0604020202020204" pitchFamily="34" charset="0"/>
              <a:buChar char="•"/>
            </a:pPr>
            <a:r>
              <a:rPr lang="en-US" sz="2400" b="1" dirty="0">
                <a:latin typeface="Arial" panose="020B0604020202020204" pitchFamily="34" charset="0"/>
                <a:cs typeface="Arial" panose="020B0604020202020204" pitchFamily="34" charset="0"/>
              </a:rPr>
              <a:t>Data Use Agreement, or a</a:t>
            </a:r>
          </a:p>
          <a:p>
            <a:pPr marL="800100" lvl="1" indent="-342900">
              <a:spcAft>
                <a:spcPts val="1200"/>
              </a:spcAft>
              <a:buFont typeface="Arial" panose="020B0604020202020204" pitchFamily="34" charset="0"/>
              <a:buChar char="•"/>
            </a:pPr>
            <a:r>
              <a:rPr lang="en-US" sz="2400" b="1" dirty="0">
                <a:latin typeface="Arial" panose="020B0604020202020204" pitchFamily="34" charset="0"/>
                <a:cs typeface="Arial" panose="020B0604020202020204" pitchFamily="34" charset="0"/>
              </a:rPr>
              <a:t>Non-Disclosure Agreement</a:t>
            </a:r>
          </a:p>
          <a:p>
            <a:pPr>
              <a:spcAft>
                <a:spcPts val="1200"/>
              </a:spcAft>
            </a:pPr>
            <a:endParaRPr lang="en-US" sz="2400" b="1" dirty="0">
              <a:solidFill>
                <a:srgbClr val="0A614E"/>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US" sz="2400" b="1" dirty="0">
                <a:solidFill>
                  <a:srgbClr val="0A614E"/>
                </a:solidFill>
                <a:latin typeface="Arial" panose="020B0604020202020204" pitchFamily="34" charset="0"/>
                <a:cs typeface="Arial" panose="020B0604020202020204" pitchFamily="34" charset="0"/>
              </a:rPr>
              <a:t>Using the links on the </a:t>
            </a:r>
            <a:r>
              <a:rPr lang="en-US" sz="2400" b="1" dirty="0">
                <a:solidFill>
                  <a:srgbClr val="0A614E"/>
                </a:solidFill>
                <a:latin typeface="Arial" panose="020B0604020202020204" pitchFamily="34" charset="0"/>
                <a:cs typeface="Arial" panose="020B0604020202020204" pitchFamily="34" charset="0"/>
                <a:hlinkClick r:id="rId4"/>
              </a:rPr>
              <a:t>OSP Webpage</a:t>
            </a:r>
            <a:r>
              <a:rPr lang="en-US" sz="2400" b="1" dirty="0">
                <a:solidFill>
                  <a:srgbClr val="0A614E"/>
                </a:solidFill>
                <a:latin typeface="Arial" panose="020B0604020202020204" pitchFamily="34" charset="0"/>
                <a:cs typeface="Arial" panose="020B0604020202020204" pitchFamily="34" charset="0"/>
              </a:rPr>
              <a:t> or by routing the request through Cayuse</a:t>
            </a:r>
          </a:p>
          <a:p>
            <a:pPr marL="800100" lvl="1" indent="-342900">
              <a:spcAft>
                <a:spcPts val="1200"/>
              </a:spcAft>
              <a:buFont typeface="Arial" panose="020B0604020202020204" pitchFamily="34" charset="0"/>
              <a:buChar char="•"/>
            </a:pPr>
            <a:r>
              <a:rPr lang="en-US" sz="2400" b="1" dirty="0">
                <a:latin typeface="Arial" panose="020B0604020202020204" pitchFamily="34" charset="0"/>
                <a:cs typeface="Arial" panose="020B0604020202020204" pitchFamily="34" charset="0"/>
              </a:rPr>
              <a:t>When using the smart form remember to </a:t>
            </a:r>
            <a:r>
              <a:rPr lang="en-US" sz="2400" b="1" u="sng" dirty="0">
                <a:latin typeface="Arial" panose="020B0604020202020204" pitchFamily="34" charset="0"/>
                <a:cs typeface="Arial" panose="020B0604020202020204" pitchFamily="34" charset="0"/>
              </a:rPr>
              <a:t>answer all of the questions</a:t>
            </a:r>
          </a:p>
          <a:p>
            <a:pPr marL="800100" lvl="1" indent="-342900">
              <a:spcAft>
                <a:spcPts val="1200"/>
              </a:spcAft>
              <a:buFont typeface="Arial" panose="020B0604020202020204" pitchFamily="34" charset="0"/>
              <a:buChar char="•"/>
            </a:pPr>
            <a:r>
              <a:rPr lang="en-US" sz="2400" b="1" dirty="0">
                <a:latin typeface="Arial" panose="020B0604020202020204" pitchFamily="34" charset="0"/>
                <a:cs typeface="Arial" panose="020B0604020202020204" pitchFamily="34" charset="0"/>
              </a:rPr>
              <a:t>When using Cayuse append the </a:t>
            </a:r>
            <a:r>
              <a:rPr lang="en-US" sz="2400" b="1" dirty="0" err="1">
                <a:solidFill>
                  <a:srgbClr val="0A614E"/>
                </a:solidFill>
                <a:latin typeface="Arial" panose="020B0604020202020204" pitchFamily="34" charset="0"/>
                <a:cs typeface="Arial" panose="020B0604020202020204" pitchFamily="34" charset="0"/>
                <a:hlinkClick r:id="rId5"/>
              </a:rPr>
              <a:t>OUTgoing</a:t>
            </a:r>
            <a:r>
              <a:rPr lang="en-US" sz="2400" b="1" dirty="0">
                <a:solidFill>
                  <a:srgbClr val="0A614E"/>
                </a:solidFill>
                <a:latin typeface="Arial" panose="020B0604020202020204" pitchFamily="34" charset="0"/>
                <a:cs typeface="Arial" panose="020B0604020202020204" pitchFamily="34" charset="0"/>
                <a:hlinkClick r:id="rId5"/>
              </a:rPr>
              <a:t> </a:t>
            </a:r>
            <a:r>
              <a:rPr lang="en-US" sz="2400" b="1" dirty="0">
                <a:solidFill>
                  <a:srgbClr val="0A614E"/>
                </a:solidFill>
                <a:latin typeface="Arial" panose="020B0604020202020204" pitchFamily="34" charset="0"/>
                <a:cs typeface="Arial" panose="020B0604020202020204" pitchFamily="34" charset="0"/>
              </a:rPr>
              <a:t>or </a:t>
            </a:r>
            <a:r>
              <a:rPr lang="en-US" sz="2400" b="1" dirty="0">
                <a:solidFill>
                  <a:srgbClr val="0A614E"/>
                </a:solidFill>
                <a:latin typeface="Arial" panose="020B0604020202020204" pitchFamily="34" charset="0"/>
                <a:cs typeface="Arial" panose="020B0604020202020204" pitchFamily="34" charset="0"/>
                <a:hlinkClick r:id="rId6"/>
              </a:rPr>
              <a:t>Incoming MTA</a:t>
            </a:r>
            <a:r>
              <a:rPr lang="en-US" sz="2400" b="1" dirty="0">
                <a:solidFill>
                  <a:srgbClr val="0A614E"/>
                </a:solidFill>
                <a:latin typeface="Arial" panose="020B0604020202020204" pitchFamily="34" charset="0"/>
                <a:cs typeface="Arial" panose="020B0604020202020204" pitchFamily="34" charset="0"/>
                <a:hlinkClick r:id="rId5"/>
              </a:rPr>
              <a:t> </a:t>
            </a:r>
            <a:r>
              <a:rPr lang="en-US" sz="2400" b="1" dirty="0">
                <a:latin typeface="Arial" panose="020B0604020202020204" pitchFamily="34" charset="0"/>
                <a:cs typeface="Arial" panose="020B0604020202020204" pitchFamily="34" charset="0"/>
              </a:rPr>
              <a:t>Questionnaire</a:t>
            </a:r>
          </a:p>
          <a:p>
            <a:pPr lvl="1">
              <a:spcAft>
                <a:spcPts val="1200"/>
              </a:spcAft>
            </a:pPr>
            <a:endParaRPr lang="en-US" sz="2400" b="1" u="sng" dirty="0">
              <a:solidFill>
                <a:srgbClr val="0A614E"/>
              </a:solidFill>
              <a:latin typeface="Arial" panose="020B0604020202020204" pitchFamily="34" charset="0"/>
              <a:cs typeface="Arial" panose="020B0604020202020204" pitchFamily="34" charset="0"/>
            </a:endParaRPr>
          </a:p>
          <a:p>
            <a:pPr marL="800100" lvl="1" indent="-342900">
              <a:spcAft>
                <a:spcPts val="1200"/>
              </a:spcAft>
              <a:buFont typeface="Arial" panose="020B0604020202020204" pitchFamily="34" charset="0"/>
              <a:buChar char="•"/>
            </a:pPr>
            <a:endParaRPr lang="en-US" sz="2400" b="1" u="sng" dirty="0">
              <a:solidFill>
                <a:srgbClr val="0A614E"/>
              </a:solidFill>
              <a:latin typeface="Arial" panose="020B0604020202020204" pitchFamily="34" charset="0"/>
              <a:cs typeface="Arial" panose="020B0604020202020204" pitchFamily="34" charset="0"/>
            </a:endParaRPr>
          </a:p>
          <a:p>
            <a:pPr marL="800100" lvl="1" indent="-342900">
              <a:spcAft>
                <a:spcPts val="1200"/>
              </a:spcAft>
              <a:buFont typeface="Arial" panose="020B0604020202020204" pitchFamily="34" charset="0"/>
              <a:buChar char="•"/>
            </a:pPr>
            <a:endParaRPr lang="en-US" sz="2400" b="1" u="sng" dirty="0">
              <a:solidFill>
                <a:srgbClr val="0A614E"/>
              </a:solidFill>
              <a:latin typeface="Arial" panose="020B0604020202020204" pitchFamily="34" charset="0"/>
              <a:cs typeface="Arial" panose="020B0604020202020204" pitchFamily="34" charset="0"/>
            </a:endParaRPr>
          </a:p>
          <a:p>
            <a:pPr>
              <a:spcAft>
                <a:spcPts val="1200"/>
              </a:spcAft>
            </a:pPr>
            <a:endParaRPr lang="en-US" sz="2400" dirty="0">
              <a:solidFill>
                <a:schemeClr val="bg1">
                  <a:lumMod val="50000"/>
                </a:schemeClr>
              </a:solidFill>
              <a:latin typeface="Arial" panose="020B0604020202020204" pitchFamily="34" charset="0"/>
              <a:cs typeface="Arial" panose="020B0604020202020204" pitchFamily="34" charset="0"/>
            </a:endParaRPr>
          </a:p>
          <a:p>
            <a:pPr>
              <a:spcAft>
                <a:spcPts val="1200"/>
              </a:spcAft>
            </a:pPr>
            <a:endParaRPr lang="en-US" sz="1400" b="1" dirty="0">
              <a:solidFill>
                <a:srgbClr val="0A614E"/>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6549"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Research Agreements- Smart Forms</a:t>
            </a:r>
          </a:p>
        </p:txBody>
      </p:sp>
    </p:spTree>
    <p:extLst>
      <p:ext uri="{BB962C8B-B14F-4D97-AF65-F5344CB8AC3E}">
        <p14:creationId xmlns:p14="http://schemas.microsoft.com/office/powerpoint/2010/main" val="284598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412956" y="1065815"/>
            <a:ext cx="11530837" cy="5632311"/>
          </a:xfrm>
          <a:prstGeom prst="rect">
            <a:avLst/>
          </a:prstGeom>
          <a:noFill/>
        </p:spPr>
        <p:txBody>
          <a:bodyPr wrap="square" rtlCol="0">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Does this research involve Human Subjects or have a Not Human Subjects Research (NHSR) determination? (including exempt studies, data collection through surveys, questionnaires, or use of purchased or archived information about individuals)  Yes/No </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Does this research involve ANIMAL SUBJECTS?  Yes/No </a:t>
            </a:r>
          </a:p>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Research Materials:</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Does the proposal involve research with any of the following? (please check all that apply) </a:t>
            </a:r>
          </a:p>
          <a:p>
            <a:pPr marL="0" marR="0">
              <a:spcBef>
                <a:spcPts val="0"/>
              </a:spcBef>
              <a:spcAft>
                <a:spcPts val="0"/>
              </a:spcAft>
            </a:pPr>
            <a:r>
              <a:rPr lang="en-US" sz="2400" dirty="0">
                <a:latin typeface="Calibri" panose="020F0502020204030204" pitchFamily="34" charset="0"/>
                <a:ea typeface="Calibri" panose="020F0502020204030204" pitchFamily="34" charset="0"/>
              </a:rPr>
              <a:t>	</a:t>
            </a:r>
            <a:r>
              <a:rPr lang="en-US" sz="2400" dirty="0">
                <a:effectLst/>
                <a:latin typeface="Calibri" panose="020F0502020204030204" pitchFamily="34" charset="0"/>
                <a:ea typeface="Calibri" panose="020F0502020204030204" pitchFamily="34" charset="0"/>
              </a:rPr>
              <a:t>1. Recombinant DNA/transgenic animals or plants</a:t>
            </a:r>
          </a:p>
          <a:p>
            <a:pPr marL="457200" marR="0" indent="457200">
              <a:spcBef>
                <a:spcPts val="0"/>
              </a:spcBef>
              <a:spcAft>
                <a:spcPts val="0"/>
              </a:spcAft>
            </a:pPr>
            <a:r>
              <a:rPr lang="en-US" sz="2400" dirty="0">
                <a:effectLst/>
                <a:latin typeface="Calibri" panose="020F0502020204030204" pitchFamily="34" charset="0"/>
                <a:ea typeface="Calibri" panose="020F0502020204030204" pitchFamily="34" charset="0"/>
              </a:rPr>
              <a:t>2. Agents infectious to humans, animals or plants </a:t>
            </a:r>
          </a:p>
          <a:p>
            <a:pPr marL="457200" marR="0" indent="457200">
              <a:spcBef>
                <a:spcPts val="0"/>
              </a:spcBef>
              <a:spcAft>
                <a:spcPts val="0"/>
              </a:spcAft>
            </a:pPr>
            <a:r>
              <a:rPr lang="en-US" sz="2400" dirty="0">
                <a:effectLst/>
                <a:latin typeface="Calibri" panose="020F0502020204030204" pitchFamily="34" charset="0"/>
                <a:ea typeface="Calibri" panose="020F0502020204030204" pitchFamily="34" charset="0"/>
              </a:rPr>
              <a:t>3. Human or nonhuman primate materials (e.g. blood, tissue, body fluids, cell lines) </a:t>
            </a:r>
          </a:p>
          <a:p>
            <a:pPr marL="457200" marR="0" indent="457200">
              <a:spcBef>
                <a:spcPts val="0"/>
              </a:spcBef>
              <a:spcAft>
                <a:spcPts val="0"/>
              </a:spcAft>
            </a:pPr>
            <a:r>
              <a:rPr lang="en-US" sz="2400" dirty="0">
                <a:effectLst/>
                <a:latin typeface="Calibri" panose="020F0502020204030204" pitchFamily="34" charset="0"/>
                <a:ea typeface="Calibri" panose="020F0502020204030204" pitchFamily="34" charset="0"/>
              </a:rPr>
              <a:t>4. Biological toxins (LD505. Select Agents or Toxins? </a:t>
            </a:r>
          </a:p>
          <a:p>
            <a:pPr marL="457200" marR="0" indent="457200">
              <a:spcBef>
                <a:spcPts val="0"/>
              </a:spcBef>
              <a:spcAft>
                <a:spcPts val="0"/>
              </a:spcAft>
            </a:pPr>
            <a:r>
              <a:rPr lang="en-US" sz="2400" dirty="0">
                <a:latin typeface="Calibri" panose="020F0502020204030204" pitchFamily="34" charset="0"/>
                <a:ea typeface="Calibri" panose="020F0502020204030204" pitchFamily="34" charset="0"/>
              </a:rPr>
              <a:t>5.</a:t>
            </a:r>
            <a:r>
              <a:rPr lang="en-US" sz="2400" dirty="0">
                <a:effectLst/>
                <a:latin typeface="Calibri" panose="020F0502020204030204" pitchFamily="34" charset="0"/>
                <a:ea typeface="Calibri" panose="020F0502020204030204" pitchFamily="34" charset="0"/>
              </a:rPr>
              <a:t>   Radioactive material or X-ray Producing Machines (including XRF/XRD); Class III B 	or IV laser systems? </a:t>
            </a:r>
          </a:p>
          <a:p>
            <a:pPr marL="457200" marR="0" indent="457200">
              <a:spcBef>
                <a:spcPts val="0"/>
              </a:spcBef>
              <a:spcAft>
                <a:spcPts val="0"/>
              </a:spcAft>
            </a:pPr>
            <a:r>
              <a:rPr lang="en-US" sz="2400" dirty="0">
                <a:latin typeface="Calibri" panose="020F0502020204030204" pitchFamily="34" charset="0"/>
                <a:ea typeface="Calibri" panose="020F0502020204030204" pitchFamily="34" charset="0"/>
              </a:rPr>
              <a:t>6. </a:t>
            </a:r>
            <a:r>
              <a:rPr lang="en-US" sz="2400" dirty="0">
                <a:effectLst/>
                <a:latin typeface="Calibri" panose="020F0502020204030204" pitchFamily="34" charset="0"/>
                <a:ea typeface="Calibri" panose="020F0502020204030204" pitchFamily="34" charset="0"/>
              </a:rPr>
              <a:t>Other hazardous substances (poisons, explosives, reagents, flammables, 	carcinogens, etc.)? </a:t>
            </a:r>
          </a:p>
          <a:p>
            <a:pPr>
              <a:spcAft>
                <a:spcPts val="600"/>
              </a:spcAft>
            </a:pPr>
            <a:endParaRPr lang="en-US" sz="2400" b="1" dirty="0">
              <a:solidFill>
                <a:srgbClr val="0A614E"/>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360218" y="249358"/>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Research Agreements- Regulatory Compliance </a:t>
            </a:r>
          </a:p>
        </p:txBody>
      </p:sp>
    </p:spTree>
    <p:extLst>
      <p:ext uri="{BB962C8B-B14F-4D97-AF65-F5344CB8AC3E}">
        <p14:creationId xmlns:p14="http://schemas.microsoft.com/office/powerpoint/2010/main" val="4002085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E86C75-4D02-E448-8969-70CACCAF5C9A}"/>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376522A5-69B2-7A49-A7F1-A1ED31AB426D}"/>
              </a:ext>
            </a:extLst>
          </p:cNvPr>
          <p:cNvSpPr txBox="1"/>
          <p:nvPr/>
        </p:nvSpPr>
        <p:spPr>
          <a:xfrm>
            <a:off x="1201479" y="2024673"/>
            <a:ext cx="9550095" cy="830997"/>
          </a:xfrm>
          <a:prstGeom prst="rect">
            <a:avLst/>
          </a:prstGeom>
          <a:noFill/>
        </p:spPr>
        <p:txBody>
          <a:bodyPr wrap="square" rtlCol="0">
            <a:spAutoFit/>
          </a:bodyPr>
          <a:lstStyle/>
          <a:p>
            <a:pPr algn="ctr">
              <a:spcAft>
                <a:spcPts val="1200"/>
              </a:spcAft>
            </a:pPr>
            <a:r>
              <a:rPr lang="en-US" sz="4800" b="1" dirty="0">
                <a:solidFill>
                  <a:schemeClr val="bg1"/>
                </a:solidFill>
              </a:rPr>
              <a:t>CITI Training Account Affiliation</a:t>
            </a:r>
            <a:endParaRPr lang="en-US" sz="4800" b="1" dirty="0">
              <a:solidFill>
                <a:schemeClr val="bg1"/>
              </a:solidFill>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7608766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0" y="162243"/>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Research Agreements- Regulatory Compliance </a:t>
            </a:r>
          </a:p>
        </p:txBody>
      </p:sp>
      <p:pic>
        <p:nvPicPr>
          <p:cNvPr id="7" name="Picture 6">
            <a:extLst>
              <a:ext uri="{FF2B5EF4-FFF2-40B4-BE49-F238E27FC236}">
                <a16:creationId xmlns:a16="http://schemas.microsoft.com/office/drawing/2014/main" id="{8137D809-83F1-4F81-AA03-6A70461A407D}"/>
              </a:ext>
            </a:extLst>
          </p:cNvPr>
          <p:cNvPicPr>
            <a:picLocks noChangeAspect="1"/>
          </p:cNvPicPr>
          <p:nvPr/>
        </p:nvPicPr>
        <p:blipFill>
          <a:blip r:embed="rId4"/>
          <a:stretch>
            <a:fillRect/>
          </a:stretch>
        </p:blipFill>
        <p:spPr>
          <a:xfrm>
            <a:off x="1489587" y="3195783"/>
            <a:ext cx="8745793" cy="3499974"/>
          </a:xfrm>
          <a:prstGeom prst="rect">
            <a:avLst/>
          </a:prstGeom>
        </p:spPr>
      </p:pic>
      <p:sp>
        <p:nvSpPr>
          <p:cNvPr id="8" name="TextBox 7">
            <a:extLst>
              <a:ext uri="{FF2B5EF4-FFF2-40B4-BE49-F238E27FC236}">
                <a16:creationId xmlns:a16="http://schemas.microsoft.com/office/drawing/2014/main" id="{A748FC4F-02BB-4590-8616-6501B145A912}"/>
              </a:ext>
            </a:extLst>
          </p:cNvPr>
          <p:cNvSpPr txBox="1"/>
          <p:nvPr/>
        </p:nvSpPr>
        <p:spPr>
          <a:xfrm>
            <a:off x="398206" y="991729"/>
            <a:ext cx="11297265" cy="2308324"/>
          </a:xfrm>
          <a:prstGeom prst="rect">
            <a:avLst/>
          </a:prstGeom>
          <a:noFill/>
        </p:spPr>
        <p:txBody>
          <a:bodyPr wrap="square">
            <a:spAutoFit/>
          </a:bodyPr>
          <a:lstStyle/>
          <a:p>
            <a:r>
              <a:rPr lang="en-US" sz="2400" dirty="0"/>
              <a:t>To ensure that a PI or other Key Personnel have documented their most current CITI training for Research Compliance purposes, it is necessary to associate your CITI training account with your </a:t>
            </a:r>
            <a:r>
              <a:rPr lang="en-US" sz="2400" dirty="0">
                <a:hlinkClick r:id="rId5"/>
              </a:rPr>
              <a:t>NetID@Tennessee.edu</a:t>
            </a:r>
            <a:r>
              <a:rPr lang="en-US" sz="2400" dirty="0"/>
              <a:t> e-mail address. If another address is used, </a:t>
            </a:r>
            <a:r>
              <a:rPr lang="en-US" sz="2400" u="sng" dirty="0"/>
              <a:t>including UTHSC</a:t>
            </a:r>
            <a:r>
              <a:rPr lang="en-US" sz="2400" dirty="0"/>
              <a:t>, it will not register new/updated trainings in the Research Registration system.  </a:t>
            </a:r>
          </a:p>
          <a:p>
            <a:r>
              <a:rPr lang="en-US" sz="2400" dirty="0"/>
              <a:t>To verify, log into your CITI training account and edit if needed: </a:t>
            </a:r>
          </a:p>
        </p:txBody>
      </p:sp>
    </p:spTree>
    <p:extLst>
      <p:ext uri="{BB962C8B-B14F-4D97-AF65-F5344CB8AC3E}">
        <p14:creationId xmlns:p14="http://schemas.microsoft.com/office/powerpoint/2010/main" val="3424263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760F1-7420-8D4B-9E1E-03990AD626DF}"/>
              </a:ext>
            </a:extLst>
          </p:cNvPr>
          <p:cNvPicPr>
            <a:picLocks noChangeAspect="1"/>
          </p:cNvPicPr>
          <p:nvPr/>
        </p:nvPicPr>
        <p:blipFill>
          <a:blip r:embed="rId3"/>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B7DDBA08-01FC-3347-9708-93A840F684FD}"/>
              </a:ext>
            </a:extLst>
          </p:cNvPr>
          <p:cNvSpPr txBox="1"/>
          <p:nvPr/>
        </p:nvSpPr>
        <p:spPr>
          <a:xfrm>
            <a:off x="1493520" y="2056269"/>
            <a:ext cx="9204960" cy="769441"/>
          </a:xfrm>
          <a:prstGeom prst="rect">
            <a:avLst/>
          </a:prstGeom>
          <a:noFill/>
        </p:spPr>
        <p:txBody>
          <a:bodyPr wrap="square" rtlCol="0">
            <a:spAutoFit/>
          </a:bodyPr>
          <a:lstStyle/>
          <a:p>
            <a:pPr algn="ctr"/>
            <a:r>
              <a:rPr lang="en-US" sz="4400" b="1" dirty="0">
                <a:solidFill>
                  <a:schemeClr val="bg1"/>
                </a:solidFill>
                <a:latin typeface="Arial" panose="020B0604020202020204" pitchFamily="34" charset="0"/>
                <a:cs typeface="Arial" panose="020B0604020202020204" pitchFamily="34" charset="0"/>
              </a:rPr>
              <a:t>Questions?</a:t>
            </a:r>
            <a:endParaRPr lang="en-US" sz="4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6639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3674" y="0"/>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Office of Sponsored Programs- Contacts​</a:t>
            </a:r>
          </a:p>
        </p:txBody>
      </p:sp>
      <p:sp>
        <p:nvSpPr>
          <p:cNvPr id="8" name="TextBox 7">
            <a:extLst>
              <a:ext uri="{FF2B5EF4-FFF2-40B4-BE49-F238E27FC236}">
                <a16:creationId xmlns:a16="http://schemas.microsoft.com/office/drawing/2014/main" id="{1C2C3DD2-7C69-42D7-9E1F-126E490DB8F4}"/>
              </a:ext>
            </a:extLst>
          </p:cNvPr>
          <p:cNvSpPr txBox="1"/>
          <p:nvPr/>
        </p:nvSpPr>
        <p:spPr>
          <a:xfrm>
            <a:off x="146440" y="993305"/>
            <a:ext cx="5737994" cy="2062103"/>
          </a:xfrm>
          <a:prstGeom prst="rect">
            <a:avLst/>
          </a:prstGeom>
          <a:solidFill>
            <a:schemeClr val="bg1"/>
          </a:solidFill>
        </p:spPr>
        <p:txBody>
          <a:bodyPr wrap="square">
            <a:spAutoFit/>
          </a:bodyPr>
          <a:lstStyle/>
          <a:p>
            <a:pPr algn="ctr" rtl="0" fontAlgn="base"/>
            <a:endParaRPr lang="en-US" sz="1400" b="1" dirty="0">
              <a:solidFill>
                <a:srgbClr val="0A614E"/>
              </a:solidFill>
              <a:latin typeface="Arial" panose="020B0604020202020204" pitchFamily="34" charset="0"/>
              <a:cs typeface="Arial" panose="020B0604020202020204" pitchFamily="34" charset="0"/>
            </a:endParaRPr>
          </a:p>
          <a:p>
            <a:pPr algn="ctr" rtl="0" fontAlgn="base"/>
            <a:endParaRPr lang="en-US" sz="1000" b="1" i="0" dirty="0">
              <a:solidFill>
                <a:schemeClr val="bg1">
                  <a:lumMod val="50000"/>
                </a:schemeClr>
              </a:solidFill>
              <a:effectLst/>
              <a:latin typeface="Arial" panose="020B0604020202020204" pitchFamily="34" charset="0"/>
              <a:cs typeface="Arial" panose="020B0604020202020204" pitchFamily="34" charset="0"/>
            </a:endParaRPr>
          </a:p>
          <a:p>
            <a:pPr algn="ctr" fontAlgn="base"/>
            <a:r>
              <a:rPr lang="en-US" sz="2800" b="1" dirty="0">
                <a:solidFill>
                  <a:srgbClr val="0A614E"/>
                </a:solidFill>
                <a:latin typeface="Arial" panose="020B0604020202020204" pitchFamily="34" charset="0"/>
                <a:cs typeface="Arial" panose="020B0604020202020204" pitchFamily="34" charset="0"/>
              </a:rPr>
              <a:t>Sarah White  </a:t>
            </a:r>
            <a:r>
              <a:rPr lang="en-US" sz="2800" b="0" i="0" dirty="0">
                <a:solidFill>
                  <a:schemeClr val="bg1">
                    <a:lumMod val="50000"/>
                  </a:schemeClr>
                </a:solidFill>
                <a:effectLst/>
                <a:latin typeface="Arial" panose="020B0604020202020204" pitchFamily="34" charset="0"/>
                <a:cs typeface="Arial" panose="020B0604020202020204" pitchFamily="34" charset="0"/>
              </a:rPr>
              <a:t>​</a:t>
            </a:r>
          </a:p>
          <a:p>
            <a:pPr algn="ctr" rtl="0" fontAlgn="base"/>
            <a:r>
              <a:rPr lang="en-US" sz="2400" b="0" i="0" dirty="0">
                <a:solidFill>
                  <a:schemeClr val="bg1">
                    <a:lumMod val="50000"/>
                  </a:schemeClr>
                </a:solidFill>
                <a:effectLst/>
                <a:latin typeface="Arial" panose="020B0604020202020204" pitchFamily="34" charset="0"/>
                <a:cs typeface="Arial" panose="020B0604020202020204" pitchFamily="34" charset="0"/>
              </a:rPr>
              <a:t>Associate Vice Chancellor for Research ​</a:t>
            </a:r>
          </a:p>
          <a:p>
            <a:pPr algn="ctr" rtl="0" fontAlgn="base"/>
            <a:r>
              <a:rPr lang="en-US" sz="2400" b="1" i="0" u="sng" strike="noStrike" dirty="0">
                <a:solidFill>
                  <a:schemeClr val="bg1">
                    <a:lumMod val="50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swhite82@uthsc.edu</a:t>
            </a:r>
            <a:r>
              <a:rPr lang="en-US" sz="2400" b="0" i="0" dirty="0">
                <a:solidFill>
                  <a:schemeClr val="bg1">
                    <a:lumMod val="50000"/>
                  </a:schemeClr>
                </a:solidFill>
                <a:effectLst/>
                <a:latin typeface="Arial" panose="020B0604020202020204" pitchFamily="34" charset="0"/>
                <a:cs typeface="Arial" panose="020B0604020202020204" pitchFamily="34" charset="0"/>
              </a:rPr>
              <a:t>​</a:t>
            </a:r>
          </a:p>
          <a:p>
            <a:pPr algn="ctr" rtl="0" fontAlgn="base"/>
            <a:r>
              <a:rPr lang="en-US" sz="2400" b="1" i="0" dirty="0">
                <a:solidFill>
                  <a:schemeClr val="bg1">
                    <a:lumMod val="50000"/>
                  </a:schemeClr>
                </a:solidFill>
                <a:effectLst/>
                <a:latin typeface="Arial" panose="020B0604020202020204" pitchFamily="34" charset="0"/>
                <a:cs typeface="Arial" panose="020B0604020202020204" pitchFamily="34" charset="0"/>
              </a:rPr>
              <a:t> </a:t>
            </a:r>
            <a:r>
              <a:rPr lang="en-US" sz="2400" b="0" i="0" dirty="0">
                <a:solidFill>
                  <a:schemeClr val="bg1">
                    <a:lumMod val="50000"/>
                  </a:schemeClr>
                </a:solidFill>
                <a:effectLst/>
                <a:latin typeface="Arial" panose="020B0604020202020204" pitchFamily="34" charset="0"/>
                <a:cs typeface="Arial" panose="020B0604020202020204" pitchFamily="34" charset="0"/>
              </a:rPr>
              <a:t>Phone: 901.448.2359</a:t>
            </a:r>
            <a:r>
              <a:rPr lang="en-US" sz="2800" b="0" i="0" dirty="0">
                <a:solidFill>
                  <a:schemeClr val="bg1">
                    <a:lumMod val="50000"/>
                  </a:schemeClr>
                </a:solidFill>
                <a:effectLst/>
                <a:latin typeface="Arial" panose="020B0604020202020204" pitchFamily="34" charset="0"/>
                <a:cs typeface="Arial" panose="020B0604020202020204" pitchFamily="34" charset="0"/>
              </a:rPr>
              <a:t>​</a:t>
            </a:r>
            <a:endParaRPr lang="en-US" b="0" i="0" dirty="0">
              <a:solidFill>
                <a:srgbClr val="000000"/>
              </a:solidFill>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C39331E-CAA9-4753-B865-F314BBF77539}"/>
              </a:ext>
            </a:extLst>
          </p:cNvPr>
          <p:cNvSpPr txBox="1"/>
          <p:nvPr/>
        </p:nvSpPr>
        <p:spPr>
          <a:xfrm>
            <a:off x="5863985" y="1347522"/>
            <a:ext cx="6052170" cy="1908215"/>
          </a:xfrm>
          <a:prstGeom prst="rect">
            <a:avLst/>
          </a:prstGeom>
          <a:noFill/>
        </p:spPr>
        <p:txBody>
          <a:bodyPr wrap="none" rtlCol="0">
            <a:spAutoFit/>
          </a:bodyPr>
          <a:lstStyle/>
          <a:p>
            <a:pPr algn="ctr" rtl="0" fontAlgn="base"/>
            <a:r>
              <a:rPr lang="en-US" sz="2800" b="1" dirty="0">
                <a:solidFill>
                  <a:srgbClr val="0A614E"/>
                </a:solidFill>
                <a:latin typeface="Arial" panose="020B0604020202020204" pitchFamily="34" charset="0"/>
                <a:cs typeface="Arial" panose="020B0604020202020204" pitchFamily="34" charset="0"/>
              </a:rPr>
              <a:t>Brenda Murrell</a:t>
            </a:r>
            <a:endParaRPr lang="en-US" sz="2800" b="0" i="0" dirty="0">
              <a:solidFill>
                <a:schemeClr val="bg1">
                  <a:lumMod val="50000"/>
                </a:schemeClr>
              </a:solidFill>
              <a:effectLst/>
              <a:latin typeface="Arial" panose="020B0604020202020204" pitchFamily="34" charset="0"/>
              <a:cs typeface="Arial" panose="020B0604020202020204" pitchFamily="34" charset="0"/>
            </a:endParaRPr>
          </a:p>
          <a:p>
            <a:pPr algn="ctr" rtl="0" fontAlgn="base"/>
            <a:r>
              <a:rPr lang="en-US" sz="2400" b="0" i="0" dirty="0">
                <a:solidFill>
                  <a:schemeClr val="bg1">
                    <a:lumMod val="50000"/>
                  </a:schemeClr>
                </a:solidFill>
                <a:effectLst/>
                <a:latin typeface="Arial" panose="020B0604020202020204" pitchFamily="34" charset="0"/>
                <a:cs typeface="Arial" panose="020B0604020202020204" pitchFamily="34" charset="0"/>
              </a:rPr>
              <a:t>Director, Proposal and Award Management​</a:t>
            </a:r>
            <a:br>
              <a:rPr lang="en-US" sz="2400" b="0" i="0" dirty="0">
                <a:solidFill>
                  <a:schemeClr val="bg1">
                    <a:lumMod val="50000"/>
                  </a:schemeClr>
                </a:solidFill>
                <a:effectLst/>
                <a:latin typeface="Arial" panose="020B0604020202020204" pitchFamily="34" charset="0"/>
                <a:cs typeface="Arial" panose="020B0604020202020204" pitchFamily="34" charset="0"/>
              </a:rPr>
            </a:br>
            <a:r>
              <a:rPr lang="en-US" sz="2400" b="1" i="0" u="sng" strike="noStrike" dirty="0">
                <a:solidFill>
                  <a:schemeClr val="bg1">
                    <a:lumMod val="50000"/>
                  </a:schemeClr>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bmurrell@uthsc.edu</a:t>
            </a:r>
            <a:r>
              <a:rPr lang="en-US" sz="2400" b="0" i="0" dirty="0">
                <a:solidFill>
                  <a:schemeClr val="bg1">
                    <a:lumMod val="50000"/>
                  </a:schemeClr>
                </a:solidFill>
                <a:effectLst/>
                <a:latin typeface="Arial" panose="020B0604020202020204" pitchFamily="34" charset="0"/>
                <a:cs typeface="Arial" panose="020B0604020202020204" pitchFamily="34" charset="0"/>
              </a:rPr>
              <a:t> ​</a:t>
            </a:r>
            <a:br>
              <a:rPr lang="en-US" sz="2400" b="0" i="0" dirty="0">
                <a:solidFill>
                  <a:schemeClr val="bg1">
                    <a:lumMod val="50000"/>
                  </a:schemeClr>
                </a:solidFill>
                <a:effectLst/>
                <a:latin typeface="Arial" panose="020B0604020202020204" pitchFamily="34" charset="0"/>
                <a:cs typeface="Arial" panose="020B0604020202020204" pitchFamily="34" charset="0"/>
              </a:rPr>
            </a:br>
            <a:r>
              <a:rPr lang="en-US" sz="2400" b="0" i="0" dirty="0">
                <a:solidFill>
                  <a:schemeClr val="bg1">
                    <a:lumMod val="50000"/>
                  </a:schemeClr>
                </a:solidFill>
                <a:effectLst/>
                <a:latin typeface="Arial" panose="020B0604020202020204" pitchFamily="34" charset="0"/>
                <a:cs typeface="Arial" panose="020B0604020202020204" pitchFamily="34" charset="0"/>
              </a:rPr>
              <a:t>Phone: 901.448.4889</a:t>
            </a:r>
          </a:p>
          <a:p>
            <a:endParaRPr lang="en-US" dirty="0"/>
          </a:p>
        </p:txBody>
      </p:sp>
      <p:grpSp>
        <p:nvGrpSpPr>
          <p:cNvPr id="18" name="Group 17">
            <a:extLst>
              <a:ext uri="{FF2B5EF4-FFF2-40B4-BE49-F238E27FC236}">
                <a16:creationId xmlns:a16="http://schemas.microsoft.com/office/drawing/2014/main" id="{27C62193-27F0-4CFB-B59A-8D15627681E6}"/>
              </a:ext>
            </a:extLst>
          </p:cNvPr>
          <p:cNvGrpSpPr/>
          <p:nvPr/>
        </p:nvGrpSpPr>
        <p:grpSpPr>
          <a:xfrm>
            <a:off x="0" y="3301908"/>
            <a:ext cx="3502743" cy="3309013"/>
            <a:chOff x="0" y="3301908"/>
            <a:chExt cx="3502743" cy="3309013"/>
          </a:xfrm>
        </p:grpSpPr>
        <p:sp>
          <p:nvSpPr>
            <p:cNvPr id="9" name="TextBox 8">
              <a:extLst>
                <a:ext uri="{FF2B5EF4-FFF2-40B4-BE49-F238E27FC236}">
                  <a16:creationId xmlns:a16="http://schemas.microsoft.com/office/drawing/2014/main" id="{4F82D2A1-8C46-4787-A05F-ED79BA394F30}"/>
                </a:ext>
              </a:extLst>
            </p:cNvPr>
            <p:cNvSpPr txBox="1"/>
            <p:nvPr/>
          </p:nvSpPr>
          <p:spPr>
            <a:xfrm>
              <a:off x="4632" y="3632897"/>
              <a:ext cx="3498111" cy="738664"/>
            </a:xfrm>
            <a:prstGeom prst="rect">
              <a:avLst/>
            </a:prstGeom>
            <a:noFill/>
          </p:spPr>
          <p:txBody>
            <a:bodyPr wrap="square" rtlCol="0">
              <a:spAutoFit/>
            </a:bodyPr>
            <a:lstStyle/>
            <a:p>
              <a:pPr algn="ctr" fontAlgn="base"/>
              <a:r>
                <a:rPr lang="en-US" sz="2400" b="1" i="0" dirty="0">
                  <a:solidFill>
                    <a:schemeClr val="accent2"/>
                  </a:solidFill>
                  <a:effectLst/>
                  <a:latin typeface="Arial" panose="020B0604020202020204" pitchFamily="34" charset="0"/>
                  <a:cs typeface="Arial" panose="020B0604020202020204" pitchFamily="34" charset="0"/>
                </a:rPr>
                <a:t>Research Agreements</a:t>
              </a:r>
            </a:p>
            <a:p>
              <a:pPr algn="ctr" rtl="0" fontAlgn="base"/>
              <a:endParaRPr lang="en-US" sz="1800" b="0" i="0" dirty="0">
                <a:solidFill>
                  <a:schemeClr val="bg1">
                    <a:lumMod val="50000"/>
                  </a:schemeClr>
                </a:solidFill>
                <a:effectLs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21066E50-6648-4B76-908D-4CBFEE4730ED}"/>
                </a:ext>
              </a:extLst>
            </p:cNvPr>
            <p:cNvSpPr txBox="1"/>
            <p:nvPr/>
          </p:nvSpPr>
          <p:spPr>
            <a:xfrm>
              <a:off x="348099" y="4690754"/>
              <a:ext cx="2716852" cy="1631216"/>
            </a:xfrm>
            <a:prstGeom prst="rect">
              <a:avLst/>
            </a:prstGeom>
            <a:noFill/>
          </p:spPr>
          <p:txBody>
            <a:bodyPr wrap="square" rtlCol="0">
              <a:spAutoFit/>
            </a:bodyPr>
            <a:lstStyle/>
            <a:p>
              <a:pPr algn="ctr"/>
              <a:r>
                <a:rPr lang="en-US" sz="2000" b="1" dirty="0">
                  <a:solidFill>
                    <a:srgbClr val="0A614E"/>
                  </a:solidFill>
                  <a:latin typeface="Arial" panose="020B0604020202020204" pitchFamily="34" charset="0"/>
                  <a:cs typeface="Arial" panose="020B0604020202020204" pitchFamily="34" charset="0"/>
                </a:rPr>
                <a:t>Cassie Watson, JD</a:t>
              </a:r>
            </a:p>
            <a:p>
              <a:pPr algn="ctr"/>
              <a:r>
                <a:rPr lang="en-US" sz="2000" dirty="0">
                  <a:solidFill>
                    <a:schemeClr val="bg1">
                      <a:lumMod val="50000"/>
                    </a:schemeClr>
                  </a:solidFill>
                  <a:latin typeface="Arial" panose="020B0604020202020204" pitchFamily="34" charset="0"/>
                  <a:cs typeface="Arial" panose="020B0604020202020204" pitchFamily="34" charset="0"/>
                </a:rPr>
                <a:t>Assistant Director of Research Contracts</a:t>
              </a:r>
            </a:p>
            <a:p>
              <a:pPr algn="ctr"/>
              <a:r>
                <a:rPr lang="en-US" sz="2000" b="1" u="sng" dirty="0">
                  <a:solidFill>
                    <a:schemeClr val="bg1">
                      <a:lumMod val="50000"/>
                    </a:schemeClr>
                  </a:solidFill>
                  <a:latin typeface="Arial" panose="020B0604020202020204" pitchFamily="34" charset="0"/>
                  <a:cs typeface="Arial" panose="020B0604020202020204" pitchFamily="34" charset="0"/>
                </a:rPr>
                <a:t>cwatson@uthsc.edu</a:t>
              </a:r>
            </a:p>
            <a:p>
              <a:pPr algn="ctr"/>
              <a:r>
                <a:rPr lang="en-US" sz="2000" dirty="0">
                  <a:solidFill>
                    <a:schemeClr val="bg1">
                      <a:lumMod val="50000"/>
                    </a:schemeClr>
                  </a:solidFill>
                  <a:latin typeface="Arial" panose="020B0604020202020204" pitchFamily="34" charset="0"/>
                  <a:cs typeface="Arial" panose="020B0604020202020204" pitchFamily="34" charset="0"/>
                </a:rPr>
                <a:t>901.448.2063</a:t>
              </a:r>
            </a:p>
          </p:txBody>
        </p:sp>
        <p:sp>
          <p:nvSpPr>
            <p:cNvPr id="13" name="TextBox 12">
              <a:extLst>
                <a:ext uri="{FF2B5EF4-FFF2-40B4-BE49-F238E27FC236}">
                  <a16:creationId xmlns:a16="http://schemas.microsoft.com/office/drawing/2014/main" id="{857A29E1-2D6F-4447-BB26-BD75D8B7AEF4}"/>
                </a:ext>
              </a:extLst>
            </p:cNvPr>
            <p:cNvSpPr txBox="1"/>
            <p:nvPr/>
          </p:nvSpPr>
          <p:spPr>
            <a:xfrm>
              <a:off x="0" y="4157415"/>
              <a:ext cx="3413051" cy="677108"/>
            </a:xfrm>
            <a:prstGeom prst="rect">
              <a:avLst/>
            </a:prstGeom>
            <a:noFill/>
          </p:spPr>
          <p:txBody>
            <a:bodyPr wrap="square" rtlCol="0">
              <a:spAutoFit/>
            </a:bodyPr>
            <a:lstStyle/>
            <a:p>
              <a:pPr algn="ctr"/>
              <a:r>
                <a:rPr lang="en-US" sz="2000" b="1" dirty="0" err="1">
                  <a:solidFill>
                    <a:srgbClr val="0A614E"/>
                  </a:solidFill>
                  <a:latin typeface="Arial" panose="020B0604020202020204" pitchFamily="34" charset="0"/>
                  <a:cs typeface="Arial" panose="020B0604020202020204" pitchFamily="34" charset="0"/>
                </a:rPr>
                <a:t>OSPcontracts</a:t>
              </a:r>
              <a:r>
                <a:rPr lang="en-US" sz="2000" b="1" dirty="0">
                  <a:solidFill>
                    <a:srgbClr val="0A614E"/>
                  </a:solidFill>
                  <a:latin typeface="Arial" panose="020B0604020202020204" pitchFamily="34" charset="0"/>
                  <a:cs typeface="Arial" panose="020B0604020202020204" pitchFamily="34" charset="0"/>
                </a:rPr>
                <a:t>@​uthsc.edu </a:t>
              </a:r>
              <a:endParaRPr lang="en-US" sz="2000" b="0" i="0" dirty="0">
                <a:solidFill>
                  <a:schemeClr val="bg1">
                    <a:lumMod val="50000"/>
                  </a:schemeClr>
                </a:solidFill>
                <a:effectLst/>
                <a:latin typeface="Arial" panose="020B0604020202020204" pitchFamily="34" charset="0"/>
                <a:cs typeface="Arial" panose="020B0604020202020204" pitchFamily="34" charset="0"/>
              </a:endParaRPr>
            </a:p>
            <a:p>
              <a:endParaRPr lang="en-US" dirty="0"/>
            </a:p>
          </p:txBody>
        </p:sp>
        <p:sp>
          <p:nvSpPr>
            <p:cNvPr id="7" name="Rectangle: Rounded Corners 6">
              <a:extLst>
                <a:ext uri="{FF2B5EF4-FFF2-40B4-BE49-F238E27FC236}">
                  <a16:creationId xmlns:a16="http://schemas.microsoft.com/office/drawing/2014/main" id="{A0FB094D-F611-4863-8D8A-69657D99A9BB}"/>
                </a:ext>
              </a:extLst>
            </p:cNvPr>
            <p:cNvSpPr/>
            <p:nvPr/>
          </p:nvSpPr>
          <p:spPr>
            <a:xfrm>
              <a:off x="58759" y="3301908"/>
              <a:ext cx="3379777" cy="3309013"/>
            </a:xfrm>
            <a:prstGeom prst="round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1617900D-9B28-487F-809A-BCB6E93910DA}"/>
              </a:ext>
            </a:extLst>
          </p:cNvPr>
          <p:cNvGrpSpPr/>
          <p:nvPr/>
        </p:nvGrpSpPr>
        <p:grpSpPr>
          <a:xfrm>
            <a:off x="6828266" y="3246838"/>
            <a:ext cx="5363734" cy="3309013"/>
            <a:chOff x="6828266" y="3246838"/>
            <a:chExt cx="5363734" cy="3309013"/>
          </a:xfrm>
        </p:grpSpPr>
        <p:sp>
          <p:nvSpPr>
            <p:cNvPr id="10" name="TextBox 9">
              <a:extLst>
                <a:ext uri="{FF2B5EF4-FFF2-40B4-BE49-F238E27FC236}">
                  <a16:creationId xmlns:a16="http://schemas.microsoft.com/office/drawing/2014/main" id="{3B29DBFA-3496-4657-8A8A-D84BB9F6090E}"/>
                </a:ext>
              </a:extLst>
            </p:cNvPr>
            <p:cNvSpPr txBox="1"/>
            <p:nvPr/>
          </p:nvSpPr>
          <p:spPr>
            <a:xfrm>
              <a:off x="9514664" y="4690754"/>
              <a:ext cx="2677336" cy="1631216"/>
            </a:xfrm>
            <a:prstGeom prst="rect">
              <a:avLst/>
            </a:prstGeom>
            <a:noFill/>
          </p:spPr>
          <p:txBody>
            <a:bodyPr wrap="none" rtlCol="0">
              <a:spAutoFit/>
            </a:bodyPr>
            <a:lstStyle/>
            <a:p>
              <a:pPr algn="ctr"/>
              <a:r>
                <a:rPr lang="en-US" sz="2000" b="1" dirty="0">
                  <a:solidFill>
                    <a:srgbClr val="0A614E"/>
                  </a:solidFill>
                  <a:latin typeface="Arial" panose="020B0604020202020204" pitchFamily="34" charset="0"/>
                  <a:cs typeface="Arial" panose="020B0604020202020204" pitchFamily="34" charset="0"/>
                </a:rPr>
                <a:t>Michelle Lester</a:t>
              </a:r>
            </a:p>
            <a:p>
              <a:pPr algn="ctr"/>
              <a:r>
                <a:rPr lang="en-US" sz="2000" i="0" dirty="0">
                  <a:solidFill>
                    <a:schemeClr val="bg1">
                      <a:lumMod val="50000"/>
                    </a:schemeClr>
                  </a:solidFill>
                  <a:effectLst/>
                  <a:latin typeface="Arial" panose="020B0604020202020204" pitchFamily="34" charset="0"/>
                  <a:cs typeface="Arial" panose="020B0604020202020204" pitchFamily="34" charset="0"/>
                </a:rPr>
                <a:t>Sponsored Programs </a:t>
              </a:r>
            </a:p>
            <a:p>
              <a:pPr algn="ctr"/>
              <a:r>
                <a:rPr lang="en-US" sz="2000" i="0" dirty="0">
                  <a:solidFill>
                    <a:schemeClr val="bg1">
                      <a:lumMod val="50000"/>
                    </a:schemeClr>
                  </a:solidFill>
                  <a:effectLst/>
                  <a:latin typeface="Arial" panose="020B0604020202020204" pitchFamily="34" charset="0"/>
                  <a:cs typeface="Arial" panose="020B0604020202020204" pitchFamily="34" charset="0"/>
                </a:rPr>
                <a:t>Administrator</a:t>
              </a:r>
              <a:endParaRPr lang="en-US" sz="2000" dirty="0">
                <a:solidFill>
                  <a:srgbClr val="0A614E"/>
                </a:solidFill>
                <a:latin typeface="Arial" panose="020B0604020202020204" pitchFamily="34" charset="0"/>
                <a:cs typeface="Arial" panose="020B0604020202020204" pitchFamily="34" charset="0"/>
              </a:endParaRPr>
            </a:p>
            <a:p>
              <a:pPr algn="ctr"/>
              <a:r>
                <a:rPr lang="en-US" sz="2000" b="1" i="0" u="sng" strike="noStrike" dirty="0">
                  <a:solidFill>
                    <a:schemeClr val="bg1">
                      <a:lumMod val="50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mlester@uthsc.edu</a:t>
              </a:r>
              <a:endParaRPr lang="en-US" sz="2000" b="1" i="0" u="sng" strike="noStrike" dirty="0">
                <a:solidFill>
                  <a:schemeClr val="bg1">
                    <a:lumMod val="50000"/>
                  </a:schemeClr>
                </a:solidFill>
                <a:effectLst/>
                <a:latin typeface="Arial" panose="020B0604020202020204" pitchFamily="34" charset="0"/>
                <a:cs typeface="Arial" panose="020B0604020202020204" pitchFamily="34" charset="0"/>
              </a:endParaRPr>
            </a:p>
            <a:p>
              <a:pPr algn="ctr"/>
              <a:r>
                <a:rPr lang="en-US" sz="2000" b="0" i="0" dirty="0">
                  <a:solidFill>
                    <a:schemeClr val="bg1">
                      <a:lumMod val="50000"/>
                    </a:schemeClr>
                  </a:solidFill>
                  <a:effectLst/>
                  <a:latin typeface="Arial" panose="020B0604020202020204" pitchFamily="34" charset="0"/>
                  <a:cs typeface="Arial" panose="020B0604020202020204" pitchFamily="34" charset="0"/>
                </a:rPr>
                <a:t>901.448.2037</a:t>
              </a:r>
              <a:endParaRPr lang="en-US" sz="2000" dirty="0"/>
            </a:p>
          </p:txBody>
        </p:sp>
        <p:sp>
          <p:nvSpPr>
            <p:cNvPr id="11" name="TextBox 10">
              <a:extLst>
                <a:ext uri="{FF2B5EF4-FFF2-40B4-BE49-F238E27FC236}">
                  <a16:creationId xmlns:a16="http://schemas.microsoft.com/office/drawing/2014/main" id="{B4586448-CD3A-4701-932F-BB032EA4E394}"/>
                </a:ext>
              </a:extLst>
            </p:cNvPr>
            <p:cNvSpPr txBox="1"/>
            <p:nvPr/>
          </p:nvSpPr>
          <p:spPr>
            <a:xfrm>
              <a:off x="6831940" y="4690754"/>
              <a:ext cx="2872902" cy="1631216"/>
            </a:xfrm>
            <a:prstGeom prst="rect">
              <a:avLst/>
            </a:prstGeom>
            <a:noFill/>
          </p:spPr>
          <p:txBody>
            <a:bodyPr wrap="none" rtlCol="0">
              <a:spAutoFit/>
            </a:bodyPr>
            <a:lstStyle/>
            <a:p>
              <a:pPr algn="ctr"/>
              <a:r>
                <a:rPr lang="en-US" sz="2000" b="1" dirty="0">
                  <a:solidFill>
                    <a:srgbClr val="0A614E"/>
                  </a:solidFill>
                  <a:latin typeface="Arial" panose="020B0604020202020204" pitchFamily="34" charset="0"/>
                  <a:cs typeface="Arial" panose="020B0604020202020204" pitchFamily="34" charset="0"/>
                </a:rPr>
                <a:t>Claire Ashbrook </a:t>
              </a:r>
            </a:p>
            <a:p>
              <a:pPr algn="ctr"/>
              <a:r>
                <a:rPr lang="en-US" sz="2000" i="0" dirty="0">
                  <a:solidFill>
                    <a:schemeClr val="bg1">
                      <a:lumMod val="50000"/>
                    </a:schemeClr>
                  </a:solidFill>
                  <a:effectLst/>
                  <a:latin typeface="Arial" panose="020B0604020202020204" pitchFamily="34" charset="0"/>
                  <a:cs typeface="Arial" panose="020B0604020202020204" pitchFamily="34" charset="0"/>
                </a:rPr>
                <a:t>Sponsored Programs </a:t>
              </a:r>
            </a:p>
            <a:p>
              <a:pPr algn="ctr"/>
              <a:r>
                <a:rPr lang="en-US" sz="2000" i="0" dirty="0">
                  <a:solidFill>
                    <a:schemeClr val="bg1">
                      <a:lumMod val="50000"/>
                    </a:schemeClr>
                  </a:solidFill>
                  <a:effectLst/>
                  <a:latin typeface="Arial" panose="020B0604020202020204" pitchFamily="34" charset="0"/>
                  <a:cs typeface="Arial" panose="020B0604020202020204" pitchFamily="34" charset="0"/>
                </a:rPr>
                <a:t>Administrator</a:t>
              </a:r>
              <a:r>
                <a:rPr lang="en-US" sz="2000" b="1" i="0" dirty="0">
                  <a:solidFill>
                    <a:schemeClr val="bg1">
                      <a:lumMod val="50000"/>
                    </a:schemeClr>
                  </a:solidFill>
                  <a:effectLst/>
                  <a:latin typeface="Arial" panose="020B0604020202020204" pitchFamily="34" charset="0"/>
                  <a:cs typeface="Arial" panose="020B0604020202020204" pitchFamily="34" charset="0"/>
                </a:rPr>
                <a:t>​</a:t>
              </a:r>
              <a:endParaRPr lang="en-US" sz="2000" b="1" dirty="0">
                <a:solidFill>
                  <a:srgbClr val="0A614E"/>
                </a:solidFill>
                <a:latin typeface="Arial" panose="020B0604020202020204" pitchFamily="34" charset="0"/>
                <a:cs typeface="Arial" panose="020B0604020202020204" pitchFamily="34" charset="0"/>
              </a:endParaRPr>
            </a:p>
            <a:p>
              <a:pPr algn="ctr"/>
              <a:r>
                <a:rPr lang="en-US" sz="2000" b="1" i="0" u="sng" strike="noStrike" dirty="0">
                  <a:solidFill>
                    <a:schemeClr val="bg1">
                      <a:lumMod val="50000"/>
                    </a:schemeClr>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cashbroo@uthsc.edu</a:t>
              </a:r>
              <a:r>
                <a:rPr lang="en-US" sz="2000" b="0" i="0" dirty="0">
                  <a:solidFill>
                    <a:schemeClr val="bg1">
                      <a:lumMod val="50000"/>
                    </a:schemeClr>
                  </a:solidFill>
                  <a:effectLst/>
                  <a:latin typeface="Arial" panose="020B0604020202020204" pitchFamily="34" charset="0"/>
                  <a:cs typeface="Arial" panose="020B0604020202020204" pitchFamily="34" charset="0"/>
                </a:rPr>
                <a:t> </a:t>
              </a:r>
              <a:endParaRPr lang="en-US" sz="2000" b="1" i="0" u="sng" strike="noStrike" dirty="0">
                <a:solidFill>
                  <a:schemeClr val="bg1">
                    <a:lumMod val="50000"/>
                  </a:schemeClr>
                </a:solidFill>
                <a:effectLst/>
                <a:latin typeface="Arial" panose="020B0604020202020204" pitchFamily="34" charset="0"/>
                <a:cs typeface="Arial" panose="020B0604020202020204" pitchFamily="34" charset="0"/>
              </a:endParaRPr>
            </a:p>
            <a:p>
              <a:pPr algn="ctr"/>
              <a:r>
                <a:rPr lang="en-US" sz="2000" b="0" i="0" dirty="0">
                  <a:solidFill>
                    <a:schemeClr val="bg1">
                      <a:lumMod val="50000"/>
                    </a:schemeClr>
                  </a:solidFill>
                  <a:effectLst/>
                  <a:latin typeface="Arial" panose="020B0604020202020204" pitchFamily="34" charset="0"/>
                  <a:cs typeface="Arial" panose="020B0604020202020204" pitchFamily="34" charset="0"/>
                </a:rPr>
                <a:t>901.448.1877</a:t>
              </a:r>
              <a:endParaRPr lang="en-US" sz="2000" dirty="0"/>
            </a:p>
          </p:txBody>
        </p:sp>
        <p:sp>
          <p:nvSpPr>
            <p:cNvPr id="3" name="TextBox 2">
              <a:extLst>
                <a:ext uri="{FF2B5EF4-FFF2-40B4-BE49-F238E27FC236}">
                  <a16:creationId xmlns:a16="http://schemas.microsoft.com/office/drawing/2014/main" id="{13FF34BA-4A3C-4211-9B34-A53038013E45}"/>
                </a:ext>
              </a:extLst>
            </p:cNvPr>
            <p:cNvSpPr txBox="1"/>
            <p:nvPr/>
          </p:nvSpPr>
          <p:spPr>
            <a:xfrm>
              <a:off x="8622817" y="3626999"/>
              <a:ext cx="1783693" cy="738664"/>
            </a:xfrm>
            <a:prstGeom prst="rect">
              <a:avLst/>
            </a:prstGeom>
            <a:noFill/>
          </p:spPr>
          <p:txBody>
            <a:bodyPr wrap="none" rtlCol="0">
              <a:spAutoFit/>
            </a:bodyPr>
            <a:lstStyle/>
            <a:p>
              <a:pPr algn="ctr" fontAlgn="base"/>
              <a:r>
                <a:rPr lang="en-US" sz="1800" b="1" i="0" dirty="0">
                  <a:solidFill>
                    <a:schemeClr val="bg1">
                      <a:lumMod val="50000"/>
                    </a:schemeClr>
                  </a:solidFill>
                  <a:effectLst/>
                  <a:latin typeface="Arial" panose="020B0604020202020204" pitchFamily="34" charset="0"/>
                  <a:cs typeface="Arial" panose="020B0604020202020204" pitchFamily="34" charset="0"/>
                </a:rPr>
                <a:t> </a:t>
              </a:r>
              <a:r>
                <a:rPr lang="en-US" sz="2400" b="1" i="0" dirty="0">
                  <a:solidFill>
                    <a:schemeClr val="accent2"/>
                  </a:solidFill>
                  <a:effectLst/>
                  <a:latin typeface="Arial" panose="020B0604020202020204" pitchFamily="34" charset="0"/>
                  <a:cs typeface="Arial" panose="020B0604020202020204" pitchFamily="34" charset="0"/>
                </a:rPr>
                <a:t>Pre-Award</a:t>
              </a:r>
            </a:p>
            <a:p>
              <a:pPr algn="ctr" rtl="0" fontAlgn="base"/>
              <a:endParaRPr lang="en-US" sz="1800" b="0" i="0" dirty="0">
                <a:solidFill>
                  <a:schemeClr val="bg1">
                    <a:lumMod val="50000"/>
                  </a:schemeClr>
                </a:solidFill>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F372EC0-10B9-4C4A-99A3-92100F0F4858}"/>
                </a:ext>
              </a:extLst>
            </p:cNvPr>
            <p:cNvSpPr txBox="1"/>
            <p:nvPr/>
          </p:nvSpPr>
          <p:spPr>
            <a:xfrm>
              <a:off x="8151371" y="4154724"/>
              <a:ext cx="3106941" cy="738664"/>
            </a:xfrm>
            <a:prstGeom prst="rect">
              <a:avLst/>
            </a:prstGeom>
            <a:noFill/>
          </p:spPr>
          <p:txBody>
            <a:bodyPr wrap="none" rtlCol="0">
              <a:spAutoFit/>
            </a:bodyPr>
            <a:lstStyle/>
            <a:p>
              <a:r>
                <a:rPr lang="en-US" sz="2400" b="1" dirty="0" err="1">
                  <a:solidFill>
                    <a:srgbClr val="0A614E"/>
                  </a:solidFill>
                  <a:latin typeface="Arial" panose="020B0604020202020204" pitchFamily="34" charset="0"/>
                  <a:cs typeface="Arial" panose="020B0604020202020204" pitchFamily="34" charset="0"/>
                </a:rPr>
                <a:t>egrants</a:t>
              </a:r>
              <a:r>
                <a:rPr lang="en-US" sz="2400" b="1" dirty="0">
                  <a:solidFill>
                    <a:srgbClr val="0A614E"/>
                  </a:solidFill>
                  <a:latin typeface="Arial" panose="020B0604020202020204" pitchFamily="34" charset="0"/>
                  <a:cs typeface="Arial" panose="020B0604020202020204" pitchFamily="34" charset="0"/>
                </a:rPr>
                <a:t>@​uthsc.edu</a:t>
              </a:r>
              <a:r>
                <a:rPr lang="en-US" sz="1400" b="1" dirty="0">
                  <a:solidFill>
                    <a:srgbClr val="0A614E"/>
                  </a:solidFill>
                  <a:latin typeface="Arial" panose="020B0604020202020204" pitchFamily="34" charset="0"/>
                  <a:cs typeface="Arial" panose="020B0604020202020204" pitchFamily="34" charset="0"/>
                </a:rPr>
                <a:t> </a:t>
              </a:r>
              <a:endParaRPr lang="en-US" sz="1200" b="0" i="0" dirty="0">
                <a:solidFill>
                  <a:schemeClr val="bg1">
                    <a:lumMod val="50000"/>
                  </a:schemeClr>
                </a:solidFill>
                <a:effectLst/>
                <a:latin typeface="Arial" panose="020B0604020202020204" pitchFamily="34" charset="0"/>
                <a:cs typeface="Arial" panose="020B0604020202020204" pitchFamily="34" charset="0"/>
              </a:endParaRPr>
            </a:p>
            <a:p>
              <a:endParaRPr lang="en-US" dirty="0"/>
            </a:p>
          </p:txBody>
        </p:sp>
        <p:sp>
          <p:nvSpPr>
            <p:cNvPr id="16" name="Rectangle: Rounded Corners 15">
              <a:extLst>
                <a:ext uri="{FF2B5EF4-FFF2-40B4-BE49-F238E27FC236}">
                  <a16:creationId xmlns:a16="http://schemas.microsoft.com/office/drawing/2014/main" id="{5B125E3C-A77E-41BB-B3E5-2656FA2788D5}"/>
                </a:ext>
              </a:extLst>
            </p:cNvPr>
            <p:cNvSpPr/>
            <p:nvPr/>
          </p:nvSpPr>
          <p:spPr>
            <a:xfrm>
              <a:off x="6828266" y="3246838"/>
              <a:ext cx="5255511" cy="3309013"/>
            </a:xfrm>
            <a:prstGeom prst="round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7782542C-10E4-454D-9790-FDD7F1F067A8}"/>
              </a:ext>
            </a:extLst>
          </p:cNvPr>
          <p:cNvGrpSpPr/>
          <p:nvPr/>
        </p:nvGrpSpPr>
        <p:grpSpPr>
          <a:xfrm>
            <a:off x="3650511" y="3238881"/>
            <a:ext cx="3029987" cy="3309013"/>
            <a:chOff x="3650511" y="3238881"/>
            <a:chExt cx="3029987" cy="3309013"/>
          </a:xfrm>
        </p:grpSpPr>
        <p:sp>
          <p:nvSpPr>
            <p:cNvPr id="14" name="TextBox 13">
              <a:extLst>
                <a:ext uri="{FF2B5EF4-FFF2-40B4-BE49-F238E27FC236}">
                  <a16:creationId xmlns:a16="http://schemas.microsoft.com/office/drawing/2014/main" id="{201538A0-E216-488B-87DB-55578B69E643}"/>
                </a:ext>
              </a:extLst>
            </p:cNvPr>
            <p:cNvSpPr txBox="1"/>
            <p:nvPr/>
          </p:nvSpPr>
          <p:spPr>
            <a:xfrm>
              <a:off x="3751672" y="4690754"/>
              <a:ext cx="2716851" cy="1631216"/>
            </a:xfrm>
            <a:prstGeom prst="rect">
              <a:avLst/>
            </a:prstGeom>
            <a:noFill/>
          </p:spPr>
          <p:txBody>
            <a:bodyPr wrap="square" rtlCol="0">
              <a:spAutoFit/>
            </a:bodyPr>
            <a:lstStyle/>
            <a:p>
              <a:pPr algn="ctr"/>
              <a:r>
                <a:rPr lang="en-US" sz="2000" b="1" dirty="0">
                  <a:solidFill>
                    <a:srgbClr val="0A614E"/>
                  </a:solidFill>
                  <a:latin typeface="Arial" panose="020B0604020202020204" pitchFamily="34" charset="0"/>
                  <a:cs typeface="Arial" panose="020B0604020202020204" pitchFamily="34" charset="0"/>
                </a:rPr>
                <a:t>Diana Ehrlich, JD</a:t>
              </a:r>
            </a:p>
            <a:p>
              <a:pPr algn="ctr"/>
              <a:r>
                <a:rPr lang="en-US" sz="2000" dirty="0">
                  <a:solidFill>
                    <a:schemeClr val="bg1">
                      <a:lumMod val="50000"/>
                    </a:schemeClr>
                  </a:solidFill>
                  <a:latin typeface="Arial" panose="020B0604020202020204" pitchFamily="34" charset="0"/>
                  <a:cs typeface="Arial" panose="020B0604020202020204" pitchFamily="34" charset="0"/>
                </a:rPr>
                <a:t>Assistant Director of Operations</a:t>
              </a:r>
            </a:p>
            <a:p>
              <a:pPr algn="ctr"/>
              <a:r>
                <a:rPr lang="en-US" sz="2000" b="1" u="sng" dirty="0">
                  <a:solidFill>
                    <a:schemeClr val="bg1">
                      <a:lumMod val="50000"/>
                    </a:schemeClr>
                  </a:solidFill>
                  <a:latin typeface="Arial" panose="020B0604020202020204" pitchFamily="34" charset="0"/>
                  <a:cs typeface="Arial" panose="020B0604020202020204" pitchFamily="34" charset="0"/>
                </a:rPr>
                <a:t>dehrlich@uthsc.edu</a:t>
              </a:r>
            </a:p>
            <a:p>
              <a:pPr algn="ctr"/>
              <a:r>
                <a:rPr lang="en-US" sz="2000" dirty="0">
                  <a:solidFill>
                    <a:schemeClr val="bg1">
                      <a:lumMod val="50000"/>
                    </a:schemeClr>
                  </a:solidFill>
                  <a:latin typeface="Arial" panose="020B0604020202020204" pitchFamily="34" charset="0"/>
                  <a:cs typeface="Arial" panose="020B0604020202020204" pitchFamily="34" charset="0"/>
                </a:rPr>
                <a:t>Phone: 901.448.1283</a:t>
              </a:r>
            </a:p>
          </p:txBody>
        </p:sp>
        <p:sp>
          <p:nvSpPr>
            <p:cNvPr id="15" name="Rectangle: Rounded Corners 14">
              <a:extLst>
                <a:ext uri="{FF2B5EF4-FFF2-40B4-BE49-F238E27FC236}">
                  <a16:creationId xmlns:a16="http://schemas.microsoft.com/office/drawing/2014/main" id="{D26D228D-E71F-487D-82E9-61ABECA0EBAC}"/>
                </a:ext>
              </a:extLst>
            </p:cNvPr>
            <p:cNvSpPr/>
            <p:nvPr/>
          </p:nvSpPr>
          <p:spPr>
            <a:xfrm>
              <a:off x="3650511" y="3238881"/>
              <a:ext cx="3029987" cy="3309013"/>
            </a:xfrm>
            <a:prstGeom prst="round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B70B680-5EAA-43F5-B62A-5E673ACF803F}"/>
                </a:ext>
              </a:extLst>
            </p:cNvPr>
            <p:cNvSpPr txBox="1"/>
            <p:nvPr/>
          </p:nvSpPr>
          <p:spPr>
            <a:xfrm>
              <a:off x="4171601" y="3632648"/>
              <a:ext cx="1872629" cy="738664"/>
            </a:xfrm>
            <a:prstGeom prst="rect">
              <a:avLst/>
            </a:prstGeom>
            <a:noFill/>
          </p:spPr>
          <p:txBody>
            <a:bodyPr wrap="none" rtlCol="0">
              <a:spAutoFit/>
            </a:bodyPr>
            <a:lstStyle/>
            <a:p>
              <a:pPr algn="ctr" fontAlgn="base"/>
              <a:r>
                <a:rPr lang="en-US" sz="1800" b="1" i="0" dirty="0">
                  <a:solidFill>
                    <a:schemeClr val="bg1">
                      <a:lumMod val="50000"/>
                    </a:schemeClr>
                  </a:solidFill>
                  <a:effectLst/>
                  <a:latin typeface="Arial" panose="020B0604020202020204" pitchFamily="34" charset="0"/>
                  <a:cs typeface="Arial" panose="020B0604020202020204" pitchFamily="34" charset="0"/>
                </a:rPr>
                <a:t> </a:t>
              </a:r>
              <a:r>
                <a:rPr lang="en-US" sz="2400" b="1" dirty="0">
                  <a:solidFill>
                    <a:schemeClr val="accent2"/>
                  </a:solidFill>
                  <a:latin typeface="Arial" panose="020B0604020202020204" pitchFamily="34" charset="0"/>
                  <a:cs typeface="Arial" panose="020B0604020202020204" pitchFamily="34" charset="0"/>
                </a:rPr>
                <a:t>Operations</a:t>
              </a:r>
              <a:endParaRPr lang="en-US" sz="2400" b="1" i="0" dirty="0">
                <a:solidFill>
                  <a:schemeClr val="accent2"/>
                </a:solidFill>
                <a:effectLst/>
                <a:latin typeface="Arial" panose="020B0604020202020204" pitchFamily="34" charset="0"/>
                <a:cs typeface="Arial" panose="020B0604020202020204" pitchFamily="34" charset="0"/>
              </a:endParaRPr>
            </a:p>
            <a:p>
              <a:pPr algn="ctr" rtl="0" fontAlgn="base"/>
              <a:endParaRPr lang="en-US" sz="1800" b="0" i="0" dirty="0">
                <a:solidFill>
                  <a:schemeClr val="bg1">
                    <a:lumMod val="50000"/>
                  </a:schemeClr>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0202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200738" y="925045"/>
            <a:ext cx="11991262" cy="7925246"/>
          </a:xfrm>
          <a:prstGeom prst="rect">
            <a:avLst/>
          </a:prstGeom>
          <a:noFill/>
        </p:spPr>
        <p:txBody>
          <a:bodyPr wrap="square" rtlCol="0">
            <a:spAutoFit/>
          </a:bodyPr>
          <a:lstStyle/>
          <a:p>
            <a:pPr>
              <a:spcAft>
                <a:spcPts val="1200"/>
              </a:spcAft>
            </a:pPr>
            <a:r>
              <a:rPr lang="en-US" sz="2400" b="1" dirty="0">
                <a:solidFill>
                  <a:srgbClr val="F59331"/>
                </a:solidFill>
                <a:latin typeface="Arial" panose="020B0604020202020204" pitchFamily="34" charset="0"/>
                <a:cs typeface="Arial" panose="020B0604020202020204" pitchFamily="34" charset="0"/>
              </a:rPr>
              <a:t>Updated instructions for the </a:t>
            </a:r>
            <a:r>
              <a:rPr lang="en-US" sz="2400" b="1" dirty="0" err="1">
                <a:solidFill>
                  <a:srgbClr val="F59331"/>
                </a:solidFill>
                <a:latin typeface="Arial" panose="020B0604020202020204" pitchFamily="34" charset="0"/>
                <a:cs typeface="Arial" panose="020B0604020202020204" pitchFamily="34" charset="0"/>
              </a:rPr>
              <a:t>biosketch</a:t>
            </a:r>
            <a:r>
              <a:rPr lang="en-US" sz="2400" b="1" dirty="0">
                <a:solidFill>
                  <a:srgbClr val="F59331"/>
                </a:solidFill>
                <a:latin typeface="Arial" panose="020B0604020202020204" pitchFamily="34" charset="0"/>
                <a:cs typeface="Arial" panose="020B0604020202020204" pitchFamily="34" charset="0"/>
              </a:rPr>
              <a:t> format include changes to the following sections:</a:t>
            </a:r>
          </a:p>
          <a:p>
            <a:pPr>
              <a:spcAft>
                <a:spcPts val="1200"/>
              </a:spcAft>
            </a:pPr>
            <a:r>
              <a:rPr lang="en-US" sz="2400" b="1" dirty="0">
                <a:solidFill>
                  <a:srgbClr val="0A614E"/>
                </a:solidFill>
                <a:latin typeface="Arial" panose="020B0604020202020204" pitchFamily="34" charset="0"/>
                <a:cs typeface="Arial" panose="020B0604020202020204" pitchFamily="34" charset="0"/>
              </a:rPr>
              <a:t>A. Personal Statement</a:t>
            </a:r>
          </a:p>
          <a:p>
            <a:pPr>
              <a:spcAft>
                <a:spcPts val="1200"/>
              </a:spcAft>
            </a:pPr>
            <a:r>
              <a:rPr lang="en-US" sz="2000" dirty="0">
                <a:latin typeface="Arial" panose="020B0604020202020204" pitchFamily="34" charset="0"/>
                <a:cs typeface="Arial" panose="020B0604020202020204" pitchFamily="34" charset="0"/>
              </a:rPr>
              <a:t>You may now include ongoing and completed research projects from the past three years you want to highlight. This section was entitled Research Support in the previous NIH </a:t>
            </a:r>
            <a:r>
              <a:rPr lang="en-US" sz="2000" dirty="0" err="1">
                <a:latin typeface="Arial" panose="020B0604020202020204" pitchFamily="34" charset="0"/>
                <a:cs typeface="Arial" panose="020B0604020202020204" pitchFamily="34" charset="0"/>
              </a:rPr>
              <a:t>biosketch</a:t>
            </a:r>
            <a:r>
              <a:rPr lang="en-US" sz="2000" dirty="0">
                <a:latin typeface="Arial" panose="020B0604020202020204" pitchFamily="34" charset="0"/>
                <a:cs typeface="Arial" panose="020B0604020202020204" pitchFamily="34" charset="0"/>
              </a:rPr>
              <a:t> format.</a:t>
            </a:r>
          </a:p>
          <a:p>
            <a:r>
              <a:rPr lang="en-US" sz="2400" b="1" dirty="0">
                <a:solidFill>
                  <a:srgbClr val="0A614E"/>
                </a:solidFill>
                <a:latin typeface="Arial" panose="020B0604020202020204" pitchFamily="34" charset="0"/>
                <a:cs typeface="Arial" panose="020B0604020202020204" pitchFamily="34" charset="0"/>
              </a:rPr>
              <a:t>B. Positions, Scientific Appointments, and Honors</a:t>
            </a:r>
          </a:p>
          <a:p>
            <a:endParaRPr lang="en-US" sz="900" b="1" dirty="0">
              <a:solidFill>
                <a:srgbClr val="0A614E"/>
              </a:solidFill>
              <a:latin typeface="Arial" panose="020B0604020202020204" pitchFamily="34" charset="0"/>
              <a:cs typeface="Arial" panose="020B0604020202020204" pitchFamily="34" charset="0"/>
            </a:endParaRPr>
          </a:p>
          <a:p>
            <a:pPr>
              <a:spcAft>
                <a:spcPts val="1200"/>
              </a:spcAft>
            </a:pPr>
            <a:r>
              <a:rPr lang="en-US" sz="2000" dirty="0">
                <a:latin typeface="Arial" panose="020B0604020202020204" pitchFamily="34" charset="0"/>
                <a:cs typeface="Arial" panose="020B0604020202020204" pitchFamily="34" charset="0"/>
              </a:rPr>
              <a:t>List, in </a:t>
            </a:r>
            <a:r>
              <a:rPr lang="en-US" sz="2000" b="1" dirty="0">
                <a:solidFill>
                  <a:schemeClr val="accent2"/>
                </a:solidFill>
                <a:latin typeface="Arial" panose="020B0604020202020204" pitchFamily="34" charset="0"/>
                <a:cs typeface="Arial" panose="020B0604020202020204" pitchFamily="34" charset="0"/>
              </a:rPr>
              <a:t>reverse</a:t>
            </a:r>
            <a:r>
              <a:rPr lang="en-US" sz="2000" dirty="0">
                <a:latin typeface="Arial" panose="020B0604020202020204" pitchFamily="34" charset="0"/>
                <a:cs typeface="Arial" panose="020B0604020202020204" pitchFamily="34" charset="0"/>
              </a:rPr>
              <a:t> chronological order, (most recent 1st) all positions and scientific  appointments both domestic and foreign, including affiliations with foreign entities or 	governments. Include titled academic, professional, or institutional appointments whether or not remuneration is received, and whether full-time, part-time, or voluntary (including adjunct, visiting, or honorary).</a:t>
            </a:r>
          </a:p>
          <a:p>
            <a:r>
              <a:rPr lang="en-US" sz="2400" b="1" dirty="0">
                <a:solidFill>
                  <a:srgbClr val="0A614E"/>
                </a:solidFill>
                <a:latin typeface="Arial" panose="020B0604020202020204" pitchFamily="34" charset="0"/>
                <a:cs typeface="Arial" panose="020B0604020202020204" pitchFamily="34" charset="0"/>
              </a:rPr>
              <a:t>D. Scholastic Performance (fellowship-type </a:t>
            </a:r>
            <a:r>
              <a:rPr lang="en-US" sz="2400" b="1" dirty="0" err="1">
                <a:solidFill>
                  <a:srgbClr val="0A614E"/>
                </a:solidFill>
                <a:latin typeface="Arial" panose="020B0604020202020204" pitchFamily="34" charset="0"/>
                <a:cs typeface="Arial" panose="020B0604020202020204" pitchFamily="34" charset="0"/>
              </a:rPr>
              <a:t>biosketches</a:t>
            </a:r>
            <a:r>
              <a:rPr lang="en-US" sz="2400" b="1" dirty="0">
                <a:solidFill>
                  <a:srgbClr val="0A614E"/>
                </a:solidFill>
                <a:latin typeface="Arial" panose="020B0604020202020204" pitchFamily="34" charset="0"/>
                <a:cs typeface="Arial" panose="020B0604020202020204" pitchFamily="34" charset="0"/>
              </a:rPr>
              <a:t>: predoctoral, postdoctoral, diversity supplement candidates)</a:t>
            </a:r>
          </a:p>
          <a:p>
            <a:endParaRPr lang="en-US" sz="900" b="1" dirty="0">
              <a:solidFill>
                <a:srgbClr val="0A614E"/>
              </a:solidFill>
              <a:latin typeface="Arial" panose="020B0604020202020204" pitchFamily="34" charset="0"/>
              <a:cs typeface="Arial" panose="020B0604020202020204" pitchFamily="34" charset="0"/>
            </a:endParaRPr>
          </a:p>
          <a:p>
            <a:pPr>
              <a:spcAft>
                <a:spcPts val="1200"/>
              </a:spcAft>
            </a:pPr>
            <a:r>
              <a:rPr lang="en-US" sz="2000" dirty="0">
                <a:latin typeface="Arial" panose="020B0604020202020204" pitchFamily="34" charset="0"/>
                <a:cs typeface="Arial" panose="020B0604020202020204" pitchFamily="34" charset="0"/>
              </a:rPr>
              <a:t>Note: Section D has been eliminated from the non fellowship </a:t>
            </a:r>
            <a:r>
              <a:rPr lang="en-US" sz="2000" dirty="0" err="1">
                <a:latin typeface="Arial" panose="020B0604020202020204" pitchFamily="34" charset="0"/>
                <a:cs typeface="Arial" panose="020B0604020202020204" pitchFamily="34" charset="0"/>
              </a:rPr>
              <a:t>biosketches</a:t>
            </a:r>
            <a:r>
              <a:rPr lang="en-US" sz="2000" dirty="0">
                <a:latin typeface="Arial" panose="020B0604020202020204" pitchFamily="34" charset="0"/>
                <a:cs typeface="Arial" panose="020B0604020202020204" pitchFamily="34" charset="0"/>
              </a:rPr>
              <a:t>. It is renamed on fellowship </a:t>
            </a:r>
            <a:r>
              <a:rPr lang="en-US" sz="2000" dirty="0" err="1">
                <a:latin typeface="Arial" panose="020B0604020202020204" pitchFamily="34" charset="0"/>
                <a:cs typeface="Arial" panose="020B0604020202020204" pitchFamily="34" charset="0"/>
              </a:rPr>
              <a:t>biosketches</a:t>
            </a:r>
            <a:r>
              <a:rPr lang="en-US" sz="2000" dirty="0">
                <a:latin typeface="Arial" panose="020B0604020202020204" pitchFamily="34" charset="0"/>
                <a:cs typeface="Arial" panose="020B0604020202020204" pitchFamily="34" charset="0"/>
              </a:rPr>
              <a:t> to Scholastic Performance, a section designed to highlight the students research support and scholastic accomplishments</a:t>
            </a:r>
            <a:r>
              <a:rPr lang="en-US" sz="2000" dirty="0">
                <a:solidFill>
                  <a:schemeClr val="tx1">
                    <a:lumMod val="50000"/>
                    <a:lumOff val="50000"/>
                  </a:schemeClr>
                </a:solidFill>
                <a:latin typeface="Arial" panose="020B0604020202020204" pitchFamily="34" charset="0"/>
                <a:cs typeface="Arial" panose="020B0604020202020204" pitchFamily="34" charset="0"/>
              </a:rPr>
              <a:t>.</a:t>
            </a:r>
          </a:p>
          <a:p>
            <a:pPr>
              <a:spcAft>
                <a:spcPts val="1200"/>
              </a:spcAft>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10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Tree>
    <p:extLst>
      <p:ext uri="{BB962C8B-B14F-4D97-AF65-F5344CB8AC3E}">
        <p14:creationId xmlns:p14="http://schemas.microsoft.com/office/powerpoint/2010/main" val="185730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5">
                                            <p:txEl>
                                              <p:pRg st="5" end="5"/>
                                            </p:txEl>
                                          </p:spTgt>
                                        </p:tgtEl>
                                        <p:attrNameLst>
                                          <p:attrName>style.color</p:attrName>
                                        </p:attrNameLst>
                                      </p:cBhvr>
                                      <p:to>
                                        <a:schemeClr val="bg1"/>
                                      </p:to>
                                    </p:animClr>
                                    <p:animClr clrSpc="rgb" dir="cw">
                                      <p:cBhvr>
                                        <p:cTn id="7" dur="250" autoRev="1" fill="remove"/>
                                        <p:tgtEl>
                                          <p:spTgt spid="5">
                                            <p:txEl>
                                              <p:pRg st="5" end="5"/>
                                            </p:txEl>
                                          </p:spTgt>
                                        </p:tgtEl>
                                        <p:attrNameLst>
                                          <p:attrName>fillcolor</p:attrName>
                                        </p:attrNameLst>
                                      </p:cBhvr>
                                      <p:to>
                                        <a:schemeClr val="bg1"/>
                                      </p:to>
                                    </p:animClr>
                                    <p:set>
                                      <p:cBhvr>
                                        <p:cTn id="8" dur="250" autoRev="1" fill="remove"/>
                                        <p:tgtEl>
                                          <p:spTgt spid="5">
                                            <p:txEl>
                                              <p:pRg st="5" end="5"/>
                                            </p:txEl>
                                          </p:spTgt>
                                        </p:tgtEl>
                                        <p:attrNameLst>
                                          <p:attrName>fill.type</p:attrName>
                                        </p:attrNameLst>
                                      </p:cBhvr>
                                      <p:to>
                                        <p:strVal val="solid"/>
                                      </p:to>
                                    </p:set>
                                    <p:set>
                                      <p:cBhvr>
                                        <p:cTn id="9" dur="250" autoRev="1" fill="remove"/>
                                        <p:tgtEl>
                                          <p:spTgt spid="5">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3674" y="-95693"/>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
        <p:nvSpPr>
          <p:cNvPr id="8" name="TextBox 7">
            <a:extLst>
              <a:ext uri="{FF2B5EF4-FFF2-40B4-BE49-F238E27FC236}">
                <a16:creationId xmlns:a16="http://schemas.microsoft.com/office/drawing/2014/main" id="{A29AAA4D-7D0B-4005-9AD2-F0100C038245}"/>
              </a:ext>
            </a:extLst>
          </p:cNvPr>
          <p:cNvSpPr txBox="1"/>
          <p:nvPr/>
        </p:nvSpPr>
        <p:spPr>
          <a:xfrm>
            <a:off x="572877" y="964937"/>
            <a:ext cx="10680478" cy="5309146"/>
          </a:xfrm>
          <a:prstGeom prst="rect">
            <a:avLst/>
          </a:prstGeom>
          <a:noFill/>
          <a:ln w="57150">
            <a:solidFill>
              <a:schemeClr val="tx1"/>
            </a:solidFill>
          </a:ln>
        </p:spPr>
        <p:txBody>
          <a:bodyPr wrap="square" rtlCol="0">
            <a:spAutoFit/>
          </a:bodyPr>
          <a:lstStyle/>
          <a:p>
            <a:pPr marL="0" marR="0">
              <a:spcBef>
                <a:spcPts val="0"/>
              </a:spcBef>
              <a:spcAft>
                <a:spcPts val="0"/>
              </a:spcAft>
            </a:pPr>
            <a:r>
              <a:rPr lang="en-US" sz="1600" b="1" dirty="0">
                <a:latin typeface="Arial" panose="020B0604020202020204" pitchFamily="34" charset="0"/>
                <a:ea typeface="Times New Roman" panose="02020603050405020304" pitchFamily="18" charset="0"/>
              </a:rPr>
              <a:t>NIH BIOSKETCH SAMPLE</a:t>
            </a:r>
          </a:p>
          <a:p>
            <a:pPr marL="0" marR="0">
              <a:spcBef>
                <a:spcPts val="0"/>
              </a:spcBef>
              <a:spcAft>
                <a:spcPts val="0"/>
              </a:spcAft>
            </a:pPr>
            <a:r>
              <a:rPr lang="en-US" sz="1100" b="1" dirty="0">
                <a:latin typeface="Arial" panose="020B0604020202020204" pitchFamily="34" charset="0"/>
                <a:ea typeface="Times New Roman" panose="02020603050405020304" pitchFamily="18" charset="0"/>
              </a:rPr>
              <a:t> </a:t>
            </a: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rPr>
              <a:t>A. Personal Statement</a:t>
            </a:r>
            <a:br>
              <a:rPr lang="en-US" sz="1200" b="1" dirty="0">
                <a:effectLst/>
                <a:latin typeface="Arial" panose="020B0604020202020204" pitchFamily="34" charset="0"/>
                <a:ea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I am an Associate Professor of Psychology, and my research is focused on neuropsychological changes associated with substance use disorders. I have a broad background in psychology, with specific training and expertise in ethnographic and survey research and secondary data analysis on psychological aspects of substance use disorders. As PI or co-Investigator on several university- and NIH-funded grants, I laid the groundwork for the proposed research by developing effective measures of disability, depression, and other psychosocial factors relevant to older people with substance use disorders, and by establishing strong ties with community providers that will make it possible to recruit and track participants over time as documented in the following publications. In addition, I successfully administered the projects (e.g. staffing, research protections, budget), collaborated with other researchers, and produced several peer-reviewed publications from each project. As a result of these previous experiences, I am aware of the importance of frequent communication among project members and of constructing a realistic research plan, timeline, and budget. The current application builds logically on my prior work. During 2015-2016, my career was disrupted due to family obligations. However, upon returning to the field, I immediately resumed my research projects and collaborations and successfully competed for NIH support. In summary, I have the expertise, leadership, training, expertise, and motivation necessary to successfully carry out the proposed research project.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Ongoing and recently completed projects that I would like to highlight include:</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R01 DA942367</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Hunt (PI)</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09/01/16-08/31/21</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Health trajectories and behavioral interventions among older people with substance use disorders</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R01 MH922731</a:t>
            </a:r>
          </a:p>
          <a:p>
            <a:pPr marL="0" marR="0">
              <a:spcBef>
                <a:spcPts val="0"/>
              </a:spcBef>
              <a:spcAft>
                <a:spcPts val="0"/>
              </a:spcAft>
            </a:pPr>
            <a:r>
              <a:rPr lang="en-US" sz="1200" dirty="0" err="1">
                <a:effectLst/>
                <a:latin typeface="Arial" panose="020B0604020202020204" pitchFamily="34" charset="0"/>
                <a:ea typeface="Times New Roman" panose="02020603050405020304" pitchFamily="18" charset="0"/>
                <a:cs typeface="Times New Roman" panose="02020603050405020304" pitchFamily="18" charset="0"/>
              </a:rPr>
              <a:t>Merryle</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(PI), Role: co-investigator</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12/15/17-11/30/22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Physical disability, depression, and substance use among older adults</a:t>
            </a:r>
          </a:p>
        </p:txBody>
      </p:sp>
    </p:spTree>
    <p:extLst>
      <p:ext uri="{BB962C8B-B14F-4D97-AF65-F5344CB8AC3E}">
        <p14:creationId xmlns:p14="http://schemas.microsoft.com/office/powerpoint/2010/main" val="1143793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3674" y="-95693"/>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
        <p:nvSpPr>
          <p:cNvPr id="5" name="TextBox 4">
            <a:extLst>
              <a:ext uri="{FF2B5EF4-FFF2-40B4-BE49-F238E27FC236}">
                <a16:creationId xmlns:a16="http://schemas.microsoft.com/office/drawing/2014/main" id="{F5BB966B-B73E-4374-BDDC-AEB508BB3DCD}"/>
              </a:ext>
            </a:extLst>
          </p:cNvPr>
          <p:cNvSpPr txBox="1"/>
          <p:nvPr/>
        </p:nvSpPr>
        <p:spPr>
          <a:xfrm>
            <a:off x="1080654" y="1257300"/>
            <a:ext cx="10048009" cy="4293483"/>
          </a:xfrm>
          <a:prstGeom prst="rect">
            <a:avLst/>
          </a:prstGeom>
          <a:noFill/>
          <a:ln w="19050">
            <a:solidFill>
              <a:schemeClr val="tx1"/>
            </a:solidFill>
          </a:ln>
        </p:spPr>
        <p:txBody>
          <a:bodyPr wrap="square" rtlCol="0">
            <a:spAutoFit/>
          </a:bodyPr>
          <a:lstStyle/>
          <a:p>
            <a:pPr marL="0" marR="0">
              <a:spcBef>
                <a:spcPts val="0"/>
              </a:spcBef>
              <a:spcAft>
                <a:spcPts val="0"/>
              </a:spcAft>
            </a:pPr>
            <a:r>
              <a:rPr lang="en-US" sz="1600" b="1" dirty="0">
                <a:latin typeface="Arial" panose="020B0604020202020204" pitchFamily="34" charset="0"/>
                <a:ea typeface="Times New Roman" panose="02020603050405020304" pitchFamily="18" charset="0"/>
              </a:rPr>
              <a:t>NIH BIOSKETCH SAMPLE </a:t>
            </a:r>
          </a:p>
          <a:p>
            <a:pPr marL="0" marR="0">
              <a:spcBef>
                <a:spcPts val="0"/>
              </a:spcBef>
              <a:spcAft>
                <a:spcPts val="0"/>
              </a:spcAft>
            </a:pPr>
            <a:r>
              <a:rPr lang="en-US" sz="1100" b="1" dirty="0">
                <a:latin typeface="Arial" panose="020B0604020202020204" pitchFamily="34" charset="0"/>
                <a:ea typeface="Times New Roman" panose="02020603050405020304" pitchFamily="18" charset="0"/>
              </a:rPr>
              <a:t> </a:t>
            </a:r>
          </a:p>
          <a:p>
            <a:pPr marL="0" marR="0">
              <a:spcBef>
                <a:spcPts val="0"/>
              </a:spcBef>
              <a:spcAft>
                <a:spcPts val="0"/>
              </a:spcAft>
            </a:pPr>
            <a:r>
              <a:rPr lang="en-US" b="1" dirty="0">
                <a:effectLst/>
                <a:latin typeface="Arial" panose="020B0604020202020204" pitchFamily="34" charset="0"/>
                <a:ea typeface="Times New Roman" panose="02020603050405020304" pitchFamily="18" charset="0"/>
              </a:rPr>
              <a:t>A. Personal Statement (Continued)</a:t>
            </a:r>
            <a:br>
              <a:rPr lang="en-US" sz="1200" b="1" dirty="0">
                <a:effectLst/>
                <a:latin typeface="Arial" panose="020B0604020202020204" pitchFamily="34" charset="0"/>
                <a:ea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Citations:</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342900" marR="0" lvl="0" indent="-342900">
              <a:spcBef>
                <a:spcPts val="0"/>
              </a:spcBef>
              <a:spcAft>
                <a:spcPts val="0"/>
              </a:spcAft>
              <a:buFont typeface="+mj-lt"/>
              <a:buAutoNum type="arabicPeriod"/>
            </a:pP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Merryle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R.J. &amp;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Hunt, M.C.</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(2015). Independent living, physical disability and substance use among older adults. Psychology and Aging, 23(4), 10-22.</a:t>
            </a:r>
          </a:p>
          <a:p>
            <a:pPr marL="342900" marR="0" lvl="0" indent="-342900">
              <a:spcBef>
                <a:spcPts val="0"/>
              </a:spcBef>
              <a:spcAft>
                <a:spcPts val="0"/>
              </a:spcAft>
              <a:buFont typeface="+mj-lt"/>
              <a:buAutoNum type="arabicPeriod"/>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Hunt, M.C.</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Jensen, J.L. &amp; Crenshaw, W. (2018). Substance use and mental health among community-dwelling older adults. International Journal of Geriatric Psychiatry, 24(9), 1124-1135.</a:t>
            </a:r>
          </a:p>
          <a:p>
            <a:pPr marL="342900" marR="0" lvl="0" indent="-342900">
              <a:spcBef>
                <a:spcPts val="0"/>
              </a:spcBef>
              <a:spcAft>
                <a:spcPts val="0"/>
              </a:spcAft>
              <a:buFont typeface="+mj-lt"/>
              <a:buAutoNum type="arabicPeriod"/>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Hunt, M.C.</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Wiechelt</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S.A. &amp; </a:t>
            </a: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Merryle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R. (2019). Predicting the substance use treatment needs of an aging population. American Journal of Public Health, 45(2), 236-245. PMCID: PMC9162292</a:t>
            </a:r>
          </a:p>
          <a:p>
            <a:pPr marL="342900" marR="0" lvl="0" indent="-342900">
              <a:spcBef>
                <a:spcPts val="0"/>
              </a:spcBef>
              <a:spcAft>
                <a:spcPts val="0"/>
              </a:spcAft>
              <a:buFont typeface="+mj-lt"/>
              <a:buAutoNum type="arabicPeriod"/>
            </a:pPr>
            <a:r>
              <a:rPr lang="en-US" sz="1800" dirty="0" err="1">
                <a:effectLst/>
                <a:latin typeface="Arial" panose="020B0604020202020204" pitchFamily="34" charset="0"/>
                <a:ea typeface="Times New Roman" panose="02020603050405020304" pitchFamily="18" charset="0"/>
                <a:cs typeface="Times New Roman" panose="02020603050405020304" pitchFamily="18" charset="0"/>
              </a:rPr>
              <a:t>Merryle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R. &amp;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Hunt, M.C.</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(2020). Randomized clinical trial of cotinine in older people with nicotine use disorder. Age and Aging, 38(2), 9-23. PMCID: PMC9002364</a:t>
            </a:r>
            <a:endParaRPr lang="en-US"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885542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3674" y="-95693"/>
            <a:ext cx="12192000" cy="6858000"/>
          </a:xfrm>
          <a:prstGeom prst="rect">
            <a:avLst/>
          </a:prstGeom>
        </p:spPr>
      </p:pic>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
        <p:nvSpPr>
          <p:cNvPr id="7" name="TextBox 6">
            <a:extLst>
              <a:ext uri="{FF2B5EF4-FFF2-40B4-BE49-F238E27FC236}">
                <a16:creationId xmlns:a16="http://schemas.microsoft.com/office/drawing/2014/main" id="{E480E373-7B57-4159-BD67-F48570A40189}"/>
              </a:ext>
            </a:extLst>
          </p:cNvPr>
          <p:cNvSpPr txBox="1"/>
          <p:nvPr/>
        </p:nvSpPr>
        <p:spPr>
          <a:xfrm>
            <a:off x="1091046" y="1020739"/>
            <a:ext cx="8998526" cy="5338498"/>
          </a:xfrm>
          <a:prstGeom prst="rect">
            <a:avLst/>
          </a:prstGeom>
          <a:noFill/>
          <a:ln w="19050">
            <a:solidFill>
              <a:schemeClr val="tx1"/>
            </a:solidFill>
          </a:ln>
        </p:spPr>
        <p:txBody>
          <a:bodyPr wrap="square" rtlCol="0">
            <a:spAutoFit/>
          </a:bodyPr>
          <a:lstStyle/>
          <a:p>
            <a:pPr marL="0" marR="0">
              <a:spcBef>
                <a:spcPts val="0"/>
              </a:spcBef>
              <a:spcAft>
                <a:spcPts val="0"/>
              </a:spcAft>
            </a:pPr>
            <a:r>
              <a:rPr lang="en-US" sz="1600" b="1" dirty="0">
                <a:latin typeface="Arial" panose="020B0604020202020204" pitchFamily="34" charset="0"/>
                <a:ea typeface="Times New Roman" panose="02020603050405020304" pitchFamily="18" charset="0"/>
              </a:rPr>
              <a:t>NIH BIOSKETCH SAMPLE </a:t>
            </a:r>
          </a:p>
          <a:p>
            <a:pPr marL="0" marR="0">
              <a:spcBef>
                <a:spcPts val="0"/>
              </a:spcBef>
              <a:spcAft>
                <a:spcPts val="0"/>
              </a:spcAft>
            </a:pPr>
            <a:r>
              <a:rPr lang="en-US" sz="1100" b="1" dirty="0">
                <a:latin typeface="Arial" panose="020B0604020202020204" pitchFamily="34" charset="0"/>
                <a:ea typeface="Times New Roman" panose="02020603050405020304" pitchFamily="18" charset="0"/>
              </a:rPr>
              <a:t> </a:t>
            </a:r>
          </a:p>
          <a:p>
            <a:r>
              <a:rPr lang="en-US" b="1" dirty="0">
                <a:latin typeface="Arial" panose="020B0604020202020204" pitchFamily="34" charset="0"/>
                <a:cs typeface="Arial" panose="020B0604020202020204" pitchFamily="34" charset="0"/>
              </a:rPr>
              <a:t>List the following in </a:t>
            </a:r>
            <a:r>
              <a:rPr lang="en-US" b="1" i="1" u="sng" dirty="0">
                <a:latin typeface="Arial" panose="020B0604020202020204" pitchFamily="34" charset="0"/>
                <a:cs typeface="Arial" panose="020B0604020202020204" pitchFamily="34" charset="0"/>
              </a:rPr>
              <a:t>reverse</a:t>
            </a:r>
            <a:r>
              <a:rPr lang="en-US" b="1" u="sng" dirty="0">
                <a:latin typeface="Arial" panose="020B0604020202020204" pitchFamily="34" charset="0"/>
                <a:cs typeface="Arial" panose="020B0604020202020204" pitchFamily="34" charset="0"/>
              </a:rPr>
              <a:t> chronological order</a:t>
            </a:r>
            <a:r>
              <a:rPr lang="en-US" b="1" dirty="0">
                <a:latin typeface="Arial" panose="020B0604020202020204" pitchFamily="34" charset="0"/>
                <a:cs typeface="Arial" panose="020B0604020202020204" pitchFamily="34" charset="0"/>
              </a:rPr>
              <a:t> (most recent 1</a:t>
            </a:r>
            <a:r>
              <a:rPr lang="en-US" b="1" baseline="30000" dirty="0">
                <a:latin typeface="Arial" panose="020B0604020202020204" pitchFamily="34" charset="0"/>
                <a:cs typeface="Arial" panose="020B0604020202020204" pitchFamily="34" charset="0"/>
              </a:rPr>
              <a:t>st</a:t>
            </a:r>
            <a:r>
              <a:rPr lang="en-US" b="1" dirty="0">
                <a:latin typeface="Arial" panose="020B0604020202020204" pitchFamily="34" charset="0"/>
                <a:cs typeface="Arial" panose="020B0604020202020204" pitchFamily="34" charset="0"/>
              </a:rPr>
              <a:t>)</a:t>
            </a:r>
            <a:endParaRPr lang="en-US" sz="1200" b="1" u="sng"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endParaRPr lang="en-US" sz="1200" b="1" dirty="0">
              <a:latin typeface="Arial" panose="020B0604020202020204" pitchFamily="34" charset="0"/>
              <a:ea typeface="Times New Roman" panose="02020603050405020304" pitchFamily="18" charset="0"/>
            </a:endParaRPr>
          </a:p>
          <a:p>
            <a:pPr marL="0" marR="0">
              <a:spcBef>
                <a:spcPts val="0"/>
              </a:spcBef>
              <a:spcAft>
                <a:spcPts val="0"/>
              </a:spcAft>
            </a:pPr>
            <a:endParaRPr lang="en-US" sz="1200" b="1"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rPr>
              <a:t>B. Positions, Scientific Appointments, and Honors</a:t>
            </a:r>
            <a:br>
              <a:rPr lang="en-US" sz="1200" b="1" dirty="0">
                <a:effectLst/>
                <a:latin typeface="Arial" panose="020B0604020202020204" pitchFamily="34" charset="0"/>
                <a:ea typeface="Times New Roman" panose="02020603050405020304" pitchFamily="18" charset="0"/>
              </a:rPr>
            </a:br>
            <a:endParaRPr lang="en-US" sz="1200" b="1"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cs typeface="Times New Roman" panose="02020603050405020304" pitchFamily="18" charset="0"/>
              </a:rPr>
              <a:t>Positions and Scientific Appointments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rPr>
              <a:t>2021</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Present	Associate Professor, Department of Psychology, Washington University, St. Louis, MO</a:t>
            </a:r>
          </a:p>
          <a:p>
            <a:pPr marL="1371600" marR="0" indent="-1371600">
              <a:spcBef>
                <a:spcPts val="0"/>
              </a:spcBef>
              <a:spcAft>
                <a:spcPts val="0"/>
              </a:spcAft>
            </a:pPr>
            <a:r>
              <a:rPr lang="en-US" sz="1200" dirty="0">
                <a:effectLst/>
                <a:latin typeface="Arial" panose="020B0604020202020204" pitchFamily="34" charset="0"/>
                <a:ea typeface="Times New Roman" panose="02020603050405020304" pitchFamily="18" charset="0"/>
              </a:rPr>
              <a:t>2020 – Present		Adjunct Professor, </a:t>
            </a:r>
            <a:r>
              <a:rPr lang="en-US" sz="1200" b="1" dirty="0">
                <a:effectLst/>
                <a:latin typeface="Arial" panose="020B0604020202020204" pitchFamily="34" charset="0"/>
                <a:ea typeface="Times New Roman" panose="02020603050405020304" pitchFamily="18" charset="0"/>
              </a:rPr>
              <a:t>McGill University Department of Psychology, Montreal, Quebec, Canada</a:t>
            </a:r>
            <a:endParaRPr lang="en-US" sz="12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2018 – Present	NIH Risk, Adult Substance Use Disorder Study Section, member</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2015 – 2017		Consultant, Coastal Psychological Services, San Francisco, CA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2014 – 2021		Assistant Professor, Department of Psychology, Washington University, St. Louis, MO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2014 – 2015		NIH Peer Review Committee: Psychobiology of Aging, ad hoc reviewer</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2014 – Present	Board of Advisors, Senior Services of Eastern Missouri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2013 – 2014		Lecturer, Department of Psychology, Middlebury College, Middlebury, VT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2011 – Present	Associate Editor, Psychology and Aging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2009 – Present	Member, American Geriatrics Society</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2009 – Present	Member, Gerontological Society of America</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2009 – 2013		Fellow, Intramural Research Program, National Institute on Drug Abuse, Baltimore, MD </a:t>
            </a:r>
          </a:p>
          <a:p>
            <a:pPr marL="0" marR="0">
              <a:spcBef>
                <a:spcPts val="0"/>
              </a:spcBef>
              <a:spcAft>
                <a:spcPts val="0"/>
              </a:spcAft>
            </a:pPr>
            <a:r>
              <a:rPr lang="en-US" sz="120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rPr>
              <a:t>2006</a:t>
            </a:r>
            <a:r>
              <a:rPr lang="en-US" sz="12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Present	Member, American Psychological Association</a:t>
            </a: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b="1" dirty="0">
                <a:effectLst/>
                <a:latin typeface="Arial" panose="020B0604020202020204" pitchFamily="34" charset="0"/>
                <a:ea typeface="Times New Roman" panose="02020603050405020304" pitchFamily="18" charset="0"/>
              </a:rPr>
              <a:t>Honors</a:t>
            </a:r>
            <a:endParaRPr lang="en-US" sz="1200" dirty="0">
              <a:effectLst/>
              <a:latin typeface="Arial" panose="020B0604020202020204" pitchFamily="34" charset="0"/>
              <a:ea typeface="Times New Roman" panose="02020603050405020304" pitchFamily="18" charset="0"/>
            </a:endParaRPr>
          </a:p>
          <a:p>
            <a:pPr marL="0" marR="0">
              <a:spcBef>
                <a:spcPts val="0"/>
              </a:spcBef>
              <a:spcAft>
                <a:spcPts val="0"/>
              </a:spcAft>
            </a:pPr>
            <a:r>
              <a:rPr lang="en-US" sz="120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rPr>
              <a:t>2020</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Award for Best in Interdisciplinary Ethnography, International Ethnographic Society </a:t>
            </a:r>
          </a:p>
          <a:p>
            <a:pPr marL="0" marR="0">
              <a:spcBef>
                <a:spcPts val="0"/>
              </a:spcBef>
              <a:spcAft>
                <a:spcPts val="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2019			Excellence in Teaching, Washington University, St. Louis, MO</a:t>
            </a:r>
          </a:p>
          <a:p>
            <a:r>
              <a:rPr lang="en-US" sz="120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rPr>
              <a:t>2018</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Outstanding Young Faculty Award, Washington University, St. Louis, MO</a:t>
            </a:r>
            <a:endParaRPr lang="en-US" sz="12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896826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144031" y="839985"/>
            <a:ext cx="11991262" cy="8017579"/>
          </a:xfrm>
          <a:prstGeom prst="rect">
            <a:avLst/>
          </a:prstGeom>
          <a:noFill/>
        </p:spPr>
        <p:txBody>
          <a:bodyPr wrap="square" rtlCol="0">
            <a:spAutoFit/>
          </a:bodyPr>
          <a:lstStyle/>
          <a:p>
            <a:pPr>
              <a:spcAft>
                <a:spcPts val="1200"/>
              </a:spcAft>
            </a:pPr>
            <a:r>
              <a:rPr lang="en-US" sz="2800" b="1" dirty="0">
                <a:solidFill>
                  <a:srgbClr val="F59331"/>
                </a:solidFill>
                <a:latin typeface="Arial" panose="020B0604020202020204" pitchFamily="34" charset="0"/>
                <a:cs typeface="Arial" panose="020B0604020202020204" pitchFamily="34" charset="0"/>
              </a:rPr>
              <a:t>What remains the same in a NIH </a:t>
            </a:r>
            <a:r>
              <a:rPr lang="en-US" sz="2800" b="1" dirty="0" err="1">
                <a:solidFill>
                  <a:srgbClr val="F59331"/>
                </a:solidFill>
                <a:latin typeface="Arial" panose="020B0604020202020204" pitchFamily="34" charset="0"/>
                <a:cs typeface="Arial" panose="020B0604020202020204" pitchFamily="34" charset="0"/>
              </a:rPr>
              <a:t>biosketch</a:t>
            </a:r>
            <a:r>
              <a:rPr lang="en-US" sz="2800" b="1" dirty="0">
                <a:solidFill>
                  <a:srgbClr val="F59331"/>
                </a:solidFill>
                <a:latin typeface="Arial" panose="020B0604020202020204" pitchFamily="34" charset="0"/>
                <a:cs typeface="Arial" panose="020B0604020202020204" pitchFamily="34" charset="0"/>
              </a:rPr>
              <a:t>?</a:t>
            </a:r>
          </a:p>
          <a:p>
            <a:r>
              <a:rPr lang="en-US" sz="2400" b="1" dirty="0">
                <a:solidFill>
                  <a:srgbClr val="0A614E"/>
                </a:solidFill>
                <a:latin typeface="Arial" panose="020B0604020202020204" pitchFamily="34" charset="0"/>
                <a:cs typeface="Arial" panose="020B0604020202020204" pitchFamily="34" charset="0"/>
              </a:rPr>
              <a:t>• Personal Statement, Section A., </a:t>
            </a:r>
            <a:endParaRPr lang="en-US" sz="1000" b="1" dirty="0">
              <a:solidFill>
                <a:srgbClr val="0A614E"/>
              </a:solidFill>
              <a:latin typeface="Arial" panose="020B0604020202020204" pitchFamily="34" charset="0"/>
              <a:cs typeface="Arial" panose="020B0604020202020204" pitchFamily="34" charset="0"/>
            </a:endParaRPr>
          </a:p>
          <a:p>
            <a:pPr>
              <a:spcAft>
                <a:spcPts val="1200"/>
              </a:spcAft>
            </a:pPr>
            <a:r>
              <a:rPr lang="en-US" sz="2400" dirty="0">
                <a:latin typeface="Arial" panose="020B0604020202020204" pitchFamily="34" charset="0"/>
                <a:cs typeface="Arial" panose="020B0604020202020204" pitchFamily="34" charset="0"/>
              </a:rPr>
              <a:t>	Investigators may still cite up to 4 publications or research products that 		highlight experience and qualifications for the project.</a:t>
            </a:r>
          </a:p>
          <a:p>
            <a:r>
              <a:rPr lang="en-US" sz="2400" b="1" dirty="0">
                <a:solidFill>
                  <a:srgbClr val="0A614E"/>
                </a:solidFill>
                <a:latin typeface="Arial" panose="020B0604020202020204" pitchFamily="34" charset="0"/>
                <a:cs typeface="Arial" panose="020B0604020202020204" pitchFamily="34" charset="0"/>
              </a:rPr>
              <a:t>• Contributions to Science, Section C., </a:t>
            </a:r>
          </a:p>
          <a:p>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Investigators may still briefly describe up to five of their most significant 		contributions to science. For each contribution, they may cite up to four 		publications or research products that are relevant to the contribution.</a:t>
            </a:r>
          </a:p>
          <a:p>
            <a:endParaRPr lang="en-US" sz="12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Investigators may still provide a URL to a full list of their published work. 		This URL must be to a Federal Government website (a .gov suffix). NIH 		recommends using My Bibliography (NCBI). Providing a URL to a list of 		published work is not required. An example URL is shown below:</a:t>
            </a:r>
          </a:p>
          <a:p>
            <a:endParaRPr lang="en-US" sz="2000" dirty="0">
              <a:latin typeface="Arial" panose="020B0604020202020204" pitchFamily="34" charset="0"/>
              <a:cs typeface="Arial" panose="020B0604020202020204" pitchFamily="34" charset="0"/>
            </a:endParaRPr>
          </a:p>
          <a:p>
            <a:pPr algn="ctr"/>
            <a:r>
              <a:rPr lang="en-US" sz="2000" b="1" dirty="0">
                <a:latin typeface="Arial" panose="020B0604020202020204" pitchFamily="34" charset="0"/>
                <a:cs typeface="Arial" panose="020B0604020202020204" pitchFamily="34" charset="0"/>
              </a:rPr>
              <a:t>Complete List of Published Work in </a:t>
            </a:r>
            <a:r>
              <a:rPr lang="en-US" sz="2000" b="1" dirty="0" err="1">
                <a:latin typeface="Arial" panose="020B0604020202020204" pitchFamily="34" charset="0"/>
                <a:cs typeface="Arial" panose="020B0604020202020204" pitchFamily="34" charset="0"/>
              </a:rPr>
              <a:t>MyBibliography</a:t>
            </a:r>
            <a:r>
              <a:rPr lang="en-US" sz="2000" b="1" dirty="0">
                <a:latin typeface="Arial" panose="020B0604020202020204" pitchFamily="34" charset="0"/>
                <a:cs typeface="Arial" panose="020B0604020202020204" pitchFamily="34" charset="0"/>
              </a:rPr>
              <a:t>: </a:t>
            </a:r>
            <a:r>
              <a:rPr lang="en-US" sz="2000" b="1" u="sng" dirty="0">
                <a:solidFill>
                  <a:srgbClr val="0070C0"/>
                </a:solidFill>
                <a:latin typeface="Arial" panose="020B0604020202020204" pitchFamily="34" charset="0"/>
                <a:cs typeface="Arial" panose="020B0604020202020204" pitchFamily="34" charset="0"/>
              </a:rPr>
              <a:t>https://www.ncbi.nlm.nih.gov/myncbi/1lCifFFV4VYQZE/bibliography/public/</a:t>
            </a:r>
          </a:p>
          <a:p>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1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Tree>
    <p:extLst>
      <p:ext uri="{BB962C8B-B14F-4D97-AF65-F5344CB8AC3E}">
        <p14:creationId xmlns:p14="http://schemas.microsoft.com/office/powerpoint/2010/main" val="3163318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D08F8A-4662-9B4C-BE51-0AF88738A71D}"/>
              </a:ext>
            </a:extLst>
          </p:cNvPr>
          <p:cNvPicPr>
            <a:picLocks noChangeAspect="1"/>
          </p:cNvPicPr>
          <p:nvPr/>
        </p:nvPicPr>
        <p:blipFill>
          <a:blip r:embed="rId3"/>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6AAFBCD3-4E73-FB4F-9983-432B38BDDD55}"/>
              </a:ext>
            </a:extLst>
          </p:cNvPr>
          <p:cNvSpPr txBox="1"/>
          <p:nvPr/>
        </p:nvSpPr>
        <p:spPr>
          <a:xfrm>
            <a:off x="144031" y="839985"/>
            <a:ext cx="11991262" cy="7402026"/>
          </a:xfrm>
          <a:prstGeom prst="rect">
            <a:avLst/>
          </a:prstGeom>
          <a:noFill/>
        </p:spPr>
        <p:txBody>
          <a:bodyPr wrap="square" rtlCol="0">
            <a:spAutoFit/>
          </a:bodyPr>
          <a:lstStyle/>
          <a:p>
            <a:pPr>
              <a:spcAft>
                <a:spcPts val="1200"/>
              </a:spcAft>
            </a:pPr>
            <a:r>
              <a:rPr lang="en-US" sz="2800" b="1" dirty="0">
                <a:solidFill>
                  <a:srgbClr val="F59331"/>
                </a:solidFill>
                <a:latin typeface="Arial" panose="020B0604020202020204" pitchFamily="34" charset="0"/>
                <a:cs typeface="Arial" panose="020B0604020202020204" pitchFamily="34" charset="0"/>
              </a:rPr>
              <a:t>Helpful Information</a:t>
            </a:r>
          </a:p>
          <a:p>
            <a:r>
              <a:rPr lang="en-US" sz="2400" b="1" dirty="0">
                <a:solidFill>
                  <a:srgbClr val="0A614E"/>
                </a:solidFill>
                <a:latin typeface="Arial" panose="020B0604020202020204" pitchFamily="34" charset="0"/>
                <a:cs typeface="Arial" panose="020B0604020202020204" pitchFamily="34" charset="0"/>
              </a:rPr>
              <a:t>For Non-Fellowship and Fellowship </a:t>
            </a:r>
            <a:r>
              <a:rPr lang="en-US" sz="2400" b="1" dirty="0" err="1">
                <a:solidFill>
                  <a:srgbClr val="0A614E"/>
                </a:solidFill>
                <a:latin typeface="Arial" panose="020B0604020202020204" pitchFamily="34" charset="0"/>
                <a:cs typeface="Arial" panose="020B0604020202020204" pitchFamily="34" charset="0"/>
              </a:rPr>
              <a:t>Biosketch</a:t>
            </a:r>
            <a:r>
              <a:rPr lang="en-US" sz="2400" b="1" dirty="0">
                <a:solidFill>
                  <a:srgbClr val="0A614E"/>
                </a:solidFill>
                <a:latin typeface="Arial" panose="020B0604020202020204" pitchFamily="34" charset="0"/>
                <a:cs typeface="Arial" panose="020B0604020202020204" pitchFamily="34" charset="0"/>
              </a:rPr>
              <a:t> Format Pages, Instructions and Samples, go to </a:t>
            </a:r>
            <a:r>
              <a:rPr lang="en-US" sz="2400" b="1" dirty="0">
                <a:solidFill>
                  <a:srgbClr val="0A614E"/>
                </a:solidFill>
                <a:latin typeface="Arial" panose="020B0604020202020204" pitchFamily="34" charset="0"/>
                <a:cs typeface="Arial" panose="020B0604020202020204" pitchFamily="34" charset="0"/>
                <a:hlinkClick r:id="rId4"/>
              </a:rPr>
              <a:t>https://grants.nih.gov/grants/forms/biosketch.htm</a:t>
            </a:r>
            <a:r>
              <a:rPr lang="en-US" sz="2400" b="1" dirty="0">
                <a:solidFill>
                  <a:srgbClr val="0A614E"/>
                </a:solidFill>
                <a:latin typeface="Arial" panose="020B0604020202020204" pitchFamily="34" charset="0"/>
                <a:cs typeface="Arial" panose="020B0604020202020204" pitchFamily="34" charset="0"/>
              </a:rPr>
              <a:t>.</a:t>
            </a:r>
          </a:p>
          <a:p>
            <a:endParaRPr lang="en-US" sz="2000" b="1" dirty="0">
              <a:solidFill>
                <a:srgbClr val="0A614E"/>
              </a:solidFill>
              <a:latin typeface="Arial" panose="020B0604020202020204" pitchFamily="34" charset="0"/>
              <a:cs typeface="Arial" panose="020B0604020202020204" pitchFamily="34" charset="0"/>
            </a:endParaRPr>
          </a:p>
          <a:p>
            <a:pPr>
              <a:spcAft>
                <a:spcPts val="1200"/>
              </a:spcAft>
            </a:pPr>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The Non-fellowship and Fellowship </a:t>
            </a:r>
            <a:r>
              <a:rPr lang="en-US" sz="2400" dirty="0" err="1">
                <a:latin typeface="Arial" panose="020B0604020202020204" pitchFamily="34" charset="0"/>
                <a:cs typeface="Arial" panose="020B0604020202020204" pitchFamily="34" charset="0"/>
              </a:rPr>
              <a:t>biosketch</a:t>
            </a:r>
            <a:r>
              <a:rPr lang="en-US" sz="2400" dirty="0">
                <a:latin typeface="Arial" panose="020B0604020202020204" pitchFamily="34" charset="0"/>
                <a:cs typeface="Arial" panose="020B0604020202020204" pitchFamily="34" charset="0"/>
              </a:rPr>
              <a:t> templates, detailed 			</a:t>
            </a:r>
            <a:r>
              <a:rPr lang="en-US" sz="2400" dirty="0" err="1">
                <a:latin typeface="Arial" panose="020B0604020202020204" pitchFamily="34" charset="0"/>
                <a:cs typeface="Arial" panose="020B0604020202020204" pitchFamily="34" charset="0"/>
              </a:rPr>
              <a:t>biosketch</a:t>
            </a:r>
            <a:r>
              <a:rPr lang="en-US" sz="2400" dirty="0">
                <a:latin typeface="Arial" panose="020B0604020202020204" pitchFamily="34" charset="0"/>
                <a:cs typeface="Arial" panose="020B0604020202020204" pitchFamily="34" charset="0"/>
              </a:rPr>
              <a:t> instructions, and sample </a:t>
            </a:r>
            <a:r>
              <a:rPr lang="en-US" sz="2400" dirty="0" err="1">
                <a:latin typeface="Arial" panose="020B0604020202020204" pitchFamily="34" charset="0"/>
                <a:cs typeface="Arial" panose="020B0604020202020204" pitchFamily="34" charset="0"/>
              </a:rPr>
              <a:t>biosketches</a:t>
            </a:r>
            <a:r>
              <a:rPr lang="en-US" sz="2400" dirty="0">
                <a:latin typeface="Arial" panose="020B0604020202020204" pitchFamily="34" charset="0"/>
                <a:cs typeface="Arial" panose="020B0604020202020204" pitchFamily="34" charset="0"/>
              </a:rPr>
              <a:t> are available for 			download.</a:t>
            </a:r>
          </a:p>
          <a:p>
            <a:r>
              <a:rPr lang="en-US" sz="2400" b="1" dirty="0">
                <a:solidFill>
                  <a:srgbClr val="0A614E"/>
                </a:solidFill>
                <a:latin typeface="Arial" panose="020B0604020202020204" pitchFamily="34" charset="0"/>
                <a:cs typeface="Arial" panose="020B0604020202020204" pitchFamily="34" charset="0"/>
              </a:rPr>
              <a:t>New </a:t>
            </a:r>
            <a:r>
              <a:rPr lang="en-US" sz="2400" b="1" dirty="0" err="1">
                <a:solidFill>
                  <a:srgbClr val="0A614E"/>
                </a:solidFill>
                <a:latin typeface="Arial" panose="020B0604020202020204" pitchFamily="34" charset="0"/>
                <a:cs typeface="Arial" panose="020B0604020202020204" pitchFamily="34" charset="0"/>
              </a:rPr>
              <a:t>biosketch</a:t>
            </a:r>
            <a:r>
              <a:rPr lang="en-US" sz="2400" b="1" dirty="0">
                <a:solidFill>
                  <a:srgbClr val="0A614E"/>
                </a:solidFill>
                <a:latin typeface="Arial" panose="020B0604020202020204" pitchFamily="34" charset="0"/>
                <a:cs typeface="Arial" panose="020B0604020202020204" pitchFamily="34" charset="0"/>
              </a:rPr>
              <a:t> format went into effect for due dates on or after May 25, 2021 and will become mandatory </a:t>
            </a:r>
            <a:r>
              <a:rPr lang="en-US" sz="2400" b="1" dirty="0">
                <a:solidFill>
                  <a:schemeClr val="accent2"/>
                </a:solidFill>
                <a:latin typeface="Arial" panose="020B0604020202020204" pitchFamily="34" charset="0"/>
                <a:cs typeface="Arial" panose="020B0604020202020204" pitchFamily="34" charset="0"/>
              </a:rPr>
              <a:t>January 25, 2022</a:t>
            </a:r>
            <a:r>
              <a:rPr lang="en-US" sz="2400" b="1" dirty="0">
                <a:solidFill>
                  <a:srgbClr val="0A614E"/>
                </a:solidFill>
                <a:latin typeface="Arial" panose="020B0604020202020204" pitchFamily="34" charset="0"/>
                <a:cs typeface="Arial" panose="020B0604020202020204" pitchFamily="34" charset="0"/>
              </a:rPr>
              <a:t>. OSP encourages all investigators to begin using the new format now.</a:t>
            </a:r>
          </a:p>
          <a:p>
            <a:r>
              <a:rPr lang="en-US" sz="2400" b="1" dirty="0">
                <a:solidFill>
                  <a:schemeClr val="tx1">
                    <a:lumMod val="50000"/>
                    <a:lumOff val="50000"/>
                  </a:schemeClr>
                </a:solidFill>
                <a:latin typeface="Arial" panose="020B0604020202020204" pitchFamily="34" charset="0"/>
                <a:cs typeface="Arial" panose="020B0604020202020204" pitchFamily="34" charset="0"/>
              </a:rPr>
              <a:t>	</a:t>
            </a:r>
          </a:p>
          <a:p>
            <a:r>
              <a:rPr lang="en-US" sz="2400" b="1" dirty="0">
                <a:solidFill>
                  <a:schemeClr val="tx1">
                    <a:lumMod val="50000"/>
                    <a:lumOff val="50000"/>
                  </a:schemeClr>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New and Resubmission Applications</a:t>
            </a:r>
          </a:p>
          <a:p>
            <a:r>
              <a:rPr lang="en-US" sz="2400" dirty="0">
                <a:latin typeface="Arial" panose="020B0604020202020204" pitchFamily="34" charset="0"/>
                <a:cs typeface="Arial" panose="020B0604020202020204" pitchFamily="34" charset="0"/>
              </a:rPr>
              <a:t>	Just in Time</a:t>
            </a:r>
          </a:p>
          <a:p>
            <a:r>
              <a:rPr lang="en-US" sz="2400" dirty="0">
                <a:latin typeface="Arial" panose="020B0604020202020204" pitchFamily="34" charset="0"/>
                <a:cs typeface="Arial" panose="020B0604020202020204" pitchFamily="34" charset="0"/>
              </a:rPr>
              <a:t>	Annual Progress Reports (RPPRs)</a:t>
            </a:r>
          </a:p>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100" dirty="0">
              <a:solidFill>
                <a:schemeClr val="tx1">
                  <a:lumMod val="50000"/>
                  <a:lumOff val="50000"/>
                </a:schemeClr>
              </a:solidFill>
              <a:latin typeface="Arial" panose="020B0604020202020204" pitchFamily="34" charset="0"/>
              <a:cs typeface="Arial" panose="020B0604020202020204" pitchFamily="34" charset="0"/>
            </a:endParaRPr>
          </a:p>
          <a:p>
            <a:pPr>
              <a:spcAft>
                <a:spcPts val="1200"/>
              </a:spcAft>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81F0833D-AF54-494E-B003-65CAE2D4DEBC}"/>
              </a:ext>
            </a:extLst>
          </p:cNvPr>
          <p:cNvSpPr txBox="1"/>
          <p:nvPr/>
        </p:nvSpPr>
        <p:spPr>
          <a:xfrm>
            <a:off x="572876" y="247079"/>
            <a:ext cx="11038901" cy="430887"/>
          </a:xfrm>
          <a:prstGeom prst="rect">
            <a:avLst/>
          </a:prstGeom>
          <a:noFill/>
        </p:spPr>
        <p:txBody>
          <a:bodyPr wrap="square" rtlCol="0">
            <a:spAutoFit/>
          </a:bodyPr>
          <a:lstStyle/>
          <a:p>
            <a:pPr>
              <a:spcAft>
                <a:spcPts val="1200"/>
              </a:spcAft>
            </a:pPr>
            <a:r>
              <a:rPr lang="en-US" sz="2200" dirty="0">
                <a:solidFill>
                  <a:schemeClr val="bg1"/>
                </a:solidFill>
                <a:latin typeface="Arial" panose="020B0604020202020204" pitchFamily="34" charset="0"/>
                <a:cs typeface="Arial" panose="020B0604020202020204" pitchFamily="34" charset="0"/>
              </a:rPr>
              <a:t>NOT-OD-21-073 : Changes to </a:t>
            </a:r>
            <a:r>
              <a:rPr lang="en-US" sz="2200" dirty="0" err="1">
                <a:solidFill>
                  <a:schemeClr val="bg1"/>
                </a:solidFill>
                <a:latin typeface="Arial" panose="020B0604020202020204" pitchFamily="34" charset="0"/>
                <a:cs typeface="Arial" panose="020B0604020202020204" pitchFamily="34" charset="0"/>
              </a:rPr>
              <a:t>Biosketch</a:t>
            </a:r>
            <a:r>
              <a:rPr lang="en-US" sz="2200" dirty="0">
                <a:solidFill>
                  <a:schemeClr val="bg1"/>
                </a:solidFill>
                <a:latin typeface="Arial" panose="020B0604020202020204" pitchFamily="34" charset="0"/>
                <a:cs typeface="Arial" panose="020B0604020202020204" pitchFamily="34" charset="0"/>
              </a:rPr>
              <a:t> Format</a:t>
            </a:r>
          </a:p>
        </p:txBody>
      </p:sp>
    </p:spTree>
    <p:extLst>
      <p:ext uri="{BB962C8B-B14F-4D97-AF65-F5344CB8AC3E}">
        <p14:creationId xmlns:p14="http://schemas.microsoft.com/office/powerpoint/2010/main" val="3039063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4154</Words>
  <Application>Microsoft Macintosh PowerPoint</Application>
  <PresentationFormat>Widescreen</PresentationFormat>
  <Paragraphs>441</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Arial Black</vt:lpstr>
      <vt:lpstr>Calibri</vt:lpstr>
      <vt:lpstr>Calibri Light</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Ashbrook, Claire</dc:creator>
  <cp:lastModifiedBy>Ferguson, Lee</cp:lastModifiedBy>
  <cp:revision>77</cp:revision>
  <dcterms:created xsi:type="dcterms:W3CDTF">2021-05-11T16:41:01Z</dcterms:created>
  <dcterms:modified xsi:type="dcterms:W3CDTF">2021-06-28T17:11:29Z</dcterms:modified>
</cp:coreProperties>
</file>